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005" r:id="rId1"/>
  </p:sldMasterIdLst>
  <p:notesMasterIdLst>
    <p:notesMasterId r:id="rId33"/>
  </p:notesMasterIdLst>
  <p:sldIdLst>
    <p:sldId id="256" r:id="rId2"/>
    <p:sldId id="270" r:id="rId3"/>
    <p:sldId id="288" r:id="rId4"/>
    <p:sldId id="289" r:id="rId5"/>
    <p:sldId id="292" r:id="rId6"/>
    <p:sldId id="295" r:id="rId7"/>
    <p:sldId id="294" r:id="rId8"/>
    <p:sldId id="296" r:id="rId9"/>
    <p:sldId id="298" r:id="rId10"/>
    <p:sldId id="297" r:id="rId11"/>
    <p:sldId id="280" r:id="rId12"/>
    <p:sldId id="279" r:id="rId13"/>
    <p:sldId id="322" r:id="rId14"/>
    <p:sldId id="302" r:id="rId15"/>
    <p:sldId id="304" r:id="rId16"/>
    <p:sldId id="323" r:id="rId17"/>
    <p:sldId id="282" r:id="rId18"/>
    <p:sldId id="305" r:id="rId19"/>
    <p:sldId id="321" r:id="rId20"/>
    <p:sldId id="318" r:id="rId21"/>
    <p:sldId id="291" r:id="rId22"/>
    <p:sldId id="319" r:id="rId23"/>
    <p:sldId id="320" r:id="rId24"/>
    <p:sldId id="285" r:id="rId25"/>
    <p:sldId id="300" r:id="rId26"/>
    <p:sldId id="301" r:id="rId27"/>
    <p:sldId id="286" r:id="rId28"/>
    <p:sldId id="324" r:id="rId29"/>
    <p:sldId id="287" r:id="rId30"/>
    <p:sldId id="278" r:id="rId31"/>
    <p:sldId id="281"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272" userDrawn="1">
          <p15:clr>
            <a:srgbClr val="A4A3A4"/>
          </p15:clr>
        </p15:guide>
        <p15:guide id="2" pos="67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F1A"/>
    <a:srgbClr val="D13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065"/>
    <p:restoredTop sz="81671"/>
  </p:normalViewPr>
  <p:slideViewPr>
    <p:cSldViewPr snapToGrid="0" snapToObjects="1">
      <p:cViewPr varScale="1">
        <p:scale>
          <a:sx n="100" d="100"/>
          <a:sy n="100" d="100"/>
        </p:scale>
        <p:origin x="1264" y="160"/>
      </p:cViewPr>
      <p:guideLst>
        <p:guide orient="horz" pos="4272"/>
        <p:guide pos="67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594F55-BF20-3C46-8DF4-1428282B3CD5}" type="datetimeFigureOut">
              <a:rPr lang="en-US" smtClean="0"/>
              <a:t>3/8/19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DF7DB9-9F54-AD4D-9B15-1F256C42FA3D}" type="slidenum">
              <a:rPr lang="en-US" smtClean="0"/>
              <a:t>‹#›</a:t>
            </a:fld>
            <a:endParaRPr lang="en-US"/>
          </a:p>
        </p:txBody>
      </p:sp>
    </p:spTree>
    <p:extLst>
      <p:ext uri="{BB962C8B-B14F-4D97-AF65-F5344CB8AC3E}">
        <p14:creationId xmlns:p14="http://schemas.microsoft.com/office/powerpoint/2010/main" val="557266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openculture.com/2012/06/iwhat_is_a_flamei_the_first_prize-winner_at_alan_aldas_science_video_competition.html"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nps.gov/samo/learn/management/firefrequency.htm"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a:t>
            </a:r>
            <a:r>
              <a:rPr lang="en-US" sz="1200" b="1" kern="1200" dirty="0">
                <a:solidFill>
                  <a:schemeClr val="tx1"/>
                </a:solidFill>
                <a:effectLst/>
                <a:latin typeface="+mn-lt"/>
                <a:ea typeface="+mn-ea"/>
                <a:cs typeface="+mn-cs"/>
              </a:rPr>
              <a:t>Santa Monica Mountains </a:t>
            </a:r>
            <a:r>
              <a:rPr lang="en-US" sz="1200" kern="1200" dirty="0">
                <a:solidFill>
                  <a:schemeClr val="tx1"/>
                </a:solidFill>
                <a:effectLst/>
                <a:latin typeface="+mn-lt"/>
                <a:ea typeface="+mn-ea"/>
                <a:cs typeface="+mn-cs"/>
              </a:rPr>
              <a:t>have one of the most extreme fire climates in the world and periodically burn in large, dramatic wildfires (NPS 2005). Approximately 13% of this fire-prone area is developed, with communities that are among the wealthiest in Los Angeles County and the state of California. Fires in this region are often extremely damaging and costly because of both wildfire suppression costs and property losses, and are usually considered to be major social disasters.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In contrast, biologists have considered fire in the Santa Monica Mountains to be a normal event that maintains the vigor and diversity of its shrubland plant communities. Chaparral is the classic example of an auto-successional cycle where wildfire burns all of the aboveground vegetation and at the same time stimulates the regeneration of the same species that grew there previously from both the soil seed bank and </a:t>
            </a:r>
            <a:r>
              <a:rPr lang="en-US" sz="1200" kern="1200" dirty="0" err="1">
                <a:solidFill>
                  <a:schemeClr val="tx1"/>
                </a:solidFill>
                <a:effectLst/>
                <a:latin typeface="+mn-lt"/>
                <a:ea typeface="+mn-ea"/>
                <a:cs typeface="+mn-cs"/>
              </a:rPr>
              <a:t>resprouting</a:t>
            </a:r>
            <a:r>
              <a:rPr lang="en-US" sz="1200" kern="1200" dirty="0">
                <a:solidFill>
                  <a:schemeClr val="tx1"/>
                </a:solidFill>
                <a:effectLst/>
                <a:latin typeface="+mn-lt"/>
                <a:ea typeface="+mn-ea"/>
                <a:cs typeface="+mn-cs"/>
              </a:rPr>
              <a:t> shoots (Hanes 1971). The observed resilience of chaparral to fire has led to the sometimes uncritical acceptance of the idea that any fire, any time, and any where is good for chaparral. Plants are not adapted to fire per se, but to a specific fire regime defined by the range of variability in fire type, season, size, frequency, and intensity. When the parameters of the fire regime exceed their normal range species can be extirpated, causing shifts in community composition and structure to occur” (Witter, Taylor, &amp; Davis, 2007, p. 173).</a:t>
            </a:r>
          </a:p>
          <a:p>
            <a:endParaRPr lang="en-US" dirty="0"/>
          </a:p>
        </p:txBody>
      </p:sp>
      <p:sp>
        <p:nvSpPr>
          <p:cNvPr id="4" name="Slide Number Placeholder 3"/>
          <p:cNvSpPr>
            <a:spLocks noGrp="1"/>
          </p:cNvSpPr>
          <p:nvPr>
            <p:ph type="sldNum" sz="quarter" idx="10"/>
          </p:nvPr>
        </p:nvSpPr>
        <p:spPr/>
        <p:txBody>
          <a:bodyPr/>
          <a:lstStyle/>
          <a:p>
            <a:fld id="{EDDF7DB9-9F54-AD4D-9B15-1F256C42FA3D}" type="slidenum">
              <a:rPr lang="en-US" smtClean="0"/>
              <a:t>1</a:t>
            </a:fld>
            <a:endParaRPr lang="en-US"/>
          </a:p>
        </p:txBody>
      </p:sp>
    </p:spTree>
    <p:extLst>
      <p:ext uri="{BB962C8B-B14F-4D97-AF65-F5344CB8AC3E}">
        <p14:creationId xmlns:p14="http://schemas.microsoft.com/office/powerpoint/2010/main" val="3541238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“Stand-replacement fire regime (applies to forests, woodlands, shrublands, and grasslands)— Fires kill aboveground parts of the dominant vegetation, changing the aboveground structure substantially. Approximately 80 percent or more of the aboveground dominant vegetation is either consumed or dies as a result of fires” (Brown &amp; Smith, 2000, p. 5).</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 This number varies based on the source of information. Santa Monica Mountains historic range: </a:t>
            </a:r>
            <a:r>
              <a:rPr lang="en-US" sz="1200" b="0" i="0" u="none" strike="noStrike" kern="1200" dirty="0">
                <a:solidFill>
                  <a:schemeClr val="tx1"/>
                </a:solidFill>
                <a:effectLst/>
                <a:latin typeface="+mn-lt"/>
                <a:ea typeface="+mn-ea"/>
                <a:cs typeface="+mn-cs"/>
              </a:rPr>
              <a:t>approximately 70-100 years with a current interval of 28 years (NPS, 2018)</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DDF7DB9-9F54-AD4D-9B15-1F256C42FA3D}" type="slidenum">
              <a:rPr lang="en-US" smtClean="0"/>
              <a:t>10</a:t>
            </a:fld>
            <a:endParaRPr lang="en-US"/>
          </a:p>
        </p:txBody>
      </p:sp>
    </p:spTree>
    <p:extLst>
      <p:ext uri="{BB962C8B-B14F-4D97-AF65-F5344CB8AC3E}">
        <p14:creationId xmlns:p14="http://schemas.microsoft.com/office/powerpoint/2010/main" val="34648689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Think about the causes of wildland fire behavior? What makes it burn hotter, faster, slower? What direction is it burning?</a:t>
            </a:r>
          </a:p>
        </p:txBody>
      </p:sp>
      <p:sp>
        <p:nvSpPr>
          <p:cNvPr id="4" name="Slide Number Placeholder 3"/>
          <p:cNvSpPr>
            <a:spLocks noGrp="1"/>
          </p:cNvSpPr>
          <p:nvPr>
            <p:ph type="sldNum" sz="quarter" idx="10"/>
          </p:nvPr>
        </p:nvSpPr>
        <p:spPr/>
        <p:txBody>
          <a:bodyPr/>
          <a:lstStyle/>
          <a:p>
            <a:fld id="{EDDF7DB9-9F54-AD4D-9B15-1F256C42FA3D}" type="slidenum">
              <a:rPr lang="en-US" smtClean="0"/>
              <a:t>11</a:t>
            </a:fld>
            <a:endParaRPr lang="en-US"/>
          </a:p>
        </p:txBody>
      </p:sp>
    </p:spTree>
    <p:extLst>
      <p:ext uri="{BB962C8B-B14F-4D97-AF65-F5344CB8AC3E}">
        <p14:creationId xmlns:p14="http://schemas.microsoft.com/office/powerpoint/2010/main" val="35491399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Just like there is a fire triangle, made up of heat, oxygen, and fuel, there is another triangle called the fire behavior triangle. The three legs of this triangle are fuels, weather, and topography. (NPS, </a:t>
            </a:r>
            <a:r>
              <a:rPr lang="en-US" sz="1200" b="0" i="0" u="none" strike="noStrike" kern="1200" dirty="0" err="1">
                <a:solidFill>
                  <a:schemeClr val="tx1"/>
                </a:solidFill>
                <a:effectLst/>
                <a:latin typeface="+mn-lt"/>
                <a:ea typeface="+mn-ea"/>
                <a:cs typeface="+mn-cs"/>
              </a:rPr>
              <a:t>n.d.c</a:t>
            </a:r>
            <a:r>
              <a:rPr lang="en-US" sz="1200" b="0" i="0" u="none" strike="noStrike"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EDDF7DB9-9F54-AD4D-9B15-1F256C42FA3D}" type="slidenum">
              <a:rPr lang="en-US" smtClean="0"/>
              <a:t>12</a:t>
            </a:fld>
            <a:endParaRPr lang="en-US"/>
          </a:p>
        </p:txBody>
      </p:sp>
    </p:spTree>
    <p:extLst>
      <p:ext uri="{BB962C8B-B14F-4D97-AF65-F5344CB8AC3E}">
        <p14:creationId xmlns:p14="http://schemas.microsoft.com/office/powerpoint/2010/main" val="6890041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“A fuel’s composition, including moisture level, chemical makeup, and density, determines its degree of flammability” (NPS, </a:t>
            </a:r>
            <a:r>
              <a:rPr lang="en-US" sz="1200" b="0" i="0" u="none" strike="noStrike" kern="1200" dirty="0" err="1">
                <a:solidFill>
                  <a:schemeClr val="tx1"/>
                </a:solidFill>
                <a:effectLst/>
                <a:latin typeface="+mn-lt"/>
                <a:ea typeface="+mn-ea"/>
                <a:cs typeface="+mn-cs"/>
              </a:rPr>
              <a:t>n.d.c</a:t>
            </a:r>
            <a:r>
              <a:rPr lang="en-US" sz="1200" b="0" i="0" u="none" strike="noStrike" kern="1200" dirty="0">
                <a:solidFill>
                  <a:schemeClr val="tx1"/>
                </a:solidFill>
                <a:effectLst/>
                <a:latin typeface="+mn-lt"/>
                <a:ea typeface="+mn-ea"/>
                <a:cs typeface="+mn-cs"/>
              </a:rPr>
              <a:t>).</a:t>
            </a:r>
          </a:p>
          <a:p>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“Chaparral</a:t>
            </a:r>
            <a:r>
              <a:rPr lang="en-US" sz="1200" kern="1200" dirty="0">
                <a:solidFill>
                  <a:schemeClr val="tx1"/>
                </a:solidFill>
                <a:effectLst/>
                <a:latin typeface="+mn-lt"/>
                <a:ea typeface="+mn-ea"/>
                <a:cs typeface="+mn-cs"/>
              </a:rPr>
              <a:t>—Generally, fuels are not as easily ignited as grass fuels, but once ignited will burn readily if conditions are right. Plant density can vary with site, and sometimes with species. This is but one factor that affects fuel continuity in a stand.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Another factor is the basic within-</a:t>
            </a:r>
            <a:r>
              <a:rPr lang="en-US" sz="1200" b="1" kern="1200" dirty="0">
                <a:solidFill>
                  <a:schemeClr val="tx1"/>
                </a:solidFill>
                <a:effectLst/>
                <a:latin typeface="+mn-lt"/>
                <a:ea typeface="+mn-ea"/>
                <a:cs typeface="+mn-cs"/>
              </a:rPr>
              <a:t>plant geometry </a:t>
            </a:r>
            <a:r>
              <a:rPr lang="en-US" sz="1200" kern="1200" dirty="0">
                <a:solidFill>
                  <a:schemeClr val="tx1"/>
                </a:solidFill>
                <a:effectLst/>
                <a:latin typeface="+mn-lt"/>
                <a:ea typeface="+mn-ea"/>
                <a:cs typeface="+mn-cs"/>
              </a:rPr>
              <a:t>that varies by species. Geometry and arrangement of the woody fuel portion and the leaves of chaparral plants are key to understanding the ability of chaparral stands to propagate fire. The woody fuel inside a given shrub varies in size class ranging from fine fuel (&lt;0.12 inch diameter)  to heavy fuel (3 or 4 inches and larger in the case of some manzanita species). The arrangement and distribution of these size classes within a shrub varies by species. Two extremes illustrate this: the arrangement of the woody portions of </a:t>
            </a:r>
            <a:r>
              <a:rPr lang="en-US" sz="1200" kern="1200" dirty="0" err="1">
                <a:solidFill>
                  <a:schemeClr val="tx1"/>
                </a:solidFill>
                <a:effectLst/>
                <a:latin typeface="+mn-lt"/>
                <a:ea typeface="+mn-ea"/>
                <a:cs typeface="+mn-cs"/>
              </a:rPr>
              <a:t>chamise</a:t>
            </a:r>
            <a:r>
              <a:rPr lang="en-US" sz="1200" kern="1200" dirty="0">
                <a:solidFill>
                  <a:schemeClr val="tx1"/>
                </a:solidFill>
                <a:effectLst/>
                <a:latin typeface="+mn-lt"/>
                <a:ea typeface="+mn-ea"/>
                <a:cs typeface="+mn-cs"/>
              </a:rPr>
              <a:t> and manzanita species. The smaller woody size classes are quite dominant in </a:t>
            </a:r>
            <a:r>
              <a:rPr lang="en-US" sz="1200" kern="1200" dirty="0" err="1">
                <a:solidFill>
                  <a:schemeClr val="tx1"/>
                </a:solidFill>
                <a:effectLst/>
                <a:latin typeface="+mn-lt"/>
                <a:ea typeface="+mn-ea"/>
                <a:cs typeface="+mn-cs"/>
              </a:rPr>
              <a:t>chamise</a:t>
            </a:r>
            <a:r>
              <a:rPr lang="en-US" sz="1200" kern="1200" dirty="0">
                <a:solidFill>
                  <a:schemeClr val="tx1"/>
                </a:solidFill>
                <a:effectLst/>
                <a:latin typeface="+mn-lt"/>
                <a:ea typeface="+mn-ea"/>
                <a:cs typeface="+mn-cs"/>
              </a:rPr>
              <a:t> and tend to be in proximity throughout the crown; the opposite is true for manzanita. The leaves of </a:t>
            </a:r>
            <a:r>
              <a:rPr lang="en-US" sz="1200" kern="1200" dirty="0" err="1">
                <a:solidFill>
                  <a:schemeClr val="tx1"/>
                </a:solidFill>
                <a:effectLst/>
                <a:latin typeface="+mn-lt"/>
                <a:ea typeface="+mn-ea"/>
                <a:cs typeface="+mn-cs"/>
              </a:rPr>
              <a:t>chamise</a:t>
            </a:r>
            <a:r>
              <a:rPr lang="en-US" sz="1200" kern="1200" dirty="0">
                <a:solidFill>
                  <a:schemeClr val="tx1"/>
                </a:solidFill>
                <a:effectLst/>
                <a:latin typeface="+mn-lt"/>
                <a:ea typeface="+mn-ea"/>
                <a:cs typeface="+mn-cs"/>
              </a:rPr>
              <a:t> are small and needlelike and are often relatively dense on a given twig.  Manzanita is a broadleaf shrub. The leaves of some species are relatively sparse— being held distant from each other by the woody structure of the shrub. Other species of manzanita have dense clusters of leaves— so dense that their thick </a:t>
            </a:r>
            <a:r>
              <a:rPr lang="en-US" sz="1200" kern="1200" dirty="0" err="1">
                <a:solidFill>
                  <a:schemeClr val="tx1"/>
                </a:solidFill>
                <a:effectLst/>
                <a:latin typeface="+mn-lt"/>
                <a:ea typeface="+mn-ea"/>
                <a:cs typeface="+mn-cs"/>
              </a:rPr>
              <a:t>sclerophyllous</a:t>
            </a:r>
            <a:r>
              <a:rPr lang="en-US" sz="1200" kern="1200" dirty="0">
                <a:solidFill>
                  <a:schemeClr val="tx1"/>
                </a:solidFill>
                <a:effectLst/>
                <a:latin typeface="+mn-lt"/>
                <a:ea typeface="+mn-ea"/>
                <a:cs typeface="+mn-cs"/>
              </a:rPr>
              <a:t> structures act like an insulator.</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With few exceptions, fully developed stands of chaparral have no understory layer of vegetation, and therefore no potential for the “ ladder effect”  to propagate fire. However, when a litter layer exists, which occurs under gentle slope conditions, it can significantly aid fire spread under marginal burning conditions. In this situation, fuel moisture content becomes an important factor” (Brown &amp; Smith, 2000, p. 148-149).</a:t>
            </a:r>
            <a:endParaRPr lang="en-US" sz="1200" b="0" i="0" u="none" strike="noStrike"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Photo: Santa Cruz Island, Prisoner’s Harbor – Patches of Chaparral and Oak Woodlands with non-native grasses. Any of this can be considered “fuel.”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DDF7DB9-9F54-AD4D-9B15-1F256C42FA3D}" type="slidenum">
              <a:rPr lang="en-US" smtClean="0"/>
              <a:t>14</a:t>
            </a:fld>
            <a:endParaRPr lang="en-US"/>
          </a:p>
        </p:txBody>
      </p:sp>
    </p:spTree>
    <p:extLst>
      <p:ext uri="{BB962C8B-B14F-4D97-AF65-F5344CB8AC3E}">
        <p14:creationId xmlns:p14="http://schemas.microsoft.com/office/powerpoint/2010/main" val="39617131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1" i="0" u="none" strike="noStrike" kern="1200" dirty="0">
                <a:solidFill>
                  <a:schemeClr val="tx1"/>
                </a:solidFill>
                <a:effectLst/>
                <a:latin typeface="+mn-lt"/>
                <a:ea typeface="+mn-ea"/>
                <a:cs typeface="+mn-cs"/>
              </a:rPr>
              <a:t>Moisture Level</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“Moisture level is the most important consideration. Live trees usually contain a great deal of moisture and dead logs contain very little. The moisture content and distribution of these fuels define how quickly a fire can spread and how intense or hot a fire may become.”</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“High moisture content will slow the burning process, because heat from the fire must first eliminate moisture.” (NPS, </a:t>
            </a:r>
            <a:r>
              <a:rPr lang="en-US" sz="1200" b="0" i="0" u="none" strike="noStrike" kern="1200" dirty="0" err="1">
                <a:solidFill>
                  <a:schemeClr val="tx1"/>
                </a:solidFill>
                <a:effectLst/>
                <a:latin typeface="+mn-lt"/>
                <a:ea typeface="+mn-ea"/>
                <a:cs typeface="+mn-cs"/>
              </a:rPr>
              <a:t>n.d.c</a:t>
            </a:r>
            <a:r>
              <a:rPr lang="en-US" sz="1200" b="0" i="0" u="none" strike="noStrike" kern="1200" dirty="0">
                <a:solidFill>
                  <a:schemeClr val="tx1"/>
                </a:solidFill>
                <a:effectLst/>
                <a:latin typeface="+mn-lt"/>
                <a:ea typeface="+mn-ea"/>
                <a:cs typeface="+mn-cs"/>
              </a:rPr>
              <a:t>)</a:t>
            </a:r>
          </a:p>
          <a:p>
            <a:pPr marL="171450" indent="-171450">
              <a:buFont typeface="Arial" panose="020B0604020202020204" pitchFamily="34" charset="0"/>
              <a:buChar char="•"/>
            </a:pPr>
            <a:r>
              <a:rPr lang="en-US" sz="1200" b="0" i="1" u="none" strike="noStrike" kern="1200" dirty="0">
                <a:solidFill>
                  <a:schemeClr val="tx1"/>
                </a:solidFill>
                <a:effectLst/>
                <a:latin typeface="+mn-lt"/>
                <a:ea typeface="+mn-ea"/>
                <a:cs typeface="+mn-cs"/>
              </a:rPr>
              <a:t>Click the link in the slide to visit the National Fuel Moisture Database from the Wildland Fire Assessment System. Zoom in on the area you live and click on a study to look at fuel moisture levels.</a:t>
            </a:r>
          </a:p>
          <a:p>
            <a:pPr marL="171450" indent="-171450">
              <a:buFont typeface="Arial" panose="020B0604020202020204" pitchFamily="34" charset="0"/>
              <a:buChar char="•"/>
            </a:pPr>
            <a:endParaRPr lang="en-US" sz="1200" b="0" i="1"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1" i="0" u="none" strike="noStrike" kern="1200" dirty="0">
                <a:solidFill>
                  <a:schemeClr val="tx1"/>
                </a:solidFill>
                <a:effectLst/>
                <a:latin typeface="+mn-lt"/>
                <a:ea typeface="+mn-ea"/>
                <a:cs typeface="+mn-cs"/>
              </a:rPr>
              <a:t>More on Moisture Level from NOAA:</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“The fuel moisture index is a tool that is widely used to understand the fire potential for locations across the country. Fuel moisture is a measure of the amount of water in a fuel (vegetation) available to a fire, and is expressed as a percent of the dry weight of that specific fuel. For example, if a fuel were totally dry, the fuel moisture content would be zero percent. Fuel moisture is dependent upon both environmental conditions (such as weather, local topography, and length of day) and vegetation characteristics. </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When fuel moisture content is high, fires do not ignite readily, or at all, because heat energy has to be used to evaporate and drive water from the plant before it can burn. </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When the fuel moisture content is low, fires start easily and will spread rapidly - all of the heat energy goes directly into the burning flame itself. </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When the fuel moisture content is less than 30 percent, that fuel is essentially considered to be dead. Dead fuels respond solely to current environmental conditions and are critical in determining fire potential. The dead fuel moisture threshold (10–hour, 100–hour, or 1,000–hour), called a time lag, is based upon how long it would take for 2/3 of the dead fuel to respond to atmospheric moisture. </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Small fuels (less than 1/4 inch in diameter), such as grass, leaves, and mulch respond more quickly to changes in the atmospheric moisture content, and take 10 hours to adjust to moist/dry conditions. Larger fuels lose or gain moisture less rapidly through time. Fuels that are 3 inches to 8 inches in diameter, such as dead fallen trees and brush piles can take up to 1,000 hours to adjust to moist conditions, and are represented by the 1,000–hour dead fuel moisture index. 1,000+ hour fuels do not burn easily, but if they do burn, they will generate extreme heat often causing dangerous fire behavior conditions” (NOAA, n.d.).</a:t>
            </a:r>
          </a:p>
          <a:p>
            <a:pPr marL="171450" indent="-171450">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“By the middle of fall </a:t>
            </a:r>
            <a:r>
              <a:rPr lang="en-US" sz="1200" b="0" i="0" u="none" strike="noStrike" kern="1200" dirty="0">
                <a:solidFill>
                  <a:schemeClr val="tx1"/>
                </a:solidFill>
                <a:effectLst/>
                <a:latin typeface="+mn-lt"/>
                <a:ea typeface="+mn-ea"/>
                <a:cs typeface="+mn-cs"/>
              </a:rPr>
              <a:t>in Southern California,</a:t>
            </a:r>
            <a:r>
              <a:rPr lang="en-US" sz="1200" kern="1200" dirty="0">
                <a:solidFill>
                  <a:schemeClr val="tx1"/>
                </a:solidFill>
                <a:effectLst/>
                <a:latin typeface="+mn-lt"/>
                <a:ea typeface="+mn-ea"/>
                <a:cs typeface="+mn-cs"/>
              </a:rPr>
              <a:t> live fuel moisture is critically low” (</a:t>
            </a:r>
            <a:r>
              <a:rPr lang="en-US" sz="1200" dirty="0"/>
              <a:t>Witter, Taylor, &amp; Davis, 2007, p. 174).</a:t>
            </a:r>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1" i="0" u="none" strike="noStrike" kern="1200" dirty="0">
                <a:solidFill>
                  <a:schemeClr val="tx1"/>
                </a:solidFill>
                <a:effectLst/>
                <a:latin typeface="+mn-lt"/>
                <a:ea typeface="+mn-ea"/>
                <a:cs typeface="+mn-cs"/>
              </a:rPr>
              <a:t>Chemical Makeup</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“A fuel’s chemical makeup determines how readily it will burn. Some plants, shrubs, and trees contain oils or resins that promote combustion, causing them to burn more easily, quickly, or intensely than those without such oils.” (NPS, </a:t>
            </a:r>
            <a:r>
              <a:rPr lang="en-US" sz="1200" b="0" i="0" u="none" strike="noStrike" kern="1200" dirty="0" err="1">
                <a:solidFill>
                  <a:schemeClr val="tx1"/>
                </a:solidFill>
                <a:effectLst/>
                <a:latin typeface="+mn-lt"/>
                <a:ea typeface="+mn-ea"/>
                <a:cs typeface="+mn-cs"/>
              </a:rPr>
              <a:t>n.d.c</a:t>
            </a:r>
            <a:r>
              <a:rPr lang="en-US" sz="1200" b="0" i="0" u="none" strike="noStrike" kern="1200" dirty="0">
                <a:solidFill>
                  <a:schemeClr val="tx1"/>
                </a:solidFill>
                <a:effectLst/>
                <a:latin typeface="+mn-lt"/>
                <a:ea typeface="+mn-ea"/>
                <a:cs typeface="+mn-cs"/>
              </a:rPr>
              <a:t>)</a:t>
            </a:r>
          </a:p>
          <a:p>
            <a:pPr marL="171450" indent="-171450">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1" i="0" u="none" strike="noStrike" kern="1200" dirty="0">
                <a:solidFill>
                  <a:schemeClr val="tx1"/>
                </a:solidFill>
                <a:effectLst/>
                <a:latin typeface="+mn-lt"/>
                <a:ea typeface="+mn-ea"/>
                <a:cs typeface="+mn-cs"/>
              </a:rPr>
              <a:t>Some chaparral plants do contain aromatic chemicals however, this is not the reason they burn. The California Chaparral Institute explains:</a:t>
            </a:r>
          </a:p>
          <a:p>
            <a:pPr marL="171450" indent="-171450">
              <a:buFont typeface="Arial" panose="020B0604020202020204" pitchFamily="34" charset="0"/>
              <a:buChar char="•"/>
            </a:pPr>
            <a:r>
              <a:rPr lang="en-US" sz="1200" b="1" i="0" u="none" strike="noStrike" kern="1200" dirty="0">
                <a:solidFill>
                  <a:schemeClr val="tx1"/>
                </a:solidFill>
                <a:effectLst/>
                <a:latin typeface="+mn-lt"/>
                <a:ea typeface="+mn-ea"/>
                <a:cs typeface="+mn-cs"/>
              </a:rPr>
              <a:t>Myth: Chaparral plant species are NOT "oozing combustible resins" or "born" to burn.</a:t>
            </a:r>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“Such comments are frequently seen in articles about fires in chaparral, giving the impression that the reason chaparral shrubs are so flammable is primarily due to the presence of flammable chemicals, waxes, or oils in their leaves and stems. While it is true some chaparral plant species (and many other drought-tolerant plants including pines) have aromatic chemicals within their tissues, this does not mean that's why they ignite or burn so hot when they do. Chaparral plants ignite and burn hot when the environmental conditions are right, namely high temperature, low humidity, and low fuel moistures (the amount of moisture in the plant). In addition, the leaves and stems on many chaparral shrubs are quite small, creating perfect burning conditions - a lot of surface area and space for oxygen. Chaparral shrubs burn so easily because they provide fine, dry fuels during drought conditions. While plant chemicals are certainly involved in the burning process, they do not really make a significant contribution to the flammability of chaparral in general. This also explains why it is usually quite difficult to get chaparral to burn in the spring. </a:t>
            </a:r>
            <a:r>
              <a:rPr lang="en-US" sz="1200" b="1" i="0" u="none" strike="noStrike" kern="1200" dirty="0">
                <a:solidFill>
                  <a:schemeClr val="tx1"/>
                </a:solidFill>
                <a:effectLst/>
                <a:latin typeface="+mn-lt"/>
                <a:ea typeface="+mn-ea"/>
                <a:cs typeface="+mn-cs"/>
              </a:rPr>
              <a:t>There's too much moisture in the plants.</a:t>
            </a:r>
            <a:r>
              <a:rPr lang="en-US" sz="1200" b="0" i="0" u="none" strike="noStrike" kern="1200" dirty="0">
                <a:solidFill>
                  <a:schemeClr val="tx1"/>
                </a:solidFill>
                <a:effectLst/>
                <a:latin typeface="+mn-lt"/>
                <a:ea typeface="+mn-ea"/>
                <a:cs typeface="+mn-cs"/>
              </a:rPr>
              <a:t> If "oozing combustible resins” were the main cause of flammability, chaparral would burn easily during any season” (CCI, n.d.).</a:t>
            </a:r>
          </a:p>
          <a:p>
            <a:pPr marL="171450" indent="-171450">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1" i="0" u="none" strike="noStrike" kern="1200" dirty="0">
                <a:solidFill>
                  <a:schemeClr val="tx1"/>
                </a:solidFill>
                <a:effectLst/>
                <a:latin typeface="+mn-lt"/>
                <a:ea typeface="+mn-ea"/>
                <a:cs typeface="+mn-cs"/>
              </a:rPr>
              <a:t>Density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“Density of a fuel influences its flammability. If fuel particles are close together, they will ignite each other, causing the fuel to burn readily. But if fuel particles are so close that air cannot circulate easily, the fuel will not burn freely.” (NPS, </a:t>
            </a:r>
            <a:r>
              <a:rPr lang="en-US" sz="1200" b="0" i="0" u="none" strike="noStrike" kern="1200" dirty="0" err="1">
                <a:solidFill>
                  <a:schemeClr val="tx1"/>
                </a:solidFill>
                <a:effectLst/>
                <a:latin typeface="+mn-lt"/>
                <a:ea typeface="+mn-ea"/>
                <a:cs typeface="+mn-cs"/>
              </a:rPr>
              <a:t>n.d.c</a:t>
            </a:r>
            <a:r>
              <a:rPr lang="en-US" sz="1200" b="0" i="0" u="none" strike="noStrike" kern="1200" dirty="0">
                <a:solidFill>
                  <a:schemeClr val="tx1"/>
                </a:solidFill>
                <a:effectLst/>
                <a:latin typeface="+mn-lt"/>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dominant vegetation types [in the Santa Monica Mountains] are chaparral (55%) and coastal sage scrub (20%) which are particularly good fire fuels because of their high density and continuity, small twig and stem size, and the large proportion of dead biomass” (</a:t>
            </a:r>
            <a:r>
              <a:rPr lang="en-US" sz="1200" dirty="0"/>
              <a:t>Witter, Taylor, &amp; Davis, 2007</a:t>
            </a:r>
            <a:r>
              <a:rPr lang="en-US" sz="1200" kern="1200" dirty="0">
                <a:solidFill>
                  <a:schemeClr val="tx1"/>
                </a:solidFill>
                <a:effectLst/>
                <a:latin typeface="+mn-lt"/>
                <a:ea typeface="+mn-ea"/>
                <a:cs typeface="+mn-cs"/>
              </a:rPr>
              <a:t>, p. 174).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Fuel characteristics in the Santa Monica Mountains: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“Shrubland vegetation is continuous and is composed of small diameter twigs and stems with high surface area to volume ratio. These dry quickly and ignite rapidly. One third to one half of the plant matter is dead . With no water in dead stems, it takes less energy to start burning. The erect shrub architecture allows air to flow through the vegetation, increasing the fire intensity and rate of spread” (Witter, 2010).</a:t>
            </a:r>
            <a:endParaRPr lang="en-US" sz="1200" b="0" i="0" u="none" strike="noStrike"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DDF7DB9-9F54-AD4D-9B15-1F256C42FA3D}" type="slidenum">
              <a:rPr lang="en-US" smtClean="0"/>
              <a:t>15</a:t>
            </a:fld>
            <a:endParaRPr lang="en-US"/>
          </a:p>
        </p:txBody>
      </p:sp>
    </p:spTree>
    <p:extLst>
      <p:ext uri="{BB962C8B-B14F-4D97-AF65-F5344CB8AC3E}">
        <p14:creationId xmlns:p14="http://schemas.microsoft.com/office/powerpoint/2010/main" val="16222430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DF7DB9-9F54-AD4D-9B15-1F256C42FA3D}" type="slidenum">
              <a:rPr lang="en-US" smtClean="0"/>
              <a:t>17</a:t>
            </a:fld>
            <a:endParaRPr lang="en-US"/>
          </a:p>
        </p:txBody>
      </p:sp>
    </p:spTree>
    <p:extLst>
      <p:ext uri="{BB962C8B-B14F-4D97-AF65-F5344CB8AC3E}">
        <p14:creationId xmlns:p14="http://schemas.microsoft.com/office/powerpoint/2010/main" val="29313352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Climate</a:t>
            </a:r>
            <a:r>
              <a:rPr lang="en-US" dirty="0"/>
              <a:t>: the statistics of weather over long periods of time.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Determined by temperature and rainfall, climate impacts ecosystems and is one way of distinguishing biomes.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Rainfall in Santa Monica Mountains: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average annual rainfall is 430 mm/year, and falls predominantly between November and March with an extended dry season from May to October” (</a:t>
            </a:r>
            <a:r>
              <a:rPr lang="en-US" sz="1200" dirty="0"/>
              <a:t>Witter, Taylor, &amp; Davis, 2007</a:t>
            </a:r>
            <a:r>
              <a:rPr lang="en-US" sz="1200" kern="1200" dirty="0">
                <a:solidFill>
                  <a:schemeClr val="tx1"/>
                </a:solidFill>
                <a:effectLst/>
                <a:latin typeface="+mn-lt"/>
                <a:ea typeface="+mn-ea"/>
                <a:cs typeface="+mn-cs"/>
              </a:rPr>
              <a:t>, p. 174).</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a:t>
            </a:r>
            <a:r>
              <a:rPr lang="en-US" sz="1200" b="1" i="0" u="none" strike="noStrike" kern="1200" dirty="0">
                <a:solidFill>
                  <a:schemeClr val="tx1"/>
                </a:solidFill>
                <a:effectLst/>
                <a:latin typeface="+mn-lt"/>
                <a:ea typeface="+mn-ea"/>
                <a:cs typeface="+mn-cs"/>
              </a:rPr>
              <a:t>Temperature</a:t>
            </a:r>
            <a:r>
              <a:rPr lang="en-US" sz="1200" b="0" i="0" u="none" strike="noStrike" kern="1200" dirty="0">
                <a:solidFill>
                  <a:schemeClr val="tx1"/>
                </a:solidFill>
                <a:effectLst/>
                <a:latin typeface="+mn-lt"/>
                <a:ea typeface="+mn-ea"/>
                <a:cs typeface="+mn-cs"/>
              </a:rPr>
              <a:t> of fuels is determined by the ambient temperature because fuels attain their heat by absorbing surrounding solar radiation. The temperature of a fuel influences its susceptibility to ignition. In general, fuels will ignite more readily at high temperatures than at low temperatures” (NPS, </a:t>
            </a:r>
            <a:r>
              <a:rPr lang="en-US" sz="1200" b="0" i="0" u="none" strike="noStrike" kern="1200" dirty="0" err="1">
                <a:solidFill>
                  <a:schemeClr val="tx1"/>
                </a:solidFill>
                <a:effectLst/>
                <a:latin typeface="+mn-lt"/>
                <a:ea typeface="+mn-ea"/>
                <a:cs typeface="+mn-cs"/>
              </a:rPr>
              <a:t>n.d.c</a:t>
            </a:r>
            <a:r>
              <a:rPr lang="en-US" sz="1200" b="0" i="0" u="none" strike="noStrike"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EDDF7DB9-9F54-AD4D-9B15-1F256C42FA3D}" type="slidenum">
              <a:rPr lang="en-US" smtClean="0"/>
              <a:t>18</a:t>
            </a:fld>
            <a:endParaRPr lang="en-US"/>
          </a:p>
        </p:txBody>
      </p:sp>
    </p:spTree>
    <p:extLst>
      <p:ext uri="{BB962C8B-B14F-4D97-AF65-F5344CB8AC3E}">
        <p14:creationId xmlns:p14="http://schemas.microsoft.com/office/powerpoint/2010/main" val="27546730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Fire Climate</a:t>
            </a:r>
            <a:r>
              <a:rPr lang="en-US" sz="1200" b="0" kern="1200">
                <a:solidFill>
                  <a:schemeClr val="tx1"/>
                </a:solidFill>
                <a:effectLst/>
                <a:latin typeface="+mn-lt"/>
                <a:ea typeface="+mn-ea"/>
                <a:cs typeface="+mn-cs"/>
              </a:rPr>
              <a:t>-The long-term weather pattern that determines the fire weather and the length of the fire season. </a:t>
            </a:r>
            <a:endParaRPr lang="en-US"/>
          </a:p>
          <a:p>
            <a:endParaRPr lang="en-US"/>
          </a:p>
        </p:txBody>
      </p:sp>
      <p:sp>
        <p:nvSpPr>
          <p:cNvPr id="4" name="Slide Number Placeholder 3"/>
          <p:cNvSpPr>
            <a:spLocks noGrp="1"/>
          </p:cNvSpPr>
          <p:nvPr>
            <p:ph type="sldNum" sz="quarter" idx="10"/>
          </p:nvPr>
        </p:nvSpPr>
        <p:spPr/>
        <p:txBody>
          <a:bodyPr/>
          <a:lstStyle/>
          <a:p>
            <a:fld id="{EDDF7DB9-9F54-AD4D-9B15-1F256C42FA3D}" type="slidenum">
              <a:rPr lang="en-US" smtClean="0"/>
              <a:t>19</a:t>
            </a:fld>
            <a:endParaRPr lang="en-US"/>
          </a:p>
        </p:txBody>
      </p:sp>
    </p:spTree>
    <p:extLst>
      <p:ext uri="{BB962C8B-B14F-4D97-AF65-F5344CB8AC3E}">
        <p14:creationId xmlns:p14="http://schemas.microsoft.com/office/powerpoint/2010/main" val="13057988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Assess the area burned and number of fires and when they occur in Southern California.</a:t>
            </a:r>
          </a:p>
        </p:txBody>
      </p:sp>
      <p:sp>
        <p:nvSpPr>
          <p:cNvPr id="4" name="Slide Number Placeholder 3"/>
          <p:cNvSpPr>
            <a:spLocks noGrp="1"/>
          </p:cNvSpPr>
          <p:nvPr>
            <p:ph type="sldNum" sz="quarter" idx="10"/>
          </p:nvPr>
        </p:nvSpPr>
        <p:spPr/>
        <p:txBody>
          <a:bodyPr/>
          <a:lstStyle/>
          <a:p>
            <a:fld id="{EDDF7DB9-9F54-AD4D-9B15-1F256C42FA3D}" type="slidenum">
              <a:rPr lang="en-US" smtClean="0"/>
              <a:t>20</a:t>
            </a:fld>
            <a:endParaRPr lang="en-US"/>
          </a:p>
        </p:txBody>
      </p:sp>
    </p:spTree>
    <p:extLst>
      <p:ext uri="{BB962C8B-B14F-4D97-AF65-F5344CB8AC3E}">
        <p14:creationId xmlns:p14="http://schemas.microsoft.com/office/powerpoint/2010/main" val="17097659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Assess the long term climate data, how does the temperature and rainfall relate to the area burned?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The "mean daily maximum" (solid red line) shows the maximum temperature of an average day for every month for Santa Monica Mountains. Likewise, "mean daily minimum" (solid blue line) shows the average minimum temperature. Hot days and cold nights (dashed red and blue lines) show the average of the hottest day and coldest night of each month of the last 30 years as of 12/15/18.</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For updated climate info: https://</a:t>
            </a:r>
            <a:r>
              <a:rPr lang="en-US" sz="1200" b="0" i="0" u="none" strike="noStrike" kern="1200" dirty="0" err="1">
                <a:solidFill>
                  <a:schemeClr val="tx1"/>
                </a:solidFill>
                <a:effectLst/>
                <a:latin typeface="+mn-lt"/>
                <a:ea typeface="+mn-ea"/>
                <a:cs typeface="+mn-cs"/>
              </a:rPr>
              <a:t>www.meteoblue.com</a:t>
            </a:r>
            <a:r>
              <a:rPr lang="en-US" sz="1200" b="0" i="0" u="none" strike="noStrike" kern="1200" dirty="0">
                <a:solidFill>
                  <a:schemeClr val="tx1"/>
                </a:solidFill>
                <a:effectLst/>
                <a:latin typeface="+mn-lt"/>
                <a:ea typeface="+mn-ea"/>
                <a:cs typeface="+mn-cs"/>
              </a:rPr>
              <a:t>/</a:t>
            </a:r>
            <a:r>
              <a:rPr lang="en-US" sz="1200" b="0" i="0" u="none" strike="noStrike" kern="1200" dirty="0" err="1">
                <a:solidFill>
                  <a:schemeClr val="tx1"/>
                </a:solidFill>
                <a:effectLst/>
                <a:latin typeface="+mn-lt"/>
                <a:ea typeface="+mn-ea"/>
                <a:cs typeface="+mn-cs"/>
              </a:rPr>
              <a:t>en</a:t>
            </a:r>
            <a:r>
              <a:rPr lang="en-US" sz="1200" b="0" i="0" u="none" strike="noStrike" kern="1200" dirty="0">
                <a:solidFill>
                  <a:schemeClr val="tx1"/>
                </a:solidFill>
                <a:effectLst/>
                <a:latin typeface="+mn-lt"/>
                <a:ea typeface="+mn-ea"/>
                <a:cs typeface="+mn-cs"/>
              </a:rPr>
              <a:t>/weather/forecast/</a:t>
            </a:r>
            <a:r>
              <a:rPr lang="en-US" sz="1200" b="0" i="0" u="none" strike="noStrike" kern="1200" dirty="0" err="1">
                <a:solidFill>
                  <a:schemeClr val="tx1"/>
                </a:solidFill>
                <a:effectLst/>
                <a:latin typeface="+mn-lt"/>
                <a:ea typeface="+mn-ea"/>
                <a:cs typeface="+mn-cs"/>
              </a:rPr>
              <a:t>modelclimate</a:t>
            </a:r>
            <a:r>
              <a:rPr lang="en-US" sz="1200" b="0" i="0" u="none" strike="noStrike" kern="1200" dirty="0">
                <a:solidFill>
                  <a:schemeClr val="tx1"/>
                </a:solidFill>
                <a:effectLst/>
                <a:latin typeface="+mn-lt"/>
                <a:ea typeface="+mn-ea"/>
                <a:cs typeface="+mn-cs"/>
              </a:rPr>
              <a:t>/santa-monica-mountains_united-states-of-america_5393231</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DDF7DB9-9F54-AD4D-9B15-1F256C42FA3D}" type="slidenum">
              <a:rPr lang="en-US" smtClean="0"/>
              <a:t>21</a:t>
            </a:fld>
            <a:endParaRPr lang="en-US"/>
          </a:p>
        </p:txBody>
      </p:sp>
    </p:spTree>
    <p:extLst>
      <p:ext uri="{BB962C8B-B14F-4D97-AF65-F5344CB8AC3E}">
        <p14:creationId xmlns:p14="http://schemas.microsoft.com/office/powerpoint/2010/main" val="1550480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Click the link above to watch a 7 minute animated video explaining the science of fire.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link explains why the video was made: </a:t>
            </a:r>
            <a:r>
              <a:rPr lang="en-US" dirty="0">
                <a:hlinkClick r:id="rId3"/>
              </a:rPr>
              <a:t>http://www.openculture.com/2012/06/iwhat_is_a_flamei_the_first_prize-winner_at_alan_aldas_science_video_competition.html</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 ‘wildland fire’ is defined as any non-structure fire that occurs in the wildland. This term encompasses fires previously called wildfires, prescribed fires and prescribed natural fires” (NPS, 2006, p. 16).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171450" indent="-171450">
              <a:buFont typeface="Arial" panose="020B0604020202020204" pitchFamily="34" charset="0"/>
              <a:buChar char="•"/>
            </a:pPr>
            <a:r>
              <a:rPr lang="en-US" sz="1200" b="1" i="0" kern="1200" dirty="0">
                <a:solidFill>
                  <a:schemeClr val="tx1"/>
                </a:solidFill>
                <a:effectLst/>
                <a:latin typeface="+mn-lt"/>
                <a:ea typeface="+mn-ea"/>
                <a:cs typeface="+mn-cs"/>
              </a:rPr>
              <a:t>Fire Triangle</a:t>
            </a:r>
            <a:r>
              <a:rPr lang="en-US" sz="1200" b="0" i="0" kern="1200" dirty="0">
                <a:solidFill>
                  <a:schemeClr val="tx1"/>
                </a:solidFill>
                <a:effectLst/>
                <a:latin typeface="+mn-lt"/>
                <a:ea typeface="+mn-ea"/>
                <a:cs typeface="+mn-cs"/>
              </a:rPr>
              <a:t>: Oxygen, Fuel, and Heat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These three elements make up the fire triangle. Remove any one of them and the fire will not burn. </a:t>
            </a:r>
          </a:p>
          <a:p>
            <a:pPr marL="628650" lvl="1" indent="-171450">
              <a:buFont typeface="Arial" panose="020B0604020202020204" pitchFamily="34" charset="0"/>
              <a:buChar char="•"/>
            </a:pPr>
            <a:r>
              <a:rPr lang="en-US" sz="1200" b="1" i="0" kern="1200" dirty="0">
                <a:solidFill>
                  <a:schemeClr val="tx1"/>
                </a:solidFill>
                <a:effectLst/>
                <a:latin typeface="+mn-lt"/>
                <a:ea typeface="+mn-ea"/>
                <a:cs typeface="+mn-cs"/>
              </a:rPr>
              <a:t>Heat</a:t>
            </a:r>
            <a:r>
              <a:rPr lang="en-US" sz="1200" b="0" i="0" kern="1200" dirty="0">
                <a:solidFill>
                  <a:schemeClr val="tx1"/>
                </a:solidFill>
                <a:effectLst/>
                <a:latin typeface="+mn-lt"/>
                <a:ea typeface="+mn-ea"/>
                <a:cs typeface="+mn-cs"/>
              </a:rPr>
              <a:t> first comes from the ignition source that in nature is lightning or lava. </a:t>
            </a:r>
          </a:p>
          <a:p>
            <a:pPr marL="628650" lvl="1" indent="-171450">
              <a:buFont typeface="Arial" panose="020B0604020202020204" pitchFamily="34" charset="0"/>
              <a:buChar char="•"/>
            </a:pPr>
            <a:r>
              <a:rPr lang="en-US" sz="1200" b="1" i="0" kern="1200" dirty="0">
                <a:solidFill>
                  <a:schemeClr val="tx1"/>
                </a:solidFill>
                <a:effectLst/>
                <a:latin typeface="+mn-lt"/>
                <a:ea typeface="+mn-ea"/>
                <a:cs typeface="+mn-cs"/>
              </a:rPr>
              <a:t>Fuel</a:t>
            </a:r>
            <a:r>
              <a:rPr lang="en-US" sz="1200" b="0" i="0" kern="1200" dirty="0">
                <a:solidFill>
                  <a:schemeClr val="tx1"/>
                </a:solidFill>
                <a:effectLst/>
                <a:latin typeface="+mn-lt"/>
                <a:ea typeface="+mn-ea"/>
                <a:cs typeface="+mn-cs"/>
              </a:rPr>
              <a:t> is any material that will burn. Some fuels are more likely to burn than others. For instance, dead trees, leaves, needles and grasses have far less water in them than living ones. Dead plants usually burn sooner and hotter than live ones. </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At least 16 percent </a:t>
            </a:r>
            <a:r>
              <a:rPr lang="en-US" sz="1200" b="1" i="0" kern="1200" dirty="0">
                <a:solidFill>
                  <a:schemeClr val="tx1"/>
                </a:solidFill>
                <a:effectLst/>
                <a:latin typeface="+mn-lt"/>
                <a:ea typeface="+mn-ea"/>
                <a:cs typeface="+mn-cs"/>
              </a:rPr>
              <a:t>oxygen</a:t>
            </a:r>
            <a:r>
              <a:rPr lang="en-US" sz="1200" b="0" i="0" kern="1200" dirty="0">
                <a:solidFill>
                  <a:schemeClr val="tx1"/>
                </a:solidFill>
                <a:effectLst/>
                <a:latin typeface="+mn-lt"/>
                <a:ea typeface="+mn-ea"/>
                <a:cs typeface="+mn-cs"/>
              </a:rPr>
              <a:t> must be in the air for a fire to start. The air we breathe has 21 percent oxygen, more than enough to allow a fire to burn. (NPS, </a:t>
            </a:r>
            <a:r>
              <a:rPr lang="en-US" sz="1200" b="0" i="0" kern="1200" dirty="0" err="1">
                <a:solidFill>
                  <a:schemeClr val="tx1"/>
                </a:solidFill>
                <a:effectLst/>
                <a:latin typeface="+mn-lt"/>
                <a:ea typeface="+mn-ea"/>
                <a:cs typeface="+mn-cs"/>
              </a:rPr>
              <a:t>n.d.d</a:t>
            </a:r>
            <a:r>
              <a:rPr lang="en-US" sz="1200" b="0" i="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EDDF7DB9-9F54-AD4D-9B15-1F256C42FA3D}" type="slidenum">
              <a:rPr lang="en-US" smtClean="0"/>
              <a:t>2</a:t>
            </a:fld>
            <a:endParaRPr lang="en-US"/>
          </a:p>
        </p:txBody>
      </p:sp>
    </p:spTree>
    <p:extLst>
      <p:ext uri="{BB962C8B-B14F-4D97-AF65-F5344CB8AC3E}">
        <p14:creationId xmlns:p14="http://schemas.microsoft.com/office/powerpoint/2010/main" val="9652399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Assess the live fuel moisture, how does it relate to the climate and area burned?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a:t>
            </a:r>
            <a:r>
              <a:rPr lang="en-US" baseline="0" dirty="0"/>
              <a:t> year’s weather patterns create patterns in live fuel moisture. Live Fuel Moisture affects fire behavior. Ignitions begin as early in spring as fuels begin to dry out. They ramp up in summer when it gets really dry and in fall Santa Ana winds kick in and fires can increase 10-50 thousand-fold in size. 50% of all acres that burn do so in month of October. (Taylor, n.d.)</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DDF7DB9-9F54-AD4D-9B15-1F256C42FA3D}" type="slidenum">
              <a:rPr lang="en-US" smtClean="0"/>
              <a:t>22</a:t>
            </a:fld>
            <a:endParaRPr lang="en-US"/>
          </a:p>
        </p:txBody>
      </p:sp>
    </p:spTree>
    <p:extLst>
      <p:ext uri="{BB962C8B-B14F-4D97-AF65-F5344CB8AC3E}">
        <p14:creationId xmlns:p14="http://schemas.microsoft.com/office/powerpoint/2010/main" val="38382556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combination of vegetation and climate make the Santa Monica Mountains, and Southern California in general, one of the world’s most severe fire climates” (</a:t>
            </a:r>
            <a:r>
              <a:rPr lang="en-US" sz="1200" dirty="0"/>
              <a:t>Witter, Taylor, &amp; Davis, 2007</a:t>
            </a:r>
            <a:r>
              <a:rPr lang="en-US" sz="1200" kern="1200" dirty="0">
                <a:solidFill>
                  <a:schemeClr val="tx1"/>
                </a:solidFill>
                <a:effectLst/>
                <a:latin typeface="+mn-lt"/>
                <a:ea typeface="+mn-ea"/>
                <a:cs typeface="+mn-cs"/>
              </a:rPr>
              <a:t>, p. 174).</a:t>
            </a:r>
          </a:p>
        </p:txBody>
      </p:sp>
      <p:sp>
        <p:nvSpPr>
          <p:cNvPr id="4" name="Slide Number Placeholder 3"/>
          <p:cNvSpPr>
            <a:spLocks noGrp="1"/>
          </p:cNvSpPr>
          <p:nvPr>
            <p:ph type="sldNum" sz="quarter" idx="10"/>
          </p:nvPr>
        </p:nvSpPr>
        <p:spPr/>
        <p:txBody>
          <a:bodyPr/>
          <a:lstStyle/>
          <a:p>
            <a:fld id="{EDDF7DB9-9F54-AD4D-9B15-1F256C42FA3D}" type="slidenum">
              <a:rPr lang="en-US" smtClean="0"/>
              <a:t>23</a:t>
            </a:fld>
            <a:endParaRPr lang="en-US"/>
          </a:p>
        </p:txBody>
      </p:sp>
    </p:spTree>
    <p:extLst>
      <p:ext uri="{BB962C8B-B14F-4D97-AF65-F5344CB8AC3E}">
        <p14:creationId xmlns:p14="http://schemas.microsoft.com/office/powerpoint/2010/main" val="33844960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“Wind is one of the most important factors because it can bring a fresh supply of oxygen to the fire and push the fire toward a new fuel source” (NPS, </a:t>
            </a:r>
            <a:r>
              <a:rPr lang="en-US" sz="1200" b="0" i="0" u="none" strike="noStrike" kern="1200" dirty="0" err="1">
                <a:solidFill>
                  <a:schemeClr val="tx1"/>
                </a:solidFill>
                <a:effectLst/>
                <a:latin typeface="+mn-lt"/>
                <a:ea typeface="+mn-ea"/>
                <a:cs typeface="+mn-cs"/>
              </a:rPr>
              <a:t>n.d.c</a:t>
            </a:r>
            <a:r>
              <a:rPr lang="en-US" sz="1200" b="0" i="0" u="none" strike="noStrike" kern="1200" dirty="0">
                <a:solidFill>
                  <a:schemeClr val="tx1"/>
                </a:solidFill>
                <a:effectLst/>
                <a:latin typeface="+mn-lt"/>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Winds in the Santa Monica Mountains: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t>
            </a:r>
            <a:r>
              <a:rPr lang="en-US" sz="1200" kern="1200" dirty="0">
                <a:solidFill>
                  <a:schemeClr val="tx1"/>
                </a:solidFill>
                <a:effectLst/>
                <a:latin typeface="+mn-lt"/>
                <a:ea typeface="+mn-ea"/>
                <a:cs typeface="+mn-cs"/>
              </a:rPr>
              <a:t>Seasonal </a:t>
            </a:r>
            <a:r>
              <a:rPr lang="en-US" sz="1200" kern="1200" dirty="0" err="1">
                <a:solidFill>
                  <a:schemeClr val="tx1"/>
                </a:solidFill>
                <a:effectLst/>
                <a:latin typeface="+mn-lt"/>
                <a:ea typeface="+mn-ea"/>
                <a:cs typeface="+mn-cs"/>
              </a:rPr>
              <a:t>föehn</a:t>
            </a:r>
            <a:r>
              <a:rPr lang="en-US" sz="1200" kern="1200" dirty="0">
                <a:solidFill>
                  <a:schemeClr val="tx1"/>
                </a:solidFill>
                <a:effectLst/>
                <a:latin typeface="+mn-lt"/>
                <a:ea typeface="+mn-ea"/>
                <a:cs typeface="+mn-cs"/>
              </a:rPr>
              <a:t> winds (Santa Anas), averaging 30-50 </a:t>
            </a:r>
            <a:r>
              <a:rPr lang="en-US" sz="1200" kern="1200" dirty="0" err="1">
                <a:solidFill>
                  <a:schemeClr val="tx1"/>
                </a:solidFill>
                <a:effectLst/>
                <a:latin typeface="+mn-lt"/>
                <a:ea typeface="+mn-ea"/>
                <a:cs typeface="+mn-cs"/>
              </a:rPr>
              <a:t>kph</a:t>
            </a:r>
            <a:r>
              <a:rPr lang="en-US" sz="1200" kern="1200" dirty="0">
                <a:solidFill>
                  <a:schemeClr val="tx1"/>
                </a:solidFill>
                <a:effectLst/>
                <a:latin typeface="+mn-lt"/>
                <a:ea typeface="+mn-ea"/>
                <a:cs typeface="+mn-cs"/>
              </a:rPr>
              <a:t>, occur mostly in the fall months at the end of the dry season and are often associated with high temperatures and low humidity. The Santa Ana winds, which blow predominantly from the north or northeast, are funneled through the north-south canyons of the mountains” (</a:t>
            </a:r>
            <a:r>
              <a:rPr lang="en-US" sz="1200" dirty="0"/>
              <a:t>Witter, Taylor, &amp; Davis, 2007</a:t>
            </a:r>
            <a:r>
              <a:rPr lang="en-US" sz="1200" kern="1200" dirty="0">
                <a:solidFill>
                  <a:schemeClr val="tx1"/>
                </a:solidFill>
                <a:effectLst/>
                <a:latin typeface="+mn-lt"/>
                <a:ea typeface="+mn-ea"/>
                <a:cs typeface="+mn-cs"/>
              </a:rPr>
              <a:t>, p. 174).</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DDF7DB9-9F54-AD4D-9B15-1F256C42FA3D}" type="slidenum">
              <a:rPr lang="en-US" smtClean="0"/>
              <a:t>24</a:t>
            </a:fld>
            <a:endParaRPr lang="en-US"/>
          </a:p>
        </p:txBody>
      </p:sp>
    </p:spTree>
    <p:extLst>
      <p:ext uri="{BB962C8B-B14F-4D97-AF65-F5344CB8AC3E}">
        <p14:creationId xmlns:p14="http://schemas.microsoft.com/office/powerpoint/2010/main" val="18132160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have a combination of dry winds and seasonal drought that make for a handful of terrible fire weather days every year. This creates consistent annual conditions for wildfires with really extreme behavior. Frequency and strength of Santa Ana wind events ramps up steadily from Sept through Dec while the drought index begins to fall. When the drought index falls below about 400, wildfires pretty much stop happening. Note that Although Santa Ana winds peak in Dec-Jan, fire activity peaks in Oct and declines through Nov and Dec. (Taylor, 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“Large fires are more likely to occur during and after droughts (Davis and </a:t>
            </a:r>
            <a:r>
              <a:rPr lang="en-US" sz="1200" b="0" i="0" u="none" strike="noStrike" kern="1200" dirty="0" err="1">
                <a:solidFill>
                  <a:schemeClr val="tx1"/>
                </a:solidFill>
                <a:effectLst/>
                <a:latin typeface="+mn-lt"/>
                <a:ea typeface="+mn-ea"/>
                <a:cs typeface="+mn-cs"/>
              </a:rPr>
              <a:t>Michaelsen</a:t>
            </a:r>
            <a:r>
              <a:rPr lang="en-US" sz="1200" b="0" i="0" u="none" strike="noStrike" kern="1200" dirty="0">
                <a:solidFill>
                  <a:schemeClr val="tx1"/>
                </a:solidFill>
                <a:effectLst/>
                <a:latin typeface="+mn-lt"/>
                <a:ea typeface="+mn-ea"/>
                <a:cs typeface="+mn-cs"/>
              </a:rPr>
              <a:t>, 1995). Fire-climate modeling predicts that relatively small increases in frequency and duration of droughts produces substantial increases in area burned by wildfires. Current forecasts for future climate in southern California predict that rainfall will become more variable, with more droughts and more floods. We can expect our current Mediterranean-type fire regime to continue for the foreseeable future, but with a greater frequency of conditions for wildfires as the number and duration of droughts increase” (NPS, </a:t>
            </a:r>
            <a:r>
              <a:rPr lang="en-US" sz="1200" b="0" i="0" u="none" strike="noStrike" kern="1200" dirty="0" err="1">
                <a:solidFill>
                  <a:schemeClr val="tx1"/>
                </a:solidFill>
                <a:effectLst/>
                <a:latin typeface="+mn-lt"/>
                <a:ea typeface="+mn-ea"/>
                <a:cs typeface="+mn-cs"/>
              </a:rPr>
              <a:t>n.d.a</a:t>
            </a:r>
            <a:r>
              <a:rPr lang="en-US" sz="1200" b="0" i="0" u="none" strike="noStrike"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EDDF7DB9-9F54-AD4D-9B15-1F256C42FA3D}" type="slidenum">
              <a:rPr lang="en-US" smtClean="0"/>
              <a:t>25</a:t>
            </a:fld>
            <a:endParaRPr lang="en-US"/>
          </a:p>
        </p:txBody>
      </p:sp>
    </p:spTree>
    <p:extLst>
      <p:ext uri="{BB962C8B-B14F-4D97-AF65-F5344CB8AC3E}">
        <p14:creationId xmlns:p14="http://schemas.microsoft.com/office/powerpoint/2010/main" val="39012496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Put some smoke in the air and you can see the Santa Ana winds that make our fire regime one of the most extreme on Earth. We often get several fires at once and have big firestorms across the region. The view from space on Sept 23, 2007 looks kind of peaceful with wisps of smoke wafting lazily across the landscape looking a lot like the smoke from a candle you just blew out. (Taylor, n.d.)</a:t>
            </a:r>
          </a:p>
        </p:txBody>
      </p:sp>
      <p:sp>
        <p:nvSpPr>
          <p:cNvPr id="4" name="Slide Number Placeholder 3"/>
          <p:cNvSpPr>
            <a:spLocks noGrp="1"/>
          </p:cNvSpPr>
          <p:nvPr>
            <p:ph type="sldNum" sz="quarter" idx="10"/>
          </p:nvPr>
        </p:nvSpPr>
        <p:spPr/>
        <p:txBody>
          <a:bodyPr/>
          <a:lstStyle/>
          <a:p>
            <a:fld id="{EDDF7DB9-9F54-AD4D-9B15-1F256C42FA3D}" type="slidenum">
              <a:rPr lang="en-US" smtClean="0"/>
              <a:t>26</a:t>
            </a:fld>
            <a:endParaRPr lang="en-US"/>
          </a:p>
        </p:txBody>
      </p:sp>
    </p:spTree>
    <p:extLst>
      <p:ext uri="{BB962C8B-B14F-4D97-AF65-F5344CB8AC3E}">
        <p14:creationId xmlns:p14="http://schemas.microsoft.com/office/powerpoint/2010/main" val="5606193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“Humidity, the amount of water vapor in the air, affects the moisture level of a fuel. At low humidity levels, fuels become dry and, therefore, catch fire more easily and burn more quickly than when humidity levels are high” (NPS, </a:t>
            </a:r>
            <a:r>
              <a:rPr lang="en-US" sz="1200" b="0" i="0" u="none" strike="noStrike" kern="1200" dirty="0" err="1">
                <a:solidFill>
                  <a:schemeClr val="tx1"/>
                </a:solidFill>
                <a:effectLst/>
                <a:latin typeface="+mn-lt"/>
                <a:ea typeface="+mn-ea"/>
                <a:cs typeface="+mn-cs"/>
              </a:rPr>
              <a:t>n.d.c</a:t>
            </a:r>
            <a:r>
              <a:rPr lang="en-US" sz="1200" b="0" i="0" u="none" strike="noStrike"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EDDF7DB9-9F54-AD4D-9B15-1F256C42FA3D}" type="slidenum">
              <a:rPr lang="en-US" smtClean="0"/>
              <a:t>27</a:t>
            </a:fld>
            <a:endParaRPr lang="en-US"/>
          </a:p>
        </p:txBody>
      </p:sp>
    </p:spTree>
    <p:extLst>
      <p:ext uri="{BB962C8B-B14F-4D97-AF65-F5344CB8AC3E}">
        <p14:creationId xmlns:p14="http://schemas.microsoft.com/office/powerpoint/2010/main" val="30532400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“Topography describes land shape. It can include descriptions of </a:t>
            </a:r>
            <a:r>
              <a:rPr lang="en-US" sz="1200" b="1" i="0" u="none" strike="noStrike" kern="1200" dirty="0">
                <a:solidFill>
                  <a:schemeClr val="tx1"/>
                </a:solidFill>
                <a:effectLst/>
                <a:latin typeface="+mn-lt"/>
                <a:ea typeface="+mn-ea"/>
                <a:cs typeface="+mn-cs"/>
              </a:rPr>
              <a:t>elevation</a:t>
            </a:r>
            <a:r>
              <a:rPr lang="en-US" sz="1200" b="0" i="0" u="none" strike="noStrike" kern="1200" dirty="0">
                <a:solidFill>
                  <a:schemeClr val="tx1"/>
                </a:solidFill>
                <a:effectLst/>
                <a:latin typeface="+mn-lt"/>
                <a:ea typeface="+mn-ea"/>
                <a:cs typeface="+mn-cs"/>
              </a:rPr>
              <a:t> with the height above sea level; </a:t>
            </a:r>
            <a:r>
              <a:rPr lang="en-US" sz="1200" b="1" i="0" u="none" strike="noStrike" kern="1200" dirty="0">
                <a:solidFill>
                  <a:schemeClr val="tx1"/>
                </a:solidFill>
                <a:effectLst/>
                <a:latin typeface="+mn-lt"/>
                <a:ea typeface="+mn-ea"/>
                <a:cs typeface="+mn-cs"/>
              </a:rPr>
              <a:t>slope</a:t>
            </a:r>
            <a:r>
              <a:rPr lang="en-US" sz="1200" b="0" i="0" u="none" strike="noStrike" kern="1200" dirty="0">
                <a:solidFill>
                  <a:schemeClr val="tx1"/>
                </a:solidFill>
                <a:effectLst/>
                <a:latin typeface="+mn-lt"/>
                <a:ea typeface="+mn-ea"/>
                <a:cs typeface="+mn-cs"/>
              </a:rPr>
              <a:t>, the steepness of the land; </a:t>
            </a:r>
            <a:r>
              <a:rPr lang="en-US" sz="1200" b="1" i="0" u="none" strike="noStrike" kern="1200" dirty="0">
                <a:solidFill>
                  <a:schemeClr val="tx1"/>
                </a:solidFill>
                <a:effectLst/>
                <a:latin typeface="+mn-lt"/>
                <a:ea typeface="+mn-ea"/>
                <a:cs typeface="+mn-cs"/>
              </a:rPr>
              <a:t>aspect</a:t>
            </a:r>
            <a:r>
              <a:rPr lang="en-US" sz="1200" b="0" i="0" u="none" strike="noStrike" kern="1200" dirty="0">
                <a:solidFill>
                  <a:schemeClr val="tx1"/>
                </a:solidFill>
                <a:effectLst/>
                <a:latin typeface="+mn-lt"/>
                <a:ea typeface="+mn-ea"/>
                <a:cs typeface="+mn-cs"/>
              </a:rPr>
              <a:t>, the direction a slope faces (e.g., the south side of a canyon will have a north-facing slope); </a:t>
            </a:r>
            <a:r>
              <a:rPr lang="en-US" sz="1200" b="1" i="0" u="none" strike="noStrike" kern="1200" dirty="0">
                <a:solidFill>
                  <a:schemeClr val="tx1"/>
                </a:solidFill>
                <a:effectLst/>
                <a:latin typeface="+mn-lt"/>
                <a:ea typeface="+mn-ea"/>
                <a:cs typeface="+mn-cs"/>
              </a:rPr>
              <a:t>features</a:t>
            </a:r>
            <a:r>
              <a:rPr lang="en-US" sz="1200" b="0" i="0" u="none" strike="noStrike" kern="1200" dirty="0">
                <a:solidFill>
                  <a:schemeClr val="tx1"/>
                </a:solidFill>
                <a:effectLst/>
                <a:latin typeface="+mn-lt"/>
                <a:ea typeface="+mn-ea"/>
                <a:cs typeface="+mn-cs"/>
              </a:rPr>
              <a:t>, such as canyons, valleys, rivers, etc.</a:t>
            </a:r>
          </a:p>
          <a:p>
            <a:pPr marL="171450" indent="-171450">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These topographical features can help or hinder the spread of fire. </a:t>
            </a:r>
          </a:p>
          <a:p>
            <a:pPr marL="171450" indent="-171450">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For example, a rocky slope can act as a great natural fire break due to a lack of fuel and wide gap of open space. Drainages can act as fire breaks, as well if fuels are moist or there is little vegetation.</a:t>
            </a:r>
          </a:p>
          <a:p>
            <a:pPr marL="171450" indent="-171450">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Beyond the shape of the land, it is also important to consider elevation, slope, and aspect. Elevation and aspect can determine how hot and dry a given area will be. For example, higher elevations will be drier but colder than low ones, and a north-facing slope will be slower to heat up or dry out). Slope can determine how quickly a fire will move up or down hills. For example, if a fire ignites at the bottom of a steep slope, it will spread much more quickly upwards because it can pre-heat the upcoming fuels with rising hot air, and upward drafts are more likely to create spot fires.” (NPS, </a:t>
            </a:r>
            <a:r>
              <a:rPr lang="en-US" sz="1200" b="0" i="0" u="none" strike="noStrike" kern="1200" dirty="0" err="1">
                <a:solidFill>
                  <a:schemeClr val="tx1"/>
                </a:solidFill>
                <a:effectLst/>
                <a:latin typeface="+mn-lt"/>
                <a:ea typeface="+mn-ea"/>
                <a:cs typeface="+mn-cs"/>
              </a:rPr>
              <a:t>n.d.c</a:t>
            </a:r>
            <a:r>
              <a:rPr lang="en-US" sz="1200" b="0" i="0" u="none" strike="noStrike" kern="1200" dirty="0">
                <a:solidFill>
                  <a:schemeClr val="tx1"/>
                </a:solidFill>
                <a:effectLst/>
                <a:latin typeface="+mn-lt"/>
                <a:ea typeface="+mn-ea"/>
                <a:cs typeface="+mn-cs"/>
              </a:rPr>
              <a:t>)</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EDDF7DB9-9F54-AD4D-9B15-1F256C42FA3D}" type="slidenum">
              <a:rPr lang="en-US" smtClean="0"/>
              <a:t>29</a:t>
            </a:fld>
            <a:endParaRPr lang="en-US"/>
          </a:p>
        </p:txBody>
      </p:sp>
    </p:spTree>
    <p:extLst>
      <p:ext uri="{BB962C8B-B14F-4D97-AF65-F5344CB8AC3E}">
        <p14:creationId xmlns:p14="http://schemas.microsoft.com/office/powerpoint/2010/main" val="20360759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0"/>
              </a:spcBef>
              <a:spcAft>
                <a:spcPts val="0"/>
              </a:spcAft>
            </a:pPr>
            <a:r>
              <a:rPr lang="en-US" b="1" dirty="0"/>
              <a:t>Thank you for learning about </a:t>
            </a:r>
            <a:r>
              <a:rPr lang="en-US" b="1" i="1" dirty="0"/>
              <a:t>Wildland Fire: A Physical Process</a:t>
            </a:r>
            <a:r>
              <a:rPr lang="en-US" b="1" dirty="0"/>
              <a:t>. To continue your journey into Santa Monica Mountains National Recreation Area: Fire Ecology continue on to the </a:t>
            </a:r>
            <a:r>
              <a:rPr lang="en-US" b="1" i="1" dirty="0"/>
              <a:t>Wildland Fire in the Santa Monica Mountains</a:t>
            </a:r>
            <a:r>
              <a:rPr lang="en-US" sz="1200" b="1" i="0" dirty="0">
                <a:latin typeface="Garamond" panose="02020404030301010803" pitchFamily="18" charset="0"/>
              </a:rPr>
              <a:t> </a:t>
            </a:r>
            <a:r>
              <a:rPr lang="en-US" b="1" dirty="0"/>
              <a:t>unit.</a:t>
            </a:r>
          </a:p>
          <a:p>
            <a:endParaRPr lang="en-US" dirty="0"/>
          </a:p>
        </p:txBody>
      </p:sp>
      <p:sp>
        <p:nvSpPr>
          <p:cNvPr id="4" name="Slide Number Placeholder 3"/>
          <p:cNvSpPr>
            <a:spLocks noGrp="1"/>
          </p:cNvSpPr>
          <p:nvPr>
            <p:ph type="sldNum" sz="quarter" idx="10"/>
          </p:nvPr>
        </p:nvSpPr>
        <p:spPr/>
        <p:txBody>
          <a:bodyPr/>
          <a:lstStyle/>
          <a:p>
            <a:fld id="{EDDF7DB9-9F54-AD4D-9B15-1F256C42FA3D}" type="slidenum">
              <a:rPr lang="en-US" smtClean="0"/>
              <a:t>30</a:t>
            </a:fld>
            <a:endParaRPr lang="en-US"/>
          </a:p>
        </p:txBody>
      </p:sp>
    </p:spTree>
    <p:extLst>
      <p:ext uri="{BB962C8B-B14F-4D97-AF65-F5344CB8AC3E}">
        <p14:creationId xmlns:p14="http://schemas.microsoft.com/office/powerpoint/2010/main" val="7370777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DDF7DB9-9F54-AD4D-9B15-1F256C42FA3D}" type="slidenum">
              <a:rPr lang="en-US" smtClean="0"/>
              <a:t>31</a:t>
            </a:fld>
            <a:endParaRPr lang="en-US"/>
          </a:p>
        </p:txBody>
      </p:sp>
    </p:spTree>
    <p:extLst>
      <p:ext uri="{BB962C8B-B14F-4D97-AF65-F5344CB8AC3E}">
        <p14:creationId xmlns:p14="http://schemas.microsoft.com/office/powerpoint/2010/main" val="678181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general temporal and spatial patterns of fire behavior and effects within a particular vegetation type or ecosystem over multiple fire cycles (decades to centuries) determine the fire regime over a specific period for any given ecosystem. Fire regimes are useful for comparing the relative role of fire among ecosystems, for describing the degree of departure from historical conditions, and for projecting the potential effects of management activities, changing climate, or changing ignition patterns” </a:t>
            </a:r>
            <a:r>
              <a:rPr lang="en-US" dirty="0"/>
              <a:t>(Sommers, </a:t>
            </a:r>
            <a:r>
              <a:rPr lang="en-US" dirty="0" err="1"/>
              <a:t>Coloff</a:t>
            </a:r>
            <a:r>
              <a:rPr lang="en-US" dirty="0"/>
              <a:t>, &amp; Conrad, 2011, p. 28-29).</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DDF7DB9-9F54-AD4D-9B15-1F256C42FA3D}" type="slidenum">
              <a:rPr lang="en-US" smtClean="0"/>
              <a:t>3</a:t>
            </a:fld>
            <a:endParaRPr lang="en-US"/>
          </a:p>
        </p:txBody>
      </p:sp>
    </p:spTree>
    <p:extLst>
      <p:ext uri="{BB962C8B-B14F-4D97-AF65-F5344CB8AC3E}">
        <p14:creationId xmlns:p14="http://schemas.microsoft.com/office/powerpoint/2010/main" val="5976225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“The role fire plays in an ecosystem varies with the characteristics under which the ecosystem evolved. This role is the third concept of fire ecology--fire regime.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interactions of humidity, fuels, and ignition sources will determine the fire regime for a particular land area” (NPS, </a:t>
            </a:r>
            <a:r>
              <a:rPr lang="en-US" sz="1200" kern="1200" dirty="0" err="1">
                <a:solidFill>
                  <a:schemeClr val="tx1"/>
                </a:solidFill>
                <a:effectLst/>
                <a:latin typeface="+mn-lt"/>
                <a:ea typeface="+mn-ea"/>
                <a:cs typeface="+mn-cs"/>
              </a:rPr>
              <a:t>n.d.b</a:t>
            </a:r>
            <a:r>
              <a:rPr lang="en-US"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EDDF7DB9-9F54-AD4D-9B15-1F256C42FA3D}" type="slidenum">
              <a:rPr lang="en-US" smtClean="0"/>
              <a:t>4</a:t>
            </a:fld>
            <a:endParaRPr lang="en-US"/>
          </a:p>
        </p:txBody>
      </p:sp>
    </p:spTree>
    <p:extLst>
      <p:ext uri="{BB962C8B-B14F-4D97-AF65-F5344CB8AC3E}">
        <p14:creationId xmlns:p14="http://schemas.microsoft.com/office/powerpoint/2010/main" val="2207903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Types of fires: </a:t>
            </a:r>
            <a:r>
              <a:rPr lang="en-US" i="1" dirty="0"/>
              <a:t>(Continue to next slide for Crown Fire and Stand-replacing fire definition)</a:t>
            </a: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Ground fire</a:t>
            </a:r>
            <a:r>
              <a:rPr lang="en-US" sz="1200" kern="1200" dirty="0">
                <a:solidFill>
                  <a:schemeClr val="tx1"/>
                </a:solidFill>
                <a:effectLst/>
                <a:latin typeface="+mn-lt"/>
                <a:ea typeface="+mn-ea"/>
                <a:cs typeface="+mn-cs"/>
              </a:rPr>
              <a:t>: A fire that burns in surface organic materials such as peat or deep duff layers. Ground fires typically undergo a large amount of smoldering combustion and less active flaming than other types of fires. They may kill roots of overstory species because of prolonged high temperatures in the rooting zone.</a:t>
            </a: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Surface fire</a:t>
            </a:r>
            <a:r>
              <a:rPr lang="en-US" sz="1200" kern="1200" dirty="0">
                <a:solidFill>
                  <a:schemeClr val="tx1"/>
                </a:solidFill>
                <a:effectLst/>
                <a:latin typeface="+mn-lt"/>
                <a:ea typeface="+mn-ea"/>
                <a:cs typeface="+mn-cs"/>
              </a:rPr>
              <a:t>: Fires that burn only the lowest vegetation layer, which may be composed of grasses, herbs, low shrubs, mosses, or lichens. In forests, woodlands, or savannas surface fires are generally low to moderate severity and do not cause extensive mortality in the overstory vegetation.</a:t>
            </a: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Understory or sub-canopy fire</a:t>
            </a:r>
            <a:r>
              <a:rPr lang="en-US" sz="1200" kern="1200" dirty="0">
                <a:solidFill>
                  <a:schemeClr val="tx1"/>
                </a:solidFill>
                <a:effectLst/>
                <a:latin typeface="+mn-lt"/>
                <a:ea typeface="+mn-ea"/>
                <a:cs typeface="+mn-cs"/>
              </a:rPr>
              <a:t>: A fire that burns trees or tall shrubs under the main canopy. Depending on structure, this may also be called a surface fire.</a:t>
            </a: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Mixed-severity fire: </a:t>
            </a:r>
            <a:r>
              <a:rPr lang="en-US" sz="1200" kern="1200" dirty="0">
                <a:solidFill>
                  <a:schemeClr val="tx1"/>
                </a:solidFill>
                <a:effectLst/>
                <a:latin typeface="+mn-lt"/>
                <a:ea typeface="+mn-ea"/>
                <a:cs typeface="+mn-cs"/>
              </a:rPr>
              <a:t>The severity of fires varies between nonlethal understory and lethal stand replacement fire with the variation occurring in space or time. In some vegetation types the stage of succession, the understory vegetation structure, the fuel condition and/or the weather may determine whether a low or high-severity (or surface or crown) fire occurs. In this case individual fires vary over time between low-intensity surface fires and longer-interval stand replacement fires. In others, the severity may vary spatially as a function of landscape complexity or vegetation pattern. The result may be a mosaic of young, older, and multiple-aged vegetation patches. </a:t>
            </a:r>
            <a:r>
              <a:rPr lang="en-US" sz="1200" b="0" dirty="0"/>
              <a:t>(Sommers, </a:t>
            </a:r>
            <a:r>
              <a:rPr lang="en-US" sz="1200" b="0" dirty="0" err="1"/>
              <a:t>Coloff</a:t>
            </a:r>
            <a:r>
              <a:rPr lang="en-US" sz="1200" b="0" dirty="0"/>
              <a:t>, &amp; Conrad, 2011, p. 29)</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DDF7DB9-9F54-AD4D-9B15-1F256C42FA3D}" type="slidenum">
              <a:rPr lang="en-US" smtClean="0"/>
              <a:t>5</a:t>
            </a:fld>
            <a:endParaRPr lang="en-US"/>
          </a:p>
        </p:txBody>
      </p:sp>
    </p:spTree>
    <p:extLst>
      <p:ext uri="{BB962C8B-B14F-4D97-AF65-F5344CB8AC3E}">
        <p14:creationId xmlns:p14="http://schemas.microsoft.com/office/powerpoint/2010/main" val="16422460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Fires in shrubland vegetation like Chaparral fare almost always high intensity stand-replacing crown fires that destroy everything. (</a:t>
            </a:r>
            <a:r>
              <a:rPr lang="en-US" sz="1200" kern="1200" dirty="0" err="1">
                <a:solidFill>
                  <a:schemeClr val="tx1"/>
                </a:solidFill>
                <a:effectLst/>
                <a:latin typeface="+mn-lt"/>
                <a:ea typeface="+mn-ea"/>
                <a:cs typeface="+mn-cs"/>
              </a:rPr>
              <a:t>Litman</a:t>
            </a:r>
            <a:r>
              <a:rPr lang="en-US" sz="1200" kern="1200" dirty="0">
                <a:solidFill>
                  <a:schemeClr val="tx1"/>
                </a:solidFill>
                <a:effectLst/>
                <a:latin typeface="+mn-lt"/>
                <a:ea typeface="+mn-ea"/>
                <a:cs typeface="+mn-cs"/>
              </a:rPr>
              <a:t>, 2013, p. 4; </a:t>
            </a:r>
            <a:r>
              <a:rPr lang="en-US" dirty="0"/>
              <a:t>Witter, Taylor, &amp; Davis, 2007, </a:t>
            </a:r>
            <a:r>
              <a:rPr lang="en-US" sz="1200" kern="1200" dirty="0">
                <a:solidFill>
                  <a:schemeClr val="tx1"/>
                </a:solidFill>
                <a:effectLst/>
                <a:latin typeface="+mn-lt"/>
                <a:ea typeface="+mn-ea"/>
                <a:cs typeface="+mn-cs"/>
              </a:rPr>
              <a:t>p. 174).</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DDF7DB9-9F54-AD4D-9B15-1F256C42FA3D}" type="slidenum">
              <a:rPr lang="en-US" smtClean="0"/>
              <a:t>6</a:t>
            </a:fld>
            <a:endParaRPr lang="en-US"/>
          </a:p>
        </p:txBody>
      </p:sp>
    </p:spTree>
    <p:extLst>
      <p:ext uri="{BB962C8B-B14F-4D97-AF65-F5344CB8AC3E}">
        <p14:creationId xmlns:p14="http://schemas.microsoft.com/office/powerpoint/2010/main" val="4028595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Fire season for Southern California can be year round with fires peaking from September through December.</a:t>
            </a:r>
          </a:p>
          <a:p>
            <a:endParaRPr lang="en-US" sz="1200" b="1"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1" i="0" u="none" strike="noStrike" kern="1200" dirty="0">
                <a:solidFill>
                  <a:schemeClr val="tx1"/>
                </a:solidFill>
                <a:effectLst/>
                <a:latin typeface="+mn-lt"/>
                <a:ea typeface="+mn-ea"/>
                <a:cs typeface="+mn-cs"/>
              </a:rPr>
              <a:t>Season Matters</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“Though a wildfire can happen anytime the conditions are right, the time of year influences the effects of fire. For example, wildland fire season in the western United States is June through October, while March through May is the fire season in the southeastern United States. Most fires in the New England states occur in late fall. During some seasons, more moisture is present than in other seasons, thus reducing fire threat. This varies by geographic region” (NPS, </a:t>
            </a:r>
            <a:r>
              <a:rPr lang="en-US" sz="1200" b="0" i="0" u="none" strike="noStrike" kern="1200" dirty="0" err="1">
                <a:solidFill>
                  <a:schemeClr val="tx1"/>
                </a:solidFill>
                <a:effectLst/>
                <a:latin typeface="+mn-lt"/>
                <a:ea typeface="+mn-ea"/>
                <a:cs typeface="+mn-cs"/>
              </a:rPr>
              <a:t>n.d.c</a:t>
            </a:r>
            <a:r>
              <a:rPr lang="en-US" sz="1200" b="0" i="0" u="none" strike="noStrike" kern="1200" dirty="0">
                <a:solidFill>
                  <a:schemeClr val="tx1"/>
                </a:solidFill>
                <a:effectLst/>
                <a:latin typeface="+mn-lt"/>
                <a:ea typeface="+mn-ea"/>
                <a:cs typeface="+mn-cs"/>
              </a:rPr>
              <a:t>).</a:t>
            </a:r>
          </a:p>
          <a:p>
            <a:pPr marL="171450" indent="-171450">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1" i="0" u="none" strike="noStrike" kern="1200" dirty="0">
                <a:solidFill>
                  <a:schemeClr val="tx1"/>
                </a:solidFill>
                <a:effectLst/>
                <a:latin typeface="+mn-lt"/>
                <a:ea typeface="+mn-ea"/>
                <a:cs typeface="+mn-cs"/>
              </a:rPr>
              <a:t>Fire Frequency in the Santa Monica Mountains:</a:t>
            </a:r>
          </a:p>
          <a:p>
            <a:r>
              <a:rPr lang="en-US" sz="1200" kern="1200" dirty="0">
                <a:solidFill>
                  <a:schemeClr val="tx1"/>
                </a:solidFill>
                <a:effectLst/>
                <a:latin typeface="+mn-lt"/>
                <a:ea typeface="+mn-ea"/>
                <a:cs typeface="+mn-cs"/>
              </a:rPr>
              <a:t>Fire frequency has increased in the Santa Monica Mountains over the last 75 years. The total area burned per decade has also generally increased. Both of these trends are attributed to increased ignitions due to urbanization and increased population size (Keeley and</a:t>
            </a:r>
          </a:p>
          <a:p>
            <a:r>
              <a:rPr lang="en-US" sz="1200" kern="1200" dirty="0">
                <a:solidFill>
                  <a:schemeClr val="tx1"/>
                </a:solidFill>
                <a:effectLst/>
                <a:latin typeface="+mn-lt"/>
                <a:ea typeface="+mn-ea"/>
                <a:cs typeface="+mn-cs"/>
              </a:rPr>
              <a:t>Fotheringham 2001). (Witter, Taylor, &amp; Davis, 2007, p. 176)</a:t>
            </a:r>
          </a:p>
          <a:p>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Fire Return Intervals in the Santa Monica Mountains: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average between-fire interval for all natural areas in the Santa Monica Mountains from 1925 to 2001 was 32 years. This statistic expresses the average time between fires for any set of randomly determined locations in the area. The fire return interval within the Santa Monica Mountains is widely variable because there are both high fire frequency areas that have burned numerous times in the 80 years of record keeping and areas that have never burned in that period. This creates a complex mosaic of fire history across the landscape” (Witter, Taylor, &amp; Davis, 2007, p. 176).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“The current fire return interval of 28 years is far shorter than the estimated natural fire return interval of approximately 70-100 years. The ecological perturbations related to fire in the Santa Monica Mountains are not from an insufficient amount of fire required in a fire-dependent ecosystem, but from fire occurring at such a </a:t>
            </a:r>
            <a:r>
              <a:rPr lang="en-US" dirty="0">
                <a:hlinkClick r:id="rId3"/>
              </a:rPr>
              <a:t>high frequency</a:t>
            </a:r>
            <a:r>
              <a:rPr lang="en-US" sz="1200" b="0" i="0" u="none" strike="noStrike" kern="1200" dirty="0">
                <a:solidFill>
                  <a:schemeClr val="tx1"/>
                </a:solidFill>
                <a:effectLst/>
                <a:latin typeface="+mn-lt"/>
                <a:ea typeface="+mn-ea"/>
                <a:cs typeface="+mn-cs"/>
              </a:rPr>
              <a:t> that it can exceed the ability of the ecosystem to recover normally” (NPS, 2018).</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DDF7DB9-9F54-AD4D-9B15-1F256C42FA3D}" type="slidenum">
              <a:rPr lang="en-US" smtClean="0"/>
              <a:t>7</a:t>
            </a:fld>
            <a:endParaRPr lang="en-US"/>
          </a:p>
        </p:txBody>
      </p:sp>
    </p:spTree>
    <p:extLst>
      <p:ext uri="{BB962C8B-B14F-4D97-AF65-F5344CB8AC3E}">
        <p14:creationId xmlns:p14="http://schemas.microsoft.com/office/powerpoint/2010/main" val="3155134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1" kern="1200" dirty="0">
                <a:solidFill>
                  <a:schemeClr val="tx1"/>
                </a:solidFill>
                <a:effectLst/>
                <a:latin typeface="+mn-lt"/>
                <a:ea typeface="+mn-ea"/>
                <a:cs typeface="+mn-cs"/>
              </a:rPr>
              <a:t>Fire Pattern in the Santa Monica Mountains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“Fire spread patterns are strongly influenced by topography and the direction of the prevailing winds during Santa Ana conditions. There is often an east-west spread as fires travel from north to south approaching the coast and are released from the confines of steep north-south mountain canyons and unidirectional winds (Radtke et al.,1982) The east-west spread of fires on the coastal slope may account for the increased fire frequency in this area, as different fires overlap” (Witter, Taylor, &amp; Davis, 2007, p. 176-180).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Fire Size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“Large fires (greater than 10,000 acres) are responsible for nearly all of the area burned in the Santa Monica Mountains. The largest 1% of fires has caused 25% of the total burned area and the largest 10% have caused 86% of the total burned area. This is consistent with data from the rest of southern California, where the number of large fires has not increased since modern fire suppression began and therefore cannot be a function of increased fuel accumulation (Keeley et al., 1999). Although the wildfire size distribution in the Santa Monica Mountains has remained largely stable over time, the trend in average fire size has declined very slightly from 1925 to the present (Schoenberg et al., 2003)” (Witter, Taylor, &amp; Davis, 2007, p. 176).</a:t>
            </a:r>
          </a:p>
          <a:p>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DDF7DB9-9F54-AD4D-9B15-1F256C42FA3D}" type="slidenum">
              <a:rPr lang="en-US" smtClean="0"/>
              <a:t>8</a:t>
            </a:fld>
            <a:endParaRPr lang="en-US"/>
          </a:p>
        </p:txBody>
      </p:sp>
    </p:spTree>
    <p:extLst>
      <p:ext uri="{BB962C8B-B14F-4D97-AF65-F5344CB8AC3E}">
        <p14:creationId xmlns:p14="http://schemas.microsoft.com/office/powerpoint/2010/main" val="2181197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Here’s what presumed historic fire regimes look like across the USA. There are many different ones.</a:t>
            </a:r>
            <a:r>
              <a:rPr lang="en-US" baseline="0" dirty="0"/>
              <a:t> We need to be careful about applying principles and lessons learned from one fire regime to others where different climate, ignition sources, seasonality of fires, fire behavior, or fire effects are different. For example, spring burns of midwestern prairies generally have a lot of resource benefits for native plant communities, but spring burns in southern CA shrublands are incredibly damaging. (Taylor, n.d.)</a:t>
            </a:r>
            <a:endParaRPr lang="en-US" sz="1200" b="0" i="0" u="none" strike="noStrike" kern="1200" baseline="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baseline="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Image: Fire regime types based on </a:t>
            </a:r>
            <a:r>
              <a:rPr lang="en-US" sz="1200" kern="1200" dirty="0" err="1">
                <a:solidFill>
                  <a:schemeClr val="tx1"/>
                </a:solidFill>
                <a:effectLst/>
                <a:latin typeface="+mn-lt"/>
                <a:ea typeface="+mn-ea"/>
                <a:cs typeface="+mn-cs"/>
              </a:rPr>
              <a:t>Kuchler’s</a:t>
            </a:r>
            <a:r>
              <a:rPr lang="en-US" sz="1200" kern="1200" dirty="0">
                <a:solidFill>
                  <a:schemeClr val="tx1"/>
                </a:solidFill>
                <a:effectLst/>
                <a:latin typeface="+mn-lt"/>
                <a:ea typeface="+mn-ea"/>
                <a:cs typeface="+mn-cs"/>
              </a:rPr>
              <a:t> Potential Natural Vegetation types (prepared by Jim </a:t>
            </a:r>
            <a:r>
              <a:rPr lang="en-US" sz="1200" kern="1200" dirty="0" err="1">
                <a:solidFill>
                  <a:schemeClr val="tx1"/>
                </a:solidFill>
                <a:effectLst/>
                <a:latin typeface="+mn-lt"/>
                <a:ea typeface="+mn-ea"/>
                <a:cs typeface="+mn-cs"/>
              </a:rPr>
              <a:t>Menakis</a:t>
            </a:r>
            <a:r>
              <a:rPr lang="en-US" sz="1200" kern="1200" dirty="0">
                <a:solidFill>
                  <a:schemeClr val="tx1"/>
                </a:solidFill>
                <a:effectLst/>
                <a:latin typeface="+mn-lt"/>
                <a:ea typeface="+mn-ea"/>
                <a:cs typeface="+mn-cs"/>
              </a:rPr>
              <a:t>) (Brown &amp; Smith, 2000, p. 7)</a:t>
            </a:r>
          </a:p>
        </p:txBody>
      </p:sp>
      <p:sp>
        <p:nvSpPr>
          <p:cNvPr id="4" name="Slide Number Placeholder 3"/>
          <p:cNvSpPr>
            <a:spLocks noGrp="1"/>
          </p:cNvSpPr>
          <p:nvPr>
            <p:ph type="sldNum" sz="quarter" idx="10"/>
          </p:nvPr>
        </p:nvSpPr>
        <p:spPr/>
        <p:txBody>
          <a:bodyPr/>
          <a:lstStyle/>
          <a:p>
            <a:fld id="{EDDF7DB9-9F54-AD4D-9B15-1F256C42FA3D}" type="slidenum">
              <a:rPr lang="en-US" smtClean="0"/>
              <a:t>9</a:t>
            </a:fld>
            <a:endParaRPr lang="en-US"/>
          </a:p>
        </p:txBody>
      </p:sp>
    </p:spTree>
    <p:extLst>
      <p:ext uri="{BB962C8B-B14F-4D97-AF65-F5344CB8AC3E}">
        <p14:creationId xmlns:p14="http://schemas.microsoft.com/office/powerpoint/2010/main" val="41789118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611808" y="3428998"/>
            <a:ext cx="5518066" cy="2268559"/>
          </a:xfrm>
        </p:spPr>
        <p:txBody>
          <a:bodyPr anchor="t">
            <a:normAutofit/>
          </a:bodyPr>
          <a:lstStyle>
            <a:lvl1pPr algn="r">
              <a:defRPr sz="6000"/>
            </a:lvl1pPr>
          </a:lstStyle>
          <a:p>
            <a:r>
              <a:rPr lang="en-US"/>
              <a:t>Click to edit Master title style</a:t>
            </a:r>
            <a:endParaRPr lang="en-US" dirty="0"/>
          </a:p>
        </p:txBody>
      </p:sp>
      <p:sp>
        <p:nvSpPr>
          <p:cNvPr id="3" name="Subtitle 2"/>
          <p:cNvSpPr>
            <a:spLocks noGrp="1"/>
          </p:cNvSpPr>
          <p:nvPr>
            <p:ph type="subTitle" idx="1"/>
          </p:nvPr>
        </p:nvSpPr>
        <p:spPr>
          <a:xfrm>
            <a:off x="2772274" y="2268786"/>
            <a:ext cx="5357600" cy="1160213"/>
          </a:xfrm>
        </p:spPr>
        <p:txBody>
          <a:bodyPr tIns="0" anchor="b">
            <a:normAutofit/>
          </a:bodyPr>
          <a:lstStyle>
            <a:lvl1pPr marL="0" indent="0" algn="r">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AB3A824-1A51-4B26-AD58-A6D8E14F6C04}" type="datetimeFigureOut">
              <a:rPr lang="en-US" smtClean="0"/>
              <a:t>3/8/19</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rIns="45720"/>
          <a:lstStyle/>
          <a:p>
            <a:fld id="{6D22F896-40B5-4ADD-8801-0D06FADFA095}" type="slidenum">
              <a:rPr lang="en-US" smtClean="0"/>
              <a:t>‹#›</a:t>
            </a:fld>
            <a:endParaRPr lang="en-US" dirty="0"/>
          </a:p>
        </p:txBody>
      </p:sp>
    </p:spTree>
    <p:extLst>
      <p:ext uri="{BB962C8B-B14F-4D97-AF65-F5344CB8AC3E}">
        <p14:creationId xmlns:p14="http://schemas.microsoft.com/office/powerpoint/2010/main" val="3553346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4" name="Rectangle 1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a:off x="2194236"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11808" y="808056"/>
            <a:ext cx="7954091" cy="1077229"/>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57E33E-8B18-4087-B112-809917729534}" type="datetimeFigureOut">
              <a:rPr lang="en-US" smtClean="0"/>
              <a:t>3/8/19</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25056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5" name="Rectangle 1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rot="5400000">
            <a:off x="10337141" y="416061"/>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9239380" y="805818"/>
            <a:ext cx="1326519" cy="5244126"/>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2608751" y="970410"/>
            <a:ext cx="6466903" cy="507953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FFE419-2371-464F-8239-3959401C3561}" type="datetimeFigureOut">
              <a:rPr lang="en-US" smtClean="0"/>
              <a:t>3/8/19</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575730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9" name="Rectangle 2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7D162C4-EDD9-4389-A98B-B87ECEA2A816}" type="datetimeFigureOut">
              <a:rPr lang="en-US" smtClean="0"/>
              <a:t>3/8/19</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09126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4" name="Rectangle 2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3147254"/>
            <a:ext cx="7956560" cy="1424746"/>
          </a:xfrm>
        </p:spPr>
        <p:txBody>
          <a:bodyPr anchor="t">
            <a:normAutofit/>
          </a:bodyPr>
          <a:lstStyle>
            <a:lvl1pPr algn="r">
              <a:defRPr sz="3200"/>
            </a:lvl1pPr>
          </a:lstStyle>
          <a:p>
            <a:r>
              <a:rPr lang="en-US"/>
              <a:t>Click to edit Master title style</a:t>
            </a:r>
            <a:endParaRPr lang="en-US" dirty="0"/>
          </a:p>
        </p:txBody>
      </p:sp>
      <p:sp>
        <p:nvSpPr>
          <p:cNvPr id="3" name="Text Placeholder 2"/>
          <p:cNvSpPr>
            <a:spLocks noGrp="1"/>
          </p:cNvSpPr>
          <p:nvPr>
            <p:ph type="body" idx="1"/>
          </p:nvPr>
        </p:nvSpPr>
        <p:spPr>
          <a:xfrm>
            <a:off x="2773968" y="2268786"/>
            <a:ext cx="7791931" cy="878468"/>
          </a:xfrm>
        </p:spPr>
        <p:txBody>
          <a:bodyPr tIns="0" anchor="b">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E5059C3-6A89-4494-99FF-5A4D6FFD50EB}" type="datetimeFigureOut">
              <a:rPr lang="en-US" smtClean="0"/>
              <a:t>3/8/19</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25969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6" name="Rectangle 25"/>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805817"/>
            <a:ext cx="7950984" cy="10817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2605374" y="2052116"/>
            <a:ext cx="3891960" cy="39978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66636" y="2052114"/>
            <a:ext cx="3894222" cy="399782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A954B2F-12DE-47F5-8894-472B206D2E1E}" type="datetimeFigureOut">
              <a:rPr lang="en-US" smtClean="0"/>
              <a:t>3/8/19</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44905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0" name="Rectangle 19"/>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805818"/>
            <a:ext cx="7956560" cy="1078348"/>
          </a:xfrm>
        </p:spPr>
        <p:txBody>
          <a:bodyPr/>
          <a:lstStyle/>
          <a:p>
            <a:r>
              <a:rPr lang="en-US"/>
              <a:t>Click to edit Master title style</a:t>
            </a:r>
            <a:endParaRPr lang="en-US" dirty="0"/>
          </a:p>
        </p:txBody>
      </p:sp>
      <p:sp>
        <p:nvSpPr>
          <p:cNvPr id="3" name="Text Placeholder 2"/>
          <p:cNvSpPr>
            <a:spLocks noGrp="1"/>
          </p:cNvSpPr>
          <p:nvPr>
            <p:ph type="body" idx="1"/>
          </p:nvPr>
        </p:nvSpPr>
        <p:spPr>
          <a:xfrm>
            <a:off x="2609285" y="2052115"/>
            <a:ext cx="3896467"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609285" y="2851331"/>
            <a:ext cx="3893623" cy="30714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66634" y="2052115"/>
            <a:ext cx="3899798"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666635" y="2851331"/>
            <a:ext cx="3899798" cy="30714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30E46F-7819-4ACF-B48B-48222C2ACC88}" type="datetimeFigureOut">
              <a:rPr lang="en-US" smtClean="0"/>
              <a:t>3/8/19</a:t>
            </a:fld>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8883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Rectangle 12"/>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FAF3416-4057-4DAA-829D-4CA07428D088}" type="datetimeFigureOut">
              <a:rPr lang="en-US" smtClean="0"/>
              <a:t>3/8/19</a:t>
            </a:fld>
            <a:endParaRPr lang="en-US" dirty="0"/>
          </a:p>
        </p:txBody>
      </p:sp>
      <p:sp>
        <p:nvSpPr>
          <p:cNvPr id="4" name="Footer Placeholder 3"/>
          <p:cNvSpPr>
            <a:spLocks noGrp="1"/>
          </p:cNvSpPr>
          <p:nvPr>
            <p:ph type="ftr" sz="quarter" idx="11"/>
          </p:nvPr>
        </p:nvSpPr>
        <p:spPr/>
        <p:txBody>
          <a:bodyPr/>
          <a:lstStyle/>
          <a:p>
            <a:r>
              <a:rPr lang="en-US"/>
              <a:t>
              </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60536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2" name="Rectangle 11"/>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921D9284-D300-4297-87F7-E791DCC15DB1}" type="datetimeFigureOut">
              <a:rPr lang="en-US" smtClean="0"/>
              <a:t>3/8/19</a:t>
            </a:fld>
            <a:endParaRPr lang="en-US" dirty="0"/>
          </a:p>
        </p:txBody>
      </p:sp>
      <p:sp>
        <p:nvSpPr>
          <p:cNvPr id="3" name="Footer Placeholder 2"/>
          <p:cNvSpPr>
            <a:spLocks noGrp="1"/>
          </p:cNvSpPr>
          <p:nvPr>
            <p:ph type="ftr" sz="quarter" idx="11"/>
          </p:nvPr>
        </p:nvSpPr>
        <p:spPr/>
        <p:txBody>
          <a:bodyPr/>
          <a:lstStyle/>
          <a:p>
            <a:r>
              <a:rPr lang="en-US"/>
              <a:t>
              </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6596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5" name="Rectangle 2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970323" y="1282451"/>
            <a:ext cx="2664361" cy="1903241"/>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120154" y="805818"/>
            <a:ext cx="5446278" cy="52441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70322" y="3186154"/>
            <a:ext cx="2664361" cy="2386397"/>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7D525BB-DA17-4BA0-B3C8-3AC3ABC827E6}" type="datetimeFigureOut">
              <a:rPr lang="en-US" smtClean="0"/>
              <a:t>3/8/19</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7869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9" name="Rectangle 1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747062" y="3229"/>
            <a:ext cx="4629734"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971241" y="1282452"/>
            <a:ext cx="3970986" cy="1900473"/>
          </a:xfrm>
        </p:spPr>
        <p:txBody>
          <a:bodyPr anchor="b">
            <a:normAutofit/>
          </a:bodyP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970322" y="3182928"/>
            <a:ext cx="3971874" cy="2386394"/>
          </a:xfrm>
        </p:spPr>
        <p:txBody>
          <a:bodyPr>
            <a:normAutofit/>
          </a:bodyPr>
          <a:lstStyle>
            <a:lvl1pPr marL="0" indent="0" algn="l">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16C4C9A-3960-41CF-A4E9-2A8FB932454B}" type="datetimeFigureOut">
              <a:rPr lang="en-US" smtClean="0"/>
              <a:t>3/8/19</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70497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2831794" y="2105202"/>
            <a:ext cx="9360205" cy="4752798"/>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0" y="0"/>
            <a:ext cx="12189867" cy="6858000"/>
          </a:xfrm>
          <a:prstGeom prst="rect">
            <a:avLst/>
          </a:prstGeom>
        </p:spPr>
      </p:pic>
      <p:sp>
        <p:nvSpPr>
          <p:cNvPr id="8" name="Rectangle 7"/>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11808" y="808056"/>
            <a:ext cx="7958331" cy="1077229"/>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773599" y="2052116"/>
            <a:ext cx="7796540" cy="399782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Eigth level</a:t>
            </a:r>
          </a:p>
          <a:p>
            <a:pPr lvl="8"/>
            <a:r>
              <a:rPr lang="en-US" dirty="0"/>
              <a:t>Ninth level</a:t>
            </a:r>
          </a:p>
        </p:txBody>
      </p:sp>
      <p:sp>
        <p:nvSpPr>
          <p:cNvPr id="4" name="Date Placeholder 3"/>
          <p:cNvSpPr>
            <a:spLocks noGrp="1"/>
          </p:cNvSpPr>
          <p:nvPr>
            <p:ph type="dt" sz="half" idx="2"/>
          </p:nvPr>
        </p:nvSpPr>
        <p:spPr>
          <a:xfrm rot="5400000">
            <a:off x="-810065" y="5270604"/>
            <a:ext cx="2662729" cy="182880"/>
          </a:xfrm>
          <a:prstGeom prst="rect">
            <a:avLst/>
          </a:prstGeom>
        </p:spPr>
        <p:txBody>
          <a:bodyPr vert="horz" lIns="91440" tIns="18288" rIns="91440" bIns="45720" rtlCol="0" anchor="t"/>
          <a:lstStyle>
            <a:lvl1pPr algn="r">
              <a:defRPr sz="800" b="1" i="0">
                <a:solidFill>
                  <a:schemeClr val="tx1">
                    <a:tint val="75000"/>
                  </a:schemeClr>
                </a:solidFill>
                <a:latin typeface="Garamond Bold"/>
              </a:defRPr>
            </a:lvl1pPr>
          </a:lstStyle>
          <a:p>
            <a:fld id="{3CBC1C18-307B-4F68-A007-B5B542270E8D}" type="datetimeFigureOut">
              <a:rPr lang="en-US" smtClean="0"/>
              <a:pPr/>
              <a:t>3/8/19</a:t>
            </a:fld>
            <a:endParaRPr lang="en-US" dirty="0"/>
          </a:p>
        </p:txBody>
      </p:sp>
      <p:sp>
        <p:nvSpPr>
          <p:cNvPr id="5" name="Footer Placeholder 4"/>
          <p:cNvSpPr>
            <a:spLocks noGrp="1"/>
          </p:cNvSpPr>
          <p:nvPr>
            <p:ph type="ftr" sz="quarter" idx="3"/>
          </p:nvPr>
        </p:nvSpPr>
        <p:spPr>
          <a:xfrm rot="5400000">
            <a:off x="-2237130" y="3661144"/>
            <a:ext cx="5885352" cy="179176"/>
          </a:xfrm>
          <a:prstGeom prst="rect">
            <a:avLst/>
          </a:prstGeom>
        </p:spPr>
        <p:txBody>
          <a:bodyPr vert="horz" lIns="91440" tIns="45720" rIns="91440" bIns="18288" rtlCol="0" anchor="b"/>
          <a:lstStyle>
            <a:lvl1pPr algn="r">
              <a:defRPr sz="800" b="1" i="0">
                <a:solidFill>
                  <a:schemeClr val="tx1">
                    <a:tint val="75000"/>
                  </a:schemeClr>
                </a:solidFill>
                <a:latin typeface="Garamond Bold"/>
              </a:defRPr>
            </a:lvl1pPr>
          </a:lstStyle>
          <a:p>
            <a:r>
              <a:rPr lang="en-US" dirty="0"/>
              <a:t>
              </a:t>
            </a:r>
          </a:p>
        </p:txBody>
      </p:sp>
      <p:sp>
        <p:nvSpPr>
          <p:cNvPr id="6" name="Slide Number Placeholder 5"/>
          <p:cNvSpPr>
            <a:spLocks noGrp="1"/>
          </p:cNvSpPr>
          <p:nvPr>
            <p:ph type="sldNum" sz="quarter" idx="4"/>
          </p:nvPr>
        </p:nvSpPr>
        <p:spPr>
          <a:xfrm>
            <a:off x="158407" y="164592"/>
            <a:ext cx="636727" cy="322851"/>
          </a:xfrm>
          <a:prstGeom prst="rect">
            <a:avLst/>
          </a:prstGeom>
        </p:spPr>
        <p:txBody>
          <a:bodyPr vert="horz" lIns="91440" tIns="45720" rIns="45720" bIns="45720" rtlCol="0" anchor="ctr"/>
          <a:lstStyle>
            <a:lvl1pPr algn="r">
              <a:defRPr sz="1800" b="1" i="0">
                <a:solidFill>
                  <a:schemeClr val="tx1">
                    <a:tint val="75000"/>
                  </a:schemeClr>
                </a:solidFill>
                <a:latin typeface="Garamond Bold"/>
              </a:defRPr>
            </a:lvl1pPr>
          </a:lstStyle>
          <a:p>
            <a:fld id="{6D22F896-40B5-4ADD-8801-0D06FADFA095}" type="slidenum">
              <a:rPr lang="en-US" smtClean="0"/>
              <a:pPr/>
              <a:t>‹#›</a:t>
            </a:fld>
            <a:endParaRPr lang="en-US" dirty="0"/>
          </a:p>
        </p:txBody>
      </p:sp>
      <p:sp>
        <p:nvSpPr>
          <p:cNvPr id="57" name="Rectangle 56"/>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43069583"/>
      </p:ext>
    </p:extLst>
  </p:cSld>
  <p:clrMap bg1="dk1" tx1="lt1" bg2="dk2" tx2="lt2" accent1="accent1" accent2="accent2" accent3="accent3" accent4="accent4" accent5="accent5" accent6="accent6" hlink="hlink" folHlink="folHlink"/>
  <p:sldLayoutIdLst>
    <p:sldLayoutId id="2147484006" r:id="rId1"/>
    <p:sldLayoutId id="2147484007" r:id="rId2"/>
    <p:sldLayoutId id="2147484008" r:id="rId3"/>
    <p:sldLayoutId id="2147484009" r:id="rId4"/>
    <p:sldLayoutId id="2147484010" r:id="rId5"/>
    <p:sldLayoutId id="2147484011" r:id="rId6"/>
    <p:sldLayoutId id="2147484012" r:id="rId7"/>
    <p:sldLayoutId id="2147484013" r:id="rId8"/>
    <p:sldLayoutId id="2147484014" r:id="rId9"/>
    <p:sldLayoutId id="2147484015" r:id="rId10"/>
    <p:sldLayoutId id="2147484016" r:id="rId11"/>
  </p:sldLayoutIdLst>
  <p:hf sldNum="0" hdr="0" ftr="0" dt="0"/>
  <p:txStyles>
    <p:titleStyle>
      <a:lvl1pPr algn="r" defTabSz="914400" rtl="0" eaLnBrk="1" latinLnBrk="0" hangingPunct="1">
        <a:lnSpc>
          <a:spcPct val="90000"/>
        </a:lnSpc>
        <a:spcBef>
          <a:spcPct val="0"/>
        </a:spcBef>
        <a:buNone/>
        <a:defRPr sz="3400" b="1" i="0" kern="1200" cap="none">
          <a:solidFill>
            <a:schemeClr val="tx1"/>
          </a:solidFill>
          <a:effectLst/>
          <a:latin typeface="Garamond Bold"/>
          <a:ea typeface="+mj-ea"/>
          <a:cs typeface="+mj-cs"/>
        </a:defRPr>
      </a:lvl1pPr>
    </p:titleStyle>
    <p:body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b="1" i="0" kern="1200">
          <a:solidFill>
            <a:schemeClr val="tx1"/>
          </a:solidFill>
          <a:effectLst/>
          <a:latin typeface="Garamond Bold"/>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b="1" i="0" kern="1200">
          <a:solidFill>
            <a:schemeClr val="tx1"/>
          </a:solidFill>
          <a:effectLst/>
          <a:latin typeface="Garamond Bold"/>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b="1" i="0" kern="1200">
          <a:solidFill>
            <a:schemeClr val="tx1"/>
          </a:solidFill>
          <a:effectLst/>
          <a:latin typeface="Garamond Bold"/>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b="1" i="0" kern="1200">
          <a:solidFill>
            <a:schemeClr val="tx1"/>
          </a:solidFill>
          <a:effectLst/>
          <a:latin typeface="Garamond Bold"/>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a:solidFill>
            <a:schemeClr val="tx1"/>
          </a:solidFill>
          <a:effectLst/>
          <a:latin typeface="Garamond Bold"/>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baseline="0">
          <a:solidFill>
            <a:schemeClr val="tx1"/>
          </a:solidFill>
          <a:effectLst/>
          <a:latin typeface="Garamond Bold"/>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baseline="0">
          <a:solidFill>
            <a:schemeClr val="tx1"/>
          </a:solidFill>
          <a:effectLst/>
          <a:latin typeface="Garamond Bold"/>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baseline="0">
          <a:solidFill>
            <a:schemeClr val="tx1"/>
          </a:solidFill>
          <a:effectLst/>
          <a:latin typeface="Garamond Bold"/>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baseline="0">
          <a:solidFill>
            <a:schemeClr val="tx1"/>
          </a:solidFill>
          <a:effectLst/>
          <a:latin typeface="Garamond Bold"/>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hyperlink" Target="https://www.wfas.net/index.php/national-fuel-moisture-database-moisture-drought-103" TargetMode="External"/><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s://vimeo.com/40271657"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5.emf"/><Relationship Id="rId4" Type="http://schemas.openxmlformats.org/officeDocument/2006/relationships/oleObject" Target="../embeddings/oleObject1.bin"/></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16.jpe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5.emf"/><Relationship Id="rId5" Type="http://schemas.openxmlformats.org/officeDocument/2006/relationships/oleObject" Target="../embeddings/oleObject1.bin"/><Relationship Id="rId4" Type="http://schemas.openxmlformats.org/officeDocument/2006/relationships/image" Target="../media/image17.tiff"/></Relationships>
</file>

<file path=ppt/slides/_rels/slide24.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notesSlide" Target="../notesSlides/notesSlide27.xml"/><Relationship Id="rId7" Type="http://schemas.openxmlformats.org/officeDocument/2006/relationships/image" Target="../media/image23.jpe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7.tiff"/><Relationship Id="rId5" Type="http://schemas.openxmlformats.org/officeDocument/2006/relationships/image" Target="../media/image15.emf"/><Relationship Id="rId4" Type="http://schemas.openxmlformats.org/officeDocument/2006/relationships/oleObject" Target="../embeddings/oleObject2.bin"/></Relationships>
</file>

<file path=ppt/slides/_rels/slide31.xml.rels><?xml version="1.0" encoding="UTF-8" standalone="yes"?>
<Relationships xmlns="http://schemas.openxmlformats.org/package/2006/relationships"><Relationship Id="rId3" Type="http://schemas.openxmlformats.org/officeDocument/2006/relationships/hyperlink" Target="https://vimeo.com/40271657"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https://digitalcommons.unl.edu/cgi/viewcontent.cgi?article=1018&amp;context=jfspsynthesis" TargetMode="External"/><Relationship Id="rId5" Type="http://schemas.openxmlformats.org/officeDocument/2006/relationships/hyperlink" Target="https://www.nps.gov/samo/learn/management/upload/SAMO_FMP_Review_Final_2012.pdf" TargetMode="External"/><Relationship Id="rId4" Type="http://schemas.openxmlformats.org/officeDocument/2006/relationships/hyperlink" Target="https://www.meteoblue.com/en/weather/forecast/modelclimate/santa-monica-mountains_united-states-of-america_5393231"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5A26D0-73C4-FC4A-BFAD-F21F6A6C38BB}"/>
              </a:ext>
            </a:extLst>
          </p:cNvPr>
          <p:cNvPicPr>
            <a:picLocks noChangeAspect="1"/>
          </p:cNvPicPr>
          <p:nvPr/>
        </p:nvPicPr>
        <p:blipFill rotWithShape="1">
          <a:blip r:embed="rId4">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D9B5C57-E51F-9B4B-8E8A-2D749AC622C3}"/>
              </a:ext>
            </a:extLst>
          </p:cNvPr>
          <p:cNvSpPr>
            <a:spLocks noGrp="1"/>
          </p:cNvSpPr>
          <p:nvPr>
            <p:ph type="ctrTitle"/>
          </p:nvPr>
        </p:nvSpPr>
        <p:spPr>
          <a:xfrm>
            <a:off x="4912708" y="4589441"/>
            <a:ext cx="6938614" cy="2268559"/>
          </a:xfrm>
        </p:spPr>
        <p:txBody>
          <a:bodyPr>
            <a:normAutofit fontScale="90000"/>
          </a:bodyPr>
          <a:lstStyle/>
          <a:p>
            <a:r>
              <a:rPr lang="en-US" dirty="0">
                <a:ln w="9525">
                  <a:solidFill>
                    <a:schemeClr val="bg1"/>
                  </a:solidFill>
                  <a:prstDash val="solid"/>
                </a:ln>
                <a:solidFill>
                  <a:schemeClr val="accent5"/>
                </a:solidFill>
                <a:effectLst>
                  <a:outerShdw blurRad="12700" dist="38100" dir="2700000" algn="tl" rotWithShape="0">
                    <a:schemeClr val="bg1">
                      <a:lumMod val="50000"/>
                    </a:schemeClr>
                  </a:outerShdw>
                </a:effectLst>
                <a:latin typeface="Zapfino" panose="03030300040707070C03" pitchFamily="66" charset="77"/>
              </a:rPr>
              <a:t>Wildland fire</a:t>
            </a:r>
          </a:p>
        </p:txBody>
      </p:sp>
      <p:sp>
        <p:nvSpPr>
          <p:cNvPr id="3" name="TextBox 2">
            <a:extLst>
              <a:ext uri="{FF2B5EF4-FFF2-40B4-BE49-F238E27FC236}">
                <a16:creationId xmlns:a16="http://schemas.microsoft.com/office/drawing/2014/main" id="{4B39EA7B-5521-3648-A63A-1C342677E866}"/>
              </a:ext>
            </a:extLst>
          </p:cNvPr>
          <p:cNvSpPr txBox="1"/>
          <p:nvPr/>
        </p:nvSpPr>
        <p:spPr>
          <a:xfrm>
            <a:off x="6713951" y="5974915"/>
            <a:ext cx="3118981" cy="523220"/>
          </a:xfrm>
          <a:prstGeom prst="rect">
            <a:avLst/>
          </a:prstGeom>
          <a:noFill/>
        </p:spPr>
        <p:txBody>
          <a:bodyPr wrap="square" rtlCol="0">
            <a:spAutoFit/>
          </a:bodyPr>
          <a:lstStyle/>
          <a:p>
            <a:r>
              <a:rPr lang="en-US" sz="2800" b="1" i="1" dirty="0"/>
              <a:t>A Physical Process</a:t>
            </a:r>
          </a:p>
        </p:txBody>
      </p:sp>
      <p:sp>
        <p:nvSpPr>
          <p:cNvPr id="5" name="Rectangle 4">
            <a:extLst>
              <a:ext uri="{FF2B5EF4-FFF2-40B4-BE49-F238E27FC236}">
                <a16:creationId xmlns:a16="http://schemas.microsoft.com/office/drawing/2014/main" id="{E4938CBD-1218-6445-94F7-FB2FA05C0005}"/>
              </a:ext>
            </a:extLst>
          </p:cNvPr>
          <p:cNvSpPr/>
          <p:nvPr/>
        </p:nvSpPr>
        <p:spPr>
          <a:xfrm>
            <a:off x="6108147" y="3829466"/>
            <a:ext cx="5743175" cy="400110"/>
          </a:xfrm>
          <a:prstGeom prst="rect">
            <a:avLst/>
          </a:prstGeom>
        </p:spPr>
        <p:txBody>
          <a:bodyPr wrap="none">
            <a:spAutoFit/>
          </a:bodyPr>
          <a:lstStyle/>
          <a:p>
            <a:r>
              <a:rPr lang="en-US" sz="2000" b="1" dirty="0"/>
              <a:t>Santa Monica Mountains National Recreation Area</a:t>
            </a:r>
          </a:p>
        </p:txBody>
      </p:sp>
    </p:spTree>
    <p:extLst>
      <p:ext uri="{BB962C8B-B14F-4D97-AF65-F5344CB8AC3E}">
        <p14:creationId xmlns:p14="http://schemas.microsoft.com/office/powerpoint/2010/main" val="2211106097"/>
      </p:ext>
    </p:extLst>
  </p:cSld>
  <p:clrMapOvr>
    <a:masterClrMapping/>
  </p:clrMapOvr>
  <p:timing>
    <p:tnLst>
      <p:par>
        <p:cTn id="1" dur="indefinite" restart="never" nodeType="tmRoot">
          <p:childTnLst>
            <p:seq concurrent="1">
              <p:cTn id="2" repeatCount="indefinite" restart="whenNotActive" fill="hold" evtFilter="cancelBubble" nodeType="interactiveSeq">
                <p:stCondLst>
                  <p:cond delay="indefinite"/>
                  <p:cond evt="onBegin" delay="0">
                    <p:tn val="1"/>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0 L 0.04557 0.2591" pathEditMode="relative" ptsTypes="AA">
                                      <p:cBhvr>
                                        <p:cTn id="6" dur="30000" fill="hold"/>
                                        <p:tgtEl>
                                          <p:spTgt spid="4"/>
                                        </p:tgtEl>
                                        <p:attrNameLst>
                                          <p:attrName>ppt_x</p:attrName>
                                          <p:attrName>ppt_y</p:attrName>
                                        </p:attrNameLst>
                                      </p:cBhvr>
                                    </p:animMotion>
                                  </p:childTnLst>
                                </p:cTn>
                              </p:par>
                              <p:par>
                                <p:cTn id="7" presetID="6" presetClass="emph" presetSubtype="0" accel="50000" decel="50000" fill="hold" nodeType="withEffect">
                                  <p:stCondLst>
                                    <p:cond delay="0"/>
                                  </p:stCondLst>
                                  <p:childTnLst>
                                    <p:animScale>
                                      <p:cBhvr>
                                        <p:cTn id="8" dur="30000" fill="hold"/>
                                        <p:tgtEl>
                                          <p:spTgt spid="4"/>
                                        </p:tgtEl>
                                      </p:cBhvr>
                                      <p:by x="150000" y="150000"/>
                                    </p:animScale>
                                  </p:childTnLst>
                                </p:cTn>
                              </p:par>
                            </p:childTnLst>
                          </p:cTn>
                        </p:par>
                        <p:par>
                          <p:cTn id="9" fill="hold">
                            <p:stCondLst>
                              <p:cond delay="30000"/>
                            </p:stCondLst>
                            <p:childTnLst>
                              <p:par>
                                <p:cTn id="10" presetID="0" presetClass="path" presetSubtype="0" accel="50000" decel="50000" fill="hold" nodeType="afterEffect">
                                  <p:stCondLst>
                                    <p:cond delay="5000"/>
                                  </p:stCondLst>
                                  <p:childTnLst>
                                    <p:animMotion origin="layout" path="M 0.04557 0.2591 L 0 0" pathEditMode="relative" ptsTypes="AA">
                                      <p:cBhvr>
                                        <p:cTn id="11" dur="30000" fill="hold"/>
                                        <p:tgtEl>
                                          <p:spTgt spid="4"/>
                                        </p:tgtEl>
                                        <p:attrNameLst>
                                          <p:attrName>ppt_x</p:attrName>
                                          <p:attrName>ppt_y</p:attrName>
                                        </p:attrNameLst>
                                      </p:cBhvr>
                                    </p:animMotion>
                                  </p:childTnLst>
                                </p:cTn>
                              </p:par>
                              <p:par>
                                <p:cTn id="12" presetID="6" presetClass="emph" presetSubtype="0" accel="50000" decel="50000" fill="hold" nodeType="withEffect">
                                  <p:stCondLst>
                                    <p:cond delay="5000"/>
                                  </p:stCondLst>
                                  <p:childTnLst>
                                    <p:animScale>
                                      <p:cBhvr>
                                        <p:cTn id="13" dur="30000" fill="hold"/>
                                        <p:tgtEl>
                                          <p:spTgt spid="4"/>
                                        </p:tgtEl>
                                      </p:cBhvr>
                                      <p:by x="150000" y="150000"/>
                                      <p:to x="100000" y="100000"/>
                                    </p:animScale>
                                  </p:childTnLst>
                                </p:cTn>
                              </p:par>
                            </p:childTnLst>
                          </p:cTn>
                        </p:par>
                        <p:par>
                          <p:cTn id="14" fill="hold">
                            <p:stCondLst>
                              <p:cond delay="65000"/>
                            </p:stCondLst>
                            <p:childTnLst>
                              <p:par>
                                <p:cTn id="15" presetID="0" presetClass="path" presetSubtype="0" accel="50000" decel="50000" fill="hold" nodeType="afterEffect">
                                  <p:stCondLst>
                                    <p:cond delay="0"/>
                                  </p:stCondLst>
                                  <p:childTnLst>
                                    <p:animMotion origin="layout" path="M 0 0 L 0 0" pathEditMode="relative" ptsTypes="AA">
                                      <p:cBhvr>
                                        <p:cTn id="16" dur="5000" fill="hold"/>
                                        <p:tgtEl>
                                          <p:spTgt spid="4"/>
                                        </p:tgtEl>
                                        <p:attrNameLst>
                                          <p:attrName>ppt_x</p:attrName>
                                          <p:attrName>ppt_y</p:attrName>
                                        </p:attrNameLst>
                                      </p:cBhvr>
                                    </p:animMotion>
                                  </p:childTnLst>
                                </p:cTn>
                              </p:par>
                            </p:childTnLst>
                          </p:cTn>
                        </p:par>
                      </p:childTnLst>
                    </p:cTn>
                  </p:par>
                </p:childTnLst>
              </p:cTn>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AE0BA-B587-7840-BD4B-B46EF269CB44}"/>
              </a:ext>
            </a:extLst>
          </p:cNvPr>
          <p:cNvSpPr>
            <a:spLocks noGrp="1"/>
          </p:cNvSpPr>
          <p:nvPr>
            <p:ph type="title"/>
          </p:nvPr>
        </p:nvSpPr>
        <p:spPr>
          <a:xfrm>
            <a:off x="3128643" y="264717"/>
            <a:ext cx="7958331" cy="1077229"/>
          </a:xfrm>
        </p:spPr>
        <p:txBody>
          <a:bodyPr/>
          <a:lstStyle/>
          <a:p>
            <a:r>
              <a:rPr lang="en-US" dirty="0"/>
              <a:t>What is the Fire Regime for Southern California in Shrublands?</a:t>
            </a:r>
          </a:p>
        </p:txBody>
      </p:sp>
      <p:sp>
        <p:nvSpPr>
          <p:cNvPr id="3" name="Content Placeholder 2">
            <a:extLst>
              <a:ext uri="{FF2B5EF4-FFF2-40B4-BE49-F238E27FC236}">
                <a16:creationId xmlns:a16="http://schemas.microsoft.com/office/drawing/2014/main" id="{6F0C59F5-FD36-F741-A180-229F3F21DBDB}"/>
              </a:ext>
            </a:extLst>
          </p:cNvPr>
          <p:cNvSpPr>
            <a:spLocks noGrp="1"/>
          </p:cNvSpPr>
          <p:nvPr>
            <p:ph idx="1"/>
          </p:nvPr>
        </p:nvSpPr>
        <p:spPr>
          <a:xfrm>
            <a:off x="7107808" y="1788117"/>
            <a:ext cx="4055913" cy="4792884"/>
          </a:xfrm>
        </p:spPr>
        <p:txBody>
          <a:bodyPr>
            <a:normAutofit fontScale="92500" lnSpcReduction="20000"/>
          </a:bodyPr>
          <a:lstStyle/>
          <a:p>
            <a:pPr marL="0" indent="0" algn="ctr">
              <a:buNone/>
            </a:pPr>
            <a:r>
              <a:rPr lang="en-US" sz="4000" dirty="0">
                <a:solidFill>
                  <a:schemeClr val="accent1"/>
                </a:solidFill>
              </a:rPr>
              <a:t>High-severity, stand-replacing crown fires that occur mostly in the fall with a historic fire interval of  between 70-100 years*.</a:t>
            </a:r>
          </a:p>
        </p:txBody>
      </p:sp>
      <p:sp>
        <p:nvSpPr>
          <p:cNvPr id="4" name="TextBox 3">
            <a:extLst>
              <a:ext uri="{FF2B5EF4-FFF2-40B4-BE49-F238E27FC236}">
                <a16:creationId xmlns:a16="http://schemas.microsoft.com/office/drawing/2014/main" id="{74C7DC92-AA43-1648-B933-D01EB3B6BACA}"/>
              </a:ext>
            </a:extLst>
          </p:cNvPr>
          <p:cNvSpPr txBox="1"/>
          <p:nvPr/>
        </p:nvSpPr>
        <p:spPr>
          <a:xfrm>
            <a:off x="8392438" y="6581000"/>
            <a:ext cx="3901404" cy="276999"/>
          </a:xfrm>
          <a:prstGeom prst="rect">
            <a:avLst/>
          </a:prstGeom>
          <a:noFill/>
        </p:spPr>
        <p:txBody>
          <a:bodyPr wrap="square" rtlCol="0">
            <a:spAutoFit/>
          </a:bodyPr>
          <a:lstStyle/>
          <a:p>
            <a:r>
              <a:rPr lang="en-US" sz="1200" dirty="0"/>
              <a:t>(</a:t>
            </a:r>
            <a:r>
              <a:rPr lang="en-US" sz="1200" dirty="0" err="1"/>
              <a:t>Litman</a:t>
            </a:r>
            <a:r>
              <a:rPr lang="en-US" sz="1200" dirty="0"/>
              <a:t>, 2013, p. 4; NPS, 2018; Witter, Taylor, &amp; Davis, 2007)</a:t>
            </a:r>
          </a:p>
        </p:txBody>
      </p:sp>
      <p:pic>
        <p:nvPicPr>
          <p:cNvPr id="5" name="Picture 2" descr="D:\_rtaylor\jpg\_firestorypics\FireBehaviorinDifferentFuelTypes\BigFlameLengthsonaRidgeCSS_CHAPvegStationFireLA2009.jpg">
            <a:extLst>
              <a:ext uri="{FF2B5EF4-FFF2-40B4-BE49-F238E27FC236}">
                <a16:creationId xmlns:a16="http://schemas.microsoft.com/office/drawing/2014/main" id="{F4D73806-E314-EB43-A19A-1B1BF49F846F}"/>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r="-345"/>
          <a:stretch/>
        </p:blipFill>
        <p:spPr bwMode="auto">
          <a:xfrm>
            <a:off x="914401" y="2202084"/>
            <a:ext cx="5934971" cy="3932746"/>
          </a:xfrm>
          <a:prstGeom prst="rect">
            <a:avLst/>
          </a:prstGeom>
          <a:solidFill>
            <a:srgbClr val="FFFFFF">
              <a:shade val="85000"/>
            </a:srgbClr>
          </a:solidFill>
          <a:ln w="190500" cap="sq">
            <a:solidFill>
              <a:schemeClr val="accent6"/>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6" name="TextBox 5">
            <a:extLst>
              <a:ext uri="{FF2B5EF4-FFF2-40B4-BE49-F238E27FC236}">
                <a16:creationId xmlns:a16="http://schemas.microsoft.com/office/drawing/2014/main" id="{2BA0860A-3EF7-3947-BE98-7F6B677C4686}"/>
              </a:ext>
            </a:extLst>
          </p:cNvPr>
          <p:cNvSpPr txBox="1"/>
          <p:nvPr/>
        </p:nvSpPr>
        <p:spPr>
          <a:xfrm>
            <a:off x="-66260" y="6581001"/>
            <a:ext cx="1961321" cy="276999"/>
          </a:xfrm>
          <a:prstGeom prst="rect">
            <a:avLst/>
          </a:prstGeom>
          <a:noFill/>
        </p:spPr>
        <p:txBody>
          <a:bodyPr wrap="square" rtlCol="0">
            <a:spAutoFit/>
          </a:bodyPr>
          <a:lstStyle/>
          <a:p>
            <a:r>
              <a:rPr lang="en-US" sz="1200" dirty="0"/>
              <a:t>(Photo: NPS; Taylor, n.d.)</a:t>
            </a:r>
          </a:p>
        </p:txBody>
      </p:sp>
    </p:spTree>
    <p:extLst>
      <p:ext uri="{BB962C8B-B14F-4D97-AF65-F5344CB8AC3E}">
        <p14:creationId xmlns:p14="http://schemas.microsoft.com/office/powerpoint/2010/main" val="196167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style.rotation</p:attrName>
                                        </p:attrNameLst>
                                      </p:cBhvr>
                                      <p:tavLst>
                                        <p:tav tm="0">
                                          <p:val>
                                            <p:fltVal val="720"/>
                                          </p:val>
                                        </p:tav>
                                        <p:tav tm="100000">
                                          <p:val>
                                            <p:fltVal val="0"/>
                                          </p:val>
                                        </p:tav>
                                      </p:tavLst>
                                    </p:anim>
                                    <p:anim calcmode="lin" valueType="num">
                                      <p:cBhvr>
                                        <p:cTn id="9" dur="2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0" dur="2000" fill="hold"/>
                                        <p:tgtEl>
                                          <p:spTgt spid="3">
                                            <p:txEl>
                                              <p:pRg st="0" end="0"/>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D583D-BFFE-9C41-A2A4-5DF01EAF88B5}"/>
              </a:ext>
            </a:extLst>
          </p:cNvPr>
          <p:cNvSpPr>
            <a:spLocks noGrp="1"/>
          </p:cNvSpPr>
          <p:nvPr>
            <p:ph type="title"/>
          </p:nvPr>
        </p:nvSpPr>
        <p:spPr>
          <a:xfrm>
            <a:off x="1937981" y="2806060"/>
            <a:ext cx="8410087" cy="1424746"/>
          </a:xfrm>
        </p:spPr>
        <p:txBody>
          <a:bodyPr>
            <a:noAutofit/>
          </a:bodyPr>
          <a:lstStyle/>
          <a:p>
            <a:r>
              <a:rPr lang="en-US" sz="3600" dirty="0"/>
              <a:t>What affects </a:t>
            </a:r>
            <a:r>
              <a:rPr lang="en-US" sz="3600" dirty="0">
                <a:solidFill>
                  <a:schemeClr val="accent5"/>
                </a:solidFill>
                <a:latin typeface="Zapfino" panose="03030300040707070C03" pitchFamily="66" charset="77"/>
              </a:rPr>
              <a:t>wildland fire </a:t>
            </a:r>
            <a:r>
              <a:rPr lang="en-US" sz="3600" dirty="0"/>
              <a:t>behavior?</a:t>
            </a:r>
          </a:p>
        </p:txBody>
      </p:sp>
    </p:spTree>
    <p:extLst>
      <p:ext uri="{BB962C8B-B14F-4D97-AF65-F5344CB8AC3E}">
        <p14:creationId xmlns:p14="http://schemas.microsoft.com/office/powerpoint/2010/main" val="34744173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E2E8F-25D0-FE4A-8ED2-CA65DDA3584F}"/>
              </a:ext>
            </a:extLst>
          </p:cNvPr>
          <p:cNvSpPr>
            <a:spLocks noGrp="1"/>
          </p:cNvSpPr>
          <p:nvPr>
            <p:ph type="title"/>
          </p:nvPr>
        </p:nvSpPr>
        <p:spPr>
          <a:xfrm>
            <a:off x="2611808" y="808056"/>
            <a:ext cx="7958331" cy="1077229"/>
          </a:xfrm>
        </p:spPr>
        <p:txBody>
          <a:bodyPr/>
          <a:lstStyle/>
          <a:p>
            <a:r>
              <a:rPr lang="en-US" dirty="0"/>
              <a:t>Wildland Fire Behavior Triangle</a:t>
            </a:r>
          </a:p>
        </p:txBody>
      </p:sp>
      <p:sp>
        <p:nvSpPr>
          <p:cNvPr id="3" name="TextBox 2">
            <a:extLst>
              <a:ext uri="{FF2B5EF4-FFF2-40B4-BE49-F238E27FC236}">
                <a16:creationId xmlns:a16="http://schemas.microsoft.com/office/drawing/2014/main" id="{C7031849-03D9-DF42-8CFF-DF8ABF09B416}"/>
              </a:ext>
            </a:extLst>
          </p:cNvPr>
          <p:cNvSpPr txBox="1"/>
          <p:nvPr/>
        </p:nvSpPr>
        <p:spPr>
          <a:xfrm>
            <a:off x="6590973" y="2186152"/>
            <a:ext cx="4448088" cy="3785652"/>
          </a:xfrm>
          <a:prstGeom prst="rect">
            <a:avLst/>
          </a:prstGeom>
          <a:noFill/>
        </p:spPr>
        <p:txBody>
          <a:bodyPr wrap="square" rtlCol="0">
            <a:spAutoFit/>
          </a:bodyPr>
          <a:lstStyle/>
          <a:p>
            <a:pPr algn="ctr"/>
            <a:r>
              <a:rPr lang="en-US" sz="4000" b="1" dirty="0">
                <a:solidFill>
                  <a:schemeClr val="accent1"/>
                </a:solidFill>
              </a:rPr>
              <a:t>Weather</a:t>
            </a:r>
            <a:r>
              <a:rPr lang="en-US" sz="4000" b="1" dirty="0"/>
              <a:t>, </a:t>
            </a:r>
            <a:r>
              <a:rPr lang="en-US" sz="4000" b="1" dirty="0">
                <a:solidFill>
                  <a:schemeClr val="accent3"/>
                </a:solidFill>
              </a:rPr>
              <a:t>Topography</a:t>
            </a:r>
            <a:r>
              <a:rPr lang="en-US" sz="4000" b="1" dirty="0"/>
              <a:t>, and </a:t>
            </a:r>
            <a:r>
              <a:rPr lang="en-US" sz="4000" b="1" dirty="0">
                <a:solidFill>
                  <a:schemeClr val="accent5"/>
                </a:solidFill>
              </a:rPr>
              <a:t>Fuels</a:t>
            </a:r>
            <a:r>
              <a:rPr lang="en-US" sz="4000" b="1" dirty="0"/>
              <a:t> are all variables that affect how a wildfire behaves.</a:t>
            </a:r>
          </a:p>
        </p:txBody>
      </p:sp>
      <p:sp>
        <p:nvSpPr>
          <p:cNvPr id="4" name="TextBox 3">
            <a:extLst>
              <a:ext uri="{FF2B5EF4-FFF2-40B4-BE49-F238E27FC236}">
                <a16:creationId xmlns:a16="http://schemas.microsoft.com/office/drawing/2014/main" id="{9181E9DF-9F49-B74E-A6D7-12F643E07BA8}"/>
              </a:ext>
            </a:extLst>
          </p:cNvPr>
          <p:cNvSpPr txBox="1"/>
          <p:nvPr/>
        </p:nvSpPr>
        <p:spPr>
          <a:xfrm>
            <a:off x="-1" y="6571278"/>
            <a:ext cx="2372139" cy="276999"/>
          </a:xfrm>
          <a:prstGeom prst="rect">
            <a:avLst/>
          </a:prstGeom>
          <a:noFill/>
        </p:spPr>
        <p:txBody>
          <a:bodyPr wrap="square" rtlCol="0">
            <a:spAutoFit/>
          </a:bodyPr>
          <a:lstStyle/>
          <a:p>
            <a:r>
              <a:rPr lang="en-US" sz="1200" dirty="0"/>
              <a:t>(NPS, </a:t>
            </a:r>
            <a:r>
              <a:rPr lang="en-US" sz="1200" dirty="0" err="1"/>
              <a:t>n.d.c</a:t>
            </a:r>
            <a:r>
              <a:rPr lang="en-US" sz="1200" dirty="0"/>
              <a:t>)</a:t>
            </a:r>
          </a:p>
        </p:txBody>
      </p:sp>
      <p:sp>
        <p:nvSpPr>
          <p:cNvPr id="15" name="Triangle 14">
            <a:extLst>
              <a:ext uri="{FF2B5EF4-FFF2-40B4-BE49-F238E27FC236}">
                <a16:creationId xmlns:a16="http://schemas.microsoft.com/office/drawing/2014/main" id="{A2895D89-4104-4242-AA9A-3576AD72CA2B}"/>
              </a:ext>
            </a:extLst>
          </p:cNvPr>
          <p:cNvSpPr/>
          <p:nvPr/>
        </p:nvSpPr>
        <p:spPr>
          <a:xfrm>
            <a:off x="1666786" y="2610526"/>
            <a:ext cx="4109655" cy="2966612"/>
          </a:xfrm>
          <a:prstGeom prst="triangle">
            <a:avLst/>
          </a:prstGeom>
          <a:noFill/>
          <a:ln w="508000" cmpd="tri">
            <a:solidFill>
              <a:srgbClr val="C00000"/>
            </a:solidFill>
          </a:ln>
          <a:effectLst>
            <a:glow rad="228600">
              <a:srgbClr val="FFFF00">
                <a:alpha val="63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F81E314-9039-4148-977A-AE0C158B6456}"/>
              </a:ext>
            </a:extLst>
          </p:cNvPr>
          <p:cNvSpPr txBox="1"/>
          <p:nvPr/>
        </p:nvSpPr>
        <p:spPr>
          <a:xfrm rot="18306263">
            <a:off x="273134" y="3163586"/>
            <a:ext cx="3237152" cy="923330"/>
          </a:xfrm>
          <a:prstGeom prst="rect">
            <a:avLst/>
          </a:prstGeom>
          <a:noFill/>
        </p:spPr>
        <p:txBody>
          <a:bodyPr wrap="square" rtlCol="0">
            <a:spAutoFit/>
          </a:bodyPr>
          <a:lstStyle/>
          <a:p>
            <a:pPr algn="ctr"/>
            <a:r>
              <a:rPr lang="en-US" sz="5400" dirty="0"/>
              <a:t>Weather</a:t>
            </a:r>
          </a:p>
        </p:txBody>
      </p:sp>
      <p:sp>
        <p:nvSpPr>
          <p:cNvPr id="17" name="TextBox 16">
            <a:extLst>
              <a:ext uri="{FF2B5EF4-FFF2-40B4-BE49-F238E27FC236}">
                <a16:creationId xmlns:a16="http://schemas.microsoft.com/office/drawing/2014/main" id="{BDAA3810-8DBE-8A41-8548-E7BB9C2E5DD4}"/>
              </a:ext>
            </a:extLst>
          </p:cNvPr>
          <p:cNvSpPr txBox="1"/>
          <p:nvPr/>
        </p:nvSpPr>
        <p:spPr>
          <a:xfrm rot="3359080">
            <a:off x="3886136" y="3153362"/>
            <a:ext cx="3237152" cy="923330"/>
          </a:xfrm>
          <a:prstGeom prst="rect">
            <a:avLst/>
          </a:prstGeom>
          <a:noFill/>
        </p:spPr>
        <p:txBody>
          <a:bodyPr wrap="square" rtlCol="0">
            <a:spAutoFit/>
          </a:bodyPr>
          <a:lstStyle/>
          <a:p>
            <a:pPr algn="ctr"/>
            <a:r>
              <a:rPr lang="en-US" sz="5400" dirty="0"/>
              <a:t>Fuels</a:t>
            </a:r>
          </a:p>
        </p:txBody>
      </p:sp>
      <p:sp>
        <p:nvSpPr>
          <p:cNvPr id="18" name="TextBox 17">
            <a:extLst>
              <a:ext uri="{FF2B5EF4-FFF2-40B4-BE49-F238E27FC236}">
                <a16:creationId xmlns:a16="http://schemas.microsoft.com/office/drawing/2014/main" id="{DA620671-FE93-1C49-B68C-15D785957D3A}"/>
              </a:ext>
            </a:extLst>
          </p:cNvPr>
          <p:cNvSpPr txBox="1"/>
          <p:nvPr/>
        </p:nvSpPr>
        <p:spPr>
          <a:xfrm>
            <a:off x="1868648" y="5868967"/>
            <a:ext cx="3705929" cy="923330"/>
          </a:xfrm>
          <a:prstGeom prst="rect">
            <a:avLst/>
          </a:prstGeom>
          <a:noFill/>
        </p:spPr>
        <p:txBody>
          <a:bodyPr wrap="square" rtlCol="0">
            <a:spAutoFit/>
          </a:bodyPr>
          <a:lstStyle/>
          <a:p>
            <a:pPr algn="ctr"/>
            <a:r>
              <a:rPr lang="en-US" sz="5400" dirty="0"/>
              <a:t>Topography</a:t>
            </a:r>
          </a:p>
        </p:txBody>
      </p:sp>
    </p:spTree>
    <p:extLst>
      <p:ext uri="{BB962C8B-B14F-4D97-AF65-F5344CB8AC3E}">
        <p14:creationId xmlns:p14="http://schemas.microsoft.com/office/powerpoint/2010/main" val="22961725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1D307-4F2C-4C46-A842-0A24BCE58F36}"/>
              </a:ext>
            </a:extLst>
          </p:cNvPr>
          <p:cNvSpPr>
            <a:spLocks noGrp="1"/>
          </p:cNvSpPr>
          <p:nvPr>
            <p:ph type="title"/>
          </p:nvPr>
        </p:nvSpPr>
        <p:spPr/>
        <p:txBody>
          <a:bodyPr>
            <a:noAutofit/>
          </a:bodyPr>
          <a:lstStyle/>
          <a:p>
            <a:r>
              <a:rPr lang="en-US" sz="4800" dirty="0">
                <a:solidFill>
                  <a:schemeClr val="accent5"/>
                </a:solidFill>
                <a:latin typeface="Zapfino" panose="03030300040707070C03" pitchFamily="66" charset="77"/>
              </a:rPr>
              <a:t>fuels</a:t>
            </a:r>
          </a:p>
        </p:txBody>
      </p:sp>
      <p:sp>
        <p:nvSpPr>
          <p:cNvPr id="3" name="Text Placeholder 2">
            <a:extLst>
              <a:ext uri="{FF2B5EF4-FFF2-40B4-BE49-F238E27FC236}">
                <a16:creationId xmlns:a16="http://schemas.microsoft.com/office/drawing/2014/main" id="{784774E9-3618-6A43-A16B-9F10E2C09432}"/>
              </a:ext>
            </a:extLst>
          </p:cNvPr>
          <p:cNvSpPr>
            <a:spLocks noGrp="1"/>
          </p:cNvSpPr>
          <p:nvPr>
            <p:ph type="body" idx="1"/>
          </p:nvPr>
        </p:nvSpPr>
        <p:spPr/>
        <p:txBody>
          <a:bodyPr>
            <a:normAutofit/>
          </a:bodyPr>
          <a:lstStyle/>
          <a:p>
            <a:r>
              <a:rPr lang="en-US" sz="2800" dirty="0"/>
              <a:t>Wildland Fire Behavior Triangle</a:t>
            </a:r>
          </a:p>
        </p:txBody>
      </p:sp>
    </p:spTree>
    <p:extLst>
      <p:ext uri="{BB962C8B-B14F-4D97-AF65-F5344CB8AC3E}">
        <p14:creationId xmlns:p14="http://schemas.microsoft.com/office/powerpoint/2010/main" val="14395336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EE512-F39D-EA4D-A4AC-1120484919D9}"/>
              </a:ext>
            </a:extLst>
          </p:cNvPr>
          <p:cNvSpPr>
            <a:spLocks noGrp="1"/>
          </p:cNvSpPr>
          <p:nvPr>
            <p:ph type="title"/>
          </p:nvPr>
        </p:nvSpPr>
        <p:spPr>
          <a:xfrm>
            <a:off x="8521148" y="269744"/>
            <a:ext cx="2509112" cy="1078348"/>
          </a:xfrm>
        </p:spPr>
        <p:txBody>
          <a:bodyPr>
            <a:normAutofit/>
          </a:bodyPr>
          <a:lstStyle/>
          <a:p>
            <a:r>
              <a:rPr lang="en-US" sz="4400" dirty="0"/>
              <a:t>Fuels</a:t>
            </a:r>
          </a:p>
        </p:txBody>
      </p:sp>
      <p:sp>
        <p:nvSpPr>
          <p:cNvPr id="3" name="Text Placeholder 2">
            <a:extLst>
              <a:ext uri="{FF2B5EF4-FFF2-40B4-BE49-F238E27FC236}">
                <a16:creationId xmlns:a16="http://schemas.microsoft.com/office/drawing/2014/main" id="{FD8939C2-C616-D648-8AD7-DA3EC286355C}"/>
              </a:ext>
            </a:extLst>
          </p:cNvPr>
          <p:cNvSpPr>
            <a:spLocks noGrp="1"/>
          </p:cNvSpPr>
          <p:nvPr>
            <p:ph type="body" idx="1"/>
          </p:nvPr>
        </p:nvSpPr>
        <p:spPr>
          <a:xfrm>
            <a:off x="1403337" y="452009"/>
            <a:ext cx="3896467" cy="713818"/>
          </a:xfrm>
        </p:spPr>
        <p:txBody>
          <a:bodyPr/>
          <a:lstStyle/>
          <a:p>
            <a:r>
              <a:rPr lang="en-US" sz="3200" i="1" u="sng" dirty="0"/>
              <a:t>What is a fuel?</a:t>
            </a:r>
          </a:p>
        </p:txBody>
      </p:sp>
      <p:sp>
        <p:nvSpPr>
          <p:cNvPr id="4" name="Content Placeholder 3">
            <a:extLst>
              <a:ext uri="{FF2B5EF4-FFF2-40B4-BE49-F238E27FC236}">
                <a16:creationId xmlns:a16="http://schemas.microsoft.com/office/drawing/2014/main" id="{2A099EA8-C54C-E54B-8FEC-A1E30ED7B6E8}"/>
              </a:ext>
            </a:extLst>
          </p:cNvPr>
          <p:cNvSpPr>
            <a:spLocks noGrp="1"/>
          </p:cNvSpPr>
          <p:nvPr>
            <p:ph sz="half" idx="2"/>
          </p:nvPr>
        </p:nvSpPr>
        <p:spPr>
          <a:xfrm>
            <a:off x="1126888" y="1305918"/>
            <a:ext cx="5539747" cy="3002679"/>
          </a:xfrm>
        </p:spPr>
        <p:txBody>
          <a:bodyPr>
            <a:normAutofit/>
          </a:bodyPr>
          <a:lstStyle/>
          <a:p>
            <a:r>
              <a:rPr lang="en-US" sz="2800" b="0" dirty="0"/>
              <a:t>Fuels are </a:t>
            </a:r>
            <a:r>
              <a:rPr lang="en-US" sz="2800" b="0" dirty="0">
                <a:solidFill>
                  <a:schemeClr val="accent1"/>
                </a:solidFill>
              </a:rPr>
              <a:t>all living and dead plant material </a:t>
            </a:r>
            <a:r>
              <a:rPr lang="en-US" sz="2800" b="0" dirty="0"/>
              <a:t>that can be ignited by a </a:t>
            </a:r>
            <a:r>
              <a:rPr lang="en-US" sz="2800" b="0" dirty="0">
                <a:solidFill>
                  <a:schemeClr val="accent5"/>
                </a:solidFill>
              </a:rPr>
              <a:t>fire</a:t>
            </a:r>
            <a:r>
              <a:rPr lang="en-US" sz="2800" b="0" dirty="0"/>
              <a:t>. </a:t>
            </a:r>
          </a:p>
          <a:p>
            <a:r>
              <a:rPr lang="en-US" sz="2800" b="0" dirty="0">
                <a:solidFill>
                  <a:schemeClr val="accent1"/>
                </a:solidFill>
              </a:rPr>
              <a:t>Fuel characteristics </a:t>
            </a:r>
            <a:r>
              <a:rPr lang="en-US" sz="2800" b="0" dirty="0"/>
              <a:t>strongly influence fire behavior and the resulting fire effects on ecosystems.</a:t>
            </a:r>
          </a:p>
          <a:p>
            <a:endParaRPr lang="en-US" dirty="0"/>
          </a:p>
        </p:txBody>
      </p:sp>
      <p:sp>
        <p:nvSpPr>
          <p:cNvPr id="5" name="Text Placeholder 4">
            <a:extLst>
              <a:ext uri="{FF2B5EF4-FFF2-40B4-BE49-F238E27FC236}">
                <a16:creationId xmlns:a16="http://schemas.microsoft.com/office/drawing/2014/main" id="{FB50A442-5F03-4B48-B070-2295741B85AE}"/>
              </a:ext>
            </a:extLst>
          </p:cNvPr>
          <p:cNvSpPr>
            <a:spLocks noGrp="1"/>
          </p:cNvSpPr>
          <p:nvPr>
            <p:ph type="body" sz="quarter" idx="3"/>
          </p:nvPr>
        </p:nvSpPr>
        <p:spPr>
          <a:xfrm>
            <a:off x="7329245" y="1028984"/>
            <a:ext cx="3899798" cy="713818"/>
          </a:xfrm>
        </p:spPr>
        <p:txBody>
          <a:bodyPr/>
          <a:lstStyle/>
          <a:p>
            <a:r>
              <a:rPr lang="en-US" sz="3200" i="1" u="sng" dirty="0"/>
              <a:t>Fuel Characteristics</a:t>
            </a:r>
          </a:p>
        </p:txBody>
      </p:sp>
      <p:sp>
        <p:nvSpPr>
          <p:cNvPr id="6" name="Content Placeholder 5">
            <a:extLst>
              <a:ext uri="{FF2B5EF4-FFF2-40B4-BE49-F238E27FC236}">
                <a16:creationId xmlns:a16="http://schemas.microsoft.com/office/drawing/2014/main" id="{C7B2099B-5780-9247-A486-0F140C4C6D54}"/>
              </a:ext>
            </a:extLst>
          </p:cNvPr>
          <p:cNvSpPr>
            <a:spLocks noGrp="1"/>
          </p:cNvSpPr>
          <p:nvPr>
            <p:ph sz="quarter" idx="4"/>
          </p:nvPr>
        </p:nvSpPr>
        <p:spPr>
          <a:xfrm>
            <a:off x="7329245" y="1742802"/>
            <a:ext cx="3899798" cy="2391876"/>
          </a:xfrm>
        </p:spPr>
        <p:txBody>
          <a:bodyPr>
            <a:normAutofit/>
          </a:bodyPr>
          <a:lstStyle/>
          <a:p>
            <a:r>
              <a:rPr lang="en-US" sz="2400" dirty="0"/>
              <a:t>Fuel Moisture Level</a:t>
            </a:r>
          </a:p>
          <a:p>
            <a:r>
              <a:rPr lang="en-US" sz="2400" dirty="0"/>
              <a:t>Chemical Makeup</a:t>
            </a:r>
          </a:p>
          <a:p>
            <a:r>
              <a:rPr lang="en-US" sz="2400" dirty="0"/>
              <a:t>Density</a:t>
            </a:r>
          </a:p>
        </p:txBody>
      </p:sp>
      <p:sp>
        <p:nvSpPr>
          <p:cNvPr id="7" name="TextBox 6">
            <a:extLst>
              <a:ext uri="{FF2B5EF4-FFF2-40B4-BE49-F238E27FC236}">
                <a16:creationId xmlns:a16="http://schemas.microsoft.com/office/drawing/2014/main" id="{E2B11FAE-7B03-A349-AA2C-86E4DBA09E84}"/>
              </a:ext>
            </a:extLst>
          </p:cNvPr>
          <p:cNvSpPr txBox="1"/>
          <p:nvPr/>
        </p:nvSpPr>
        <p:spPr>
          <a:xfrm>
            <a:off x="11357114" y="6581001"/>
            <a:ext cx="1033669" cy="276999"/>
          </a:xfrm>
          <a:prstGeom prst="rect">
            <a:avLst/>
          </a:prstGeom>
          <a:noFill/>
        </p:spPr>
        <p:txBody>
          <a:bodyPr wrap="square" rtlCol="0">
            <a:spAutoFit/>
          </a:bodyPr>
          <a:lstStyle/>
          <a:p>
            <a:r>
              <a:rPr lang="en-US" sz="1200" dirty="0"/>
              <a:t>(NPS, </a:t>
            </a:r>
            <a:r>
              <a:rPr lang="en-US" sz="1200" dirty="0" err="1"/>
              <a:t>n.d.b</a:t>
            </a:r>
            <a:r>
              <a:rPr lang="en-US" sz="1200" dirty="0"/>
              <a:t>)</a:t>
            </a:r>
          </a:p>
        </p:txBody>
      </p:sp>
      <p:sp>
        <p:nvSpPr>
          <p:cNvPr id="10" name="TextBox 9">
            <a:extLst>
              <a:ext uri="{FF2B5EF4-FFF2-40B4-BE49-F238E27FC236}">
                <a16:creationId xmlns:a16="http://schemas.microsoft.com/office/drawing/2014/main" id="{71A61FB6-9095-EF42-B8B7-D7FA65F90A47}"/>
              </a:ext>
            </a:extLst>
          </p:cNvPr>
          <p:cNvSpPr txBox="1"/>
          <p:nvPr/>
        </p:nvSpPr>
        <p:spPr>
          <a:xfrm>
            <a:off x="0" y="6350169"/>
            <a:ext cx="901148" cy="507831"/>
          </a:xfrm>
          <a:prstGeom prst="rect">
            <a:avLst/>
          </a:prstGeom>
          <a:noFill/>
        </p:spPr>
        <p:txBody>
          <a:bodyPr wrap="square" rtlCol="0">
            <a:spAutoFit/>
          </a:bodyPr>
          <a:lstStyle/>
          <a:p>
            <a:r>
              <a:rPr lang="en-US" sz="900" dirty="0"/>
              <a:t>(Photo: Bethany Szczepanski)</a:t>
            </a:r>
          </a:p>
        </p:txBody>
      </p:sp>
      <p:pic>
        <p:nvPicPr>
          <p:cNvPr id="12" name="Picture 11">
            <a:extLst>
              <a:ext uri="{FF2B5EF4-FFF2-40B4-BE49-F238E27FC236}">
                <a16:creationId xmlns:a16="http://schemas.microsoft.com/office/drawing/2014/main" id="{8B47F02C-B5B3-B044-9861-467524C2CA7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020417" y="4157749"/>
            <a:ext cx="10336697" cy="2700252"/>
          </a:xfrm>
          <a:prstGeom prst="rect">
            <a:avLst/>
          </a:prstGeom>
          <a:ln>
            <a:solidFill>
              <a:schemeClr val="bg2"/>
            </a:solidFill>
          </a:ln>
        </p:spPr>
      </p:pic>
      <p:sp>
        <p:nvSpPr>
          <p:cNvPr id="13" name="TextBox 12">
            <a:extLst>
              <a:ext uri="{FF2B5EF4-FFF2-40B4-BE49-F238E27FC236}">
                <a16:creationId xmlns:a16="http://schemas.microsoft.com/office/drawing/2014/main" id="{2D112A9F-DC97-7D4C-AE5C-F341728C2521}"/>
              </a:ext>
            </a:extLst>
          </p:cNvPr>
          <p:cNvSpPr txBox="1"/>
          <p:nvPr/>
        </p:nvSpPr>
        <p:spPr>
          <a:xfrm>
            <a:off x="5340432" y="6234741"/>
            <a:ext cx="5957047" cy="646331"/>
          </a:xfrm>
          <a:prstGeom prst="rect">
            <a:avLst/>
          </a:prstGeom>
          <a:noFill/>
        </p:spPr>
        <p:txBody>
          <a:bodyPr wrap="square" rtlCol="0">
            <a:spAutoFit/>
          </a:bodyPr>
          <a:lstStyle/>
          <a:p>
            <a:pPr algn="r"/>
            <a:r>
              <a:rPr lang="en-US" b="1" dirty="0"/>
              <a:t>Patches of Chaparral and Oak Woodlands with non-native grasses. Any of this can be considered “fuel.”</a:t>
            </a:r>
          </a:p>
        </p:txBody>
      </p:sp>
    </p:spTree>
    <p:extLst>
      <p:ext uri="{BB962C8B-B14F-4D97-AF65-F5344CB8AC3E}">
        <p14:creationId xmlns:p14="http://schemas.microsoft.com/office/powerpoint/2010/main" val="862016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1000"/>
                                        <p:tgtEl>
                                          <p:spTgt spid="5">
                                            <p:txEl>
                                              <p:pRg st="0" end="0"/>
                                            </p:txEl>
                                          </p:spTgt>
                                        </p:tgtEl>
                                        <p:attrNameLst>
                                          <p:attrName>ppt_y</p:attrName>
                                        </p:attrNameLst>
                                      </p:cBhvr>
                                      <p:tavLst>
                                        <p:tav tm="0">
                                          <p:val>
                                            <p:strVal val="#ppt_y+#ppt_h*1.125000"/>
                                          </p:val>
                                        </p:tav>
                                        <p:tav tm="100000">
                                          <p:val>
                                            <p:strVal val="#ppt_y"/>
                                          </p:val>
                                        </p:tav>
                                      </p:tavLst>
                                    </p:anim>
                                    <p:animEffect transition="in" filter="wipe(up)">
                                      <p:cBhvr>
                                        <p:cTn id="8" dur="1000"/>
                                        <p:tgtEl>
                                          <p:spTgt spid="5">
                                            <p:txEl>
                                              <p:pRg st="0" end="0"/>
                                            </p:txEl>
                                          </p:spTgt>
                                        </p:tgtEl>
                                      </p:cBhvr>
                                    </p:animEffect>
                                  </p:childTnLst>
                                </p:cTn>
                              </p:par>
                            </p:childTnLst>
                          </p:cTn>
                        </p:par>
                        <p:par>
                          <p:cTn id="9" fill="hold">
                            <p:stCondLst>
                              <p:cond delay="1000"/>
                            </p:stCondLst>
                            <p:childTnLst>
                              <p:par>
                                <p:cTn id="10" presetID="12" presetClass="entr" presetSubtype="4" fill="hold" grpId="0" nodeType="after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 calcmode="lin" valueType="num">
                                      <p:cBhvr additive="base">
                                        <p:cTn id="12" dur="1000"/>
                                        <p:tgtEl>
                                          <p:spTgt spid="6">
                                            <p:txEl>
                                              <p:pRg st="0" end="0"/>
                                            </p:txEl>
                                          </p:spTgt>
                                        </p:tgtEl>
                                        <p:attrNameLst>
                                          <p:attrName>ppt_y</p:attrName>
                                        </p:attrNameLst>
                                      </p:cBhvr>
                                      <p:tavLst>
                                        <p:tav tm="0">
                                          <p:val>
                                            <p:strVal val="#ppt_y+#ppt_h*1.125000"/>
                                          </p:val>
                                        </p:tav>
                                        <p:tav tm="100000">
                                          <p:val>
                                            <p:strVal val="#ppt_y"/>
                                          </p:val>
                                        </p:tav>
                                      </p:tavLst>
                                    </p:anim>
                                    <p:animEffect transition="in" filter="wipe(up)">
                                      <p:cBhvr>
                                        <p:cTn id="13" dur="1000"/>
                                        <p:tgtEl>
                                          <p:spTgt spid="6">
                                            <p:txEl>
                                              <p:pRg st="0" end="0"/>
                                            </p:txEl>
                                          </p:spTgt>
                                        </p:tgtEl>
                                      </p:cBhvr>
                                    </p:animEffect>
                                  </p:childTnLst>
                                </p:cTn>
                              </p:par>
                            </p:childTnLst>
                          </p:cTn>
                        </p:par>
                        <p:par>
                          <p:cTn id="14" fill="hold">
                            <p:stCondLst>
                              <p:cond delay="2000"/>
                            </p:stCondLst>
                            <p:childTnLst>
                              <p:par>
                                <p:cTn id="15" presetID="12" presetClass="entr" presetSubtype="4" fill="hold" grpId="0" nodeType="after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 calcmode="lin" valueType="num">
                                      <p:cBhvr additive="base">
                                        <p:cTn id="17" dur="1000"/>
                                        <p:tgtEl>
                                          <p:spTgt spid="6">
                                            <p:txEl>
                                              <p:pRg st="1" end="1"/>
                                            </p:txEl>
                                          </p:spTgt>
                                        </p:tgtEl>
                                        <p:attrNameLst>
                                          <p:attrName>ppt_y</p:attrName>
                                        </p:attrNameLst>
                                      </p:cBhvr>
                                      <p:tavLst>
                                        <p:tav tm="0">
                                          <p:val>
                                            <p:strVal val="#ppt_y+#ppt_h*1.125000"/>
                                          </p:val>
                                        </p:tav>
                                        <p:tav tm="100000">
                                          <p:val>
                                            <p:strVal val="#ppt_y"/>
                                          </p:val>
                                        </p:tav>
                                      </p:tavLst>
                                    </p:anim>
                                    <p:animEffect transition="in" filter="wipe(up)">
                                      <p:cBhvr>
                                        <p:cTn id="18" dur="1000"/>
                                        <p:tgtEl>
                                          <p:spTgt spid="6">
                                            <p:txEl>
                                              <p:pRg st="1" end="1"/>
                                            </p:txEl>
                                          </p:spTgt>
                                        </p:tgtEl>
                                      </p:cBhvr>
                                    </p:animEffect>
                                  </p:childTnLst>
                                </p:cTn>
                              </p:par>
                            </p:childTnLst>
                          </p:cTn>
                        </p:par>
                        <p:par>
                          <p:cTn id="19" fill="hold">
                            <p:stCondLst>
                              <p:cond delay="3000"/>
                            </p:stCondLst>
                            <p:childTnLst>
                              <p:par>
                                <p:cTn id="20" presetID="12" presetClass="entr" presetSubtype="4" fill="hold" grpId="0" nodeType="after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 calcmode="lin" valueType="num">
                                      <p:cBhvr additive="base">
                                        <p:cTn id="22" dur="1000"/>
                                        <p:tgtEl>
                                          <p:spTgt spid="6">
                                            <p:txEl>
                                              <p:pRg st="2" end="2"/>
                                            </p:txEl>
                                          </p:spTgt>
                                        </p:tgtEl>
                                        <p:attrNameLst>
                                          <p:attrName>ppt_y</p:attrName>
                                        </p:attrNameLst>
                                      </p:cBhvr>
                                      <p:tavLst>
                                        <p:tav tm="0">
                                          <p:val>
                                            <p:strVal val="#ppt_y+#ppt_h*1.125000"/>
                                          </p:val>
                                        </p:tav>
                                        <p:tav tm="100000">
                                          <p:val>
                                            <p:strVal val="#ppt_y"/>
                                          </p:val>
                                        </p:tav>
                                      </p:tavLst>
                                    </p:anim>
                                    <p:animEffect transition="in" filter="wipe(up)">
                                      <p:cBhvr>
                                        <p:cTn id="23" dur="1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DB483-223C-A443-A169-0C0631DBC7C0}"/>
              </a:ext>
            </a:extLst>
          </p:cNvPr>
          <p:cNvSpPr>
            <a:spLocks noGrp="1"/>
          </p:cNvSpPr>
          <p:nvPr>
            <p:ph type="title"/>
          </p:nvPr>
        </p:nvSpPr>
        <p:spPr>
          <a:xfrm>
            <a:off x="3117525" y="417545"/>
            <a:ext cx="7956560" cy="1078348"/>
          </a:xfrm>
        </p:spPr>
        <p:txBody>
          <a:bodyPr>
            <a:normAutofit fontScale="90000"/>
          </a:bodyPr>
          <a:lstStyle/>
          <a:p>
            <a:r>
              <a:rPr lang="en-US" dirty="0">
                <a:solidFill>
                  <a:schemeClr val="accent5"/>
                </a:solidFill>
                <a:latin typeface="Zapfino" panose="03030300040707070C03" pitchFamily="66" charset="77"/>
              </a:rPr>
              <a:t>fuel</a:t>
            </a:r>
            <a:r>
              <a:rPr lang="en-US" dirty="0">
                <a:latin typeface="+mn-lt"/>
              </a:rPr>
              <a:t>  Characteristics</a:t>
            </a:r>
          </a:p>
        </p:txBody>
      </p:sp>
      <p:sp>
        <p:nvSpPr>
          <p:cNvPr id="3" name="Text Placeholder 2">
            <a:extLst>
              <a:ext uri="{FF2B5EF4-FFF2-40B4-BE49-F238E27FC236}">
                <a16:creationId xmlns:a16="http://schemas.microsoft.com/office/drawing/2014/main" id="{81B26D9F-0C7E-0040-AD07-583F7BCF5966}"/>
              </a:ext>
            </a:extLst>
          </p:cNvPr>
          <p:cNvSpPr>
            <a:spLocks noGrp="1"/>
          </p:cNvSpPr>
          <p:nvPr>
            <p:ph type="body" idx="1"/>
          </p:nvPr>
        </p:nvSpPr>
        <p:spPr>
          <a:xfrm>
            <a:off x="2208071" y="1892004"/>
            <a:ext cx="3197752" cy="713818"/>
          </a:xfrm>
        </p:spPr>
        <p:txBody>
          <a:bodyPr/>
          <a:lstStyle/>
          <a:p>
            <a:r>
              <a:rPr lang="en-US" sz="2600" b="1" i="1" dirty="0"/>
              <a:t>Fuel Moisture Level</a:t>
            </a:r>
          </a:p>
        </p:txBody>
      </p:sp>
      <p:sp>
        <p:nvSpPr>
          <p:cNvPr id="5" name="Text Placeholder 4">
            <a:extLst>
              <a:ext uri="{FF2B5EF4-FFF2-40B4-BE49-F238E27FC236}">
                <a16:creationId xmlns:a16="http://schemas.microsoft.com/office/drawing/2014/main" id="{386812F9-B7F9-A445-8BBC-D0EA588000DC}"/>
              </a:ext>
            </a:extLst>
          </p:cNvPr>
          <p:cNvSpPr>
            <a:spLocks noGrp="1"/>
          </p:cNvSpPr>
          <p:nvPr>
            <p:ph type="body" sz="quarter" idx="3"/>
          </p:nvPr>
        </p:nvSpPr>
        <p:spPr>
          <a:xfrm>
            <a:off x="8680175" y="1892004"/>
            <a:ext cx="1886258" cy="713818"/>
          </a:xfrm>
        </p:spPr>
        <p:txBody>
          <a:bodyPr/>
          <a:lstStyle/>
          <a:p>
            <a:r>
              <a:rPr lang="en-US" sz="2600" b="1" i="1" dirty="0"/>
              <a:t>Density</a:t>
            </a:r>
          </a:p>
        </p:txBody>
      </p:sp>
      <p:sp>
        <p:nvSpPr>
          <p:cNvPr id="6" name="Content Placeholder 5">
            <a:extLst>
              <a:ext uri="{FF2B5EF4-FFF2-40B4-BE49-F238E27FC236}">
                <a16:creationId xmlns:a16="http://schemas.microsoft.com/office/drawing/2014/main" id="{74A154BA-BD8D-3841-AF76-03682E2994EA}"/>
              </a:ext>
            </a:extLst>
          </p:cNvPr>
          <p:cNvSpPr>
            <a:spLocks noGrp="1"/>
          </p:cNvSpPr>
          <p:nvPr>
            <p:ph sz="quarter" idx="4"/>
          </p:nvPr>
        </p:nvSpPr>
        <p:spPr>
          <a:xfrm>
            <a:off x="8680175" y="2747059"/>
            <a:ext cx="2610386" cy="3780922"/>
          </a:xfrm>
        </p:spPr>
        <p:txBody>
          <a:bodyPr>
            <a:normAutofit/>
          </a:bodyPr>
          <a:lstStyle/>
          <a:p>
            <a:r>
              <a:rPr lang="en-US" sz="2400" dirty="0"/>
              <a:t>The density of fuel influences its flammability.</a:t>
            </a:r>
          </a:p>
          <a:p>
            <a:r>
              <a:rPr lang="en-US" sz="2400" dirty="0"/>
              <a:t>Chaparral is a very dense plant community.</a:t>
            </a:r>
          </a:p>
          <a:p>
            <a:endParaRPr lang="en-US" dirty="0"/>
          </a:p>
        </p:txBody>
      </p:sp>
      <p:sp>
        <p:nvSpPr>
          <p:cNvPr id="8" name="Text Placeholder 4">
            <a:extLst>
              <a:ext uri="{FF2B5EF4-FFF2-40B4-BE49-F238E27FC236}">
                <a16:creationId xmlns:a16="http://schemas.microsoft.com/office/drawing/2014/main" id="{17A948A5-DBDB-6844-BB71-DBF0AFC0D5B7}"/>
              </a:ext>
            </a:extLst>
          </p:cNvPr>
          <p:cNvSpPr txBox="1">
            <a:spLocks/>
          </p:cNvSpPr>
          <p:nvPr/>
        </p:nvSpPr>
        <p:spPr>
          <a:xfrm>
            <a:off x="5581886" y="1892004"/>
            <a:ext cx="3027839" cy="713818"/>
          </a:xfrm>
          <a:prstGeom prst="rect">
            <a:avLst/>
          </a:prstGeom>
        </p:spPr>
        <p:txBody>
          <a:bodyPr vert="horz" lIns="91440" tIns="45720" rIns="91440" bIns="45720" rtlCol="0" anchor="b">
            <a:noAutofit/>
          </a:bodyPr>
          <a:lstStyle>
            <a:lvl1pPr marL="0" indent="0" algn="l" defTabSz="914400" rtl="0" eaLnBrk="1" latinLnBrk="0" hangingPunct="1">
              <a:lnSpc>
                <a:spcPct val="100000"/>
              </a:lnSpc>
              <a:spcBef>
                <a:spcPts val="1000"/>
              </a:spcBef>
              <a:spcAft>
                <a:spcPts val="600"/>
              </a:spcAft>
              <a:buClr>
                <a:schemeClr val="accent6"/>
              </a:buClr>
              <a:buSzPct val="90000"/>
              <a:buFont typeface="Wingdings" panose="05000000000000000000" pitchFamily="2" charset="2"/>
              <a:buNone/>
              <a:defRPr sz="2200" b="0" i="0" kern="1200" cap="none" baseline="0">
                <a:solidFill>
                  <a:schemeClr val="accent6"/>
                </a:solidFill>
                <a:effectLst/>
                <a:latin typeface="Garamond Bold"/>
                <a:ea typeface="+mn-ea"/>
                <a:cs typeface="+mn-cs"/>
              </a:defRPr>
            </a:lvl1pPr>
            <a:lvl2pPr marL="457200" indent="0"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2000" b="1" i="0" kern="1200">
                <a:solidFill>
                  <a:schemeClr val="tx1"/>
                </a:solidFill>
                <a:effectLst/>
                <a:latin typeface="Garamond Bold"/>
                <a:ea typeface="+mn-ea"/>
                <a:cs typeface="+mn-cs"/>
              </a:defRPr>
            </a:lvl2pPr>
            <a:lvl3pPr marL="914400" indent="0"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800" b="1" i="0" kern="1200">
                <a:solidFill>
                  <a:schemeClr val="tx1"/>
                </a:solidFill>
                <a:effectLst/>
                <a:latin typeface="Garamond Bold"/>
                <a:ea typeface="+mn-ea"/>
                <a:cs typeface="+mn-cs"/>
              </a:defRPr>
            </a:lvl3pPr>
            <a:lvl4pPr marL="1371600" indent="0"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600" b="1" i="0" kern="1200">
                <a:solidFill>
                  <a:schemeClr val="tx1"/>
                </a:solidFill>
                <a:effectLst/>
                <a:latin typeface="Garamond Bold"/>
                <a:ea typeface="+mn-ea"/>
                <a:cs typeface="+mn-cs"/>
              </a:defRPr>
            </a:lvl4pPr>
            <a:lvl5pPr marL="1828800" indent="0"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600" b="1" i="0" kern="1200">
                <a:solidFill>
                  <a:schemeClr val="tx1"/>
                </a:solidFill>
                <a:effectLst/>
                <a:latin typeface="Garamond Bold"/>
                <a:ea typeface="+mn-ea"/>
                <a:cs typeface="+mn-cs"/>
              </a:defRPr>
            </a:lvl5pPr>
            <a:lvl6pPr marL="2286000" indent="0"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600" b="1" i="0" kern="1200" baseline="0">
                <a:solidFill>
                  <a:schemeClr val="tx1"/>
                </a:solidFill>
                <a:effectLst/>
                <a:latin typeface="Garamond Bold"/>
                <a:ea typeface="+mn-ea"/>
                <a:cs typeface="+mn-cs"/>
              </a:defRPr>
            </a:lvl6pPr>
            <a:lvl7pPr marL="2743200" indent="0"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600" b="1" i="0" kern="1200" baseline="0">
                <a:solidFill>
                  <a:schemeClr val="tx1"/>
                </a:solidFill>
                <a:effectLst/>
                <a:latin typeface="Garamond Bold"/>
                <a:ea typeface="+mn-ea"/>
                <a:cs typeface="+mn-cs"/>
              </a:defRPr>
            </a:lvl7pPr>
            <a:lvl8pPr marL="3200400" indent="0"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600" b="1" i="0" kern="1200" baseline="0">
                <a:solidFill>
                  <a:schemeClr val="tx1"/>
                </a:solidFill>
                <a:effectLst/>
                <a:latin typeface="Garamond Bold"/>
                <a:ea typeface="+mn-ea"/>
                <a:cs typeface="+mn-cs"/>
              </a:defRPr>
            </a:lvl8pPr>
            <a:lvl9pPr marL="3657600" indent="0"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600" b="1" i="0" kern="1200" baseline="0">
                <a:solidFill>
                  <a:schemeClr val="tx1"/>
                </a:solidFill>
                <a:effectLst/>
                <a:latin typeface="Garamond Bold"/>
                <a:ea typeface="+mn-ea"/>
                <a:cs typeface="+mn-cs"/>
              </a:defRPr>
            </a:lvl9pPr>
          </a:lstStyle>
          <a:p>
            <a:r>
              <a:rPr lang="en-US" sz="2600" b="1" i="1" dirty="0"/>
              <a:t>Chemical Makeup</a:t>
            </a:r>
          </a:p>
        </p:txBody>
      </p:sp>
      <p:sp>
        <p:nvSpPr>
          <p:cNvPr id="10" name="Content Placeholder 5">
            <a:extLst>
              <a:ext uri="{FF2B5EF4-FFF2-40B4-BE49-F238E27FC236}">
                <a16:creationId xmlns:a16="http://schemas.microsoft.com/office/drawing/2014/main" id="{C0868975-0CA7-0F4B-9890-FE399AF4D8A0}"/>
              </a:ext>
            </a:extLst>
          </p:cNvPr>
          <p:cNvSpPr txBox="1">
            <a:spLocks/>
          </p:cNvSpPr>
          <p:nvPr/>
        </p:nvSpPr>
        <p:spPr>
          <a:xfrm>
            <a:off x="5523890" y="2830639"/>
            <a:ext cx="2990953" cy="3714137"/>
          </a:xfrm>
          <a:prstGeom prst="rect">
            <a:avLst/>
          </a:prstGeom>
        </p:spPr>
        <p:txBody>
          <a:bodyPr vert="horz" lIns="91440" tIns="45720" rIns="91440" bIns="45720" rtlCol="0">
            <a:normAutofit/>
          </a:bodyPr>
          <a:lst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b="1" i="0" kern="1200">
                <a:solidFill>
                  <a:schemeClr val="tx1"/>
                </a:solidFill>
                <a:effectLst/>
                <a:latin typeface="Garamond Bold"/>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b="1" i="0" kern="1200">
                <a:solidFill>
                  <a:schemeClr val="tx1"/>
                </a:solidFill>
                <a:effectLst/>
                <a:latin typeface="Garamond Bold"/>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b="1" i="0" kern="1200">
                <a:solidFill>
                  <a:schemeClr val="tx1"/>
                </a:solidFill>
                <a:effectLst/>
                <a:latin typeface="Garamond Bold"/>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b="1" i="0" kern="1200">
                <a:solidFill>
                  <a:schemeClr val="tx1"/>
                </a:solidFill>
                <a:effectLst/>
                <a:latin typeface="Garamond Bold"/>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a:solidFill>
                  <a:schemeClr val="tx1"/>
                </a:solidFill>
                <a:effectLst/>
                <a:latin typeface="Garamond Bold"/>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baseline="0">
                <a:solidFill>
                  <a:schemeClr val="tx1"/>
                </a:solidFill>
                <a:effectLst/>
                <a:latin typeface="Garamond Bold"/>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baseline="0">
                <a:solidFill>
                  <a:schemeClr val="tx1"/>
                </a:solidFill>
                <a:effectLst/>
                <a:latin typeface="Garamond Bold"/>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baseline="0">
                <a:solidFill>
                  <a:schemeClr val="tx1"/>
                </a:solidFill>
                <a:effectLst/>
                <a:latin typeface="Garamond Bold"/>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baseline="0">
                <a:solidFill>
                  <a:schemeClr val="tx1"/>
                </a:solidFill>
                <a:effectLst/>
                <a:latin typeface="Garamond Bold"/>
                <a:ea typeface="+mn-ea"/>
                <a:cs typeface="+mn-cs"/>
              </a:defRPr>
            </a:lvl9pPr>
          </a:lstStyle>
          <a:p>
            <a:r>
              <a:rPr lang="en-US" sz="2400" dirty="0"/>
              <a:t>A plant’s chemical makeup will determine how readily it will burn.</a:t>
            </a:r>
          </a:p>
        </p:txBody>
      </p:sp>
      <p:sp>
        <p:nvSpPr>
          <p:cNvPr id="11" name="Content Placeholder 5">
            <a:extLst>
              <a:ext uri="{FF2B5EF4-FFF2-40B4-BE49-F238E27FC236}">
                <a16:creationId xmlns:a16="http://schemas.microsoft.com/office/drawing/2014/main" id="{8C94B4F1-66F2-6148-AEF5-E1E9E5E6B10E}"/>
              </a:ext>
            </a:extLst>
          </p:cNvPr>
          <p:cNvSpPr txBox="1">
            <a:spLocks/>
          </p:cNvSpPr>
          <p:nvPr/>
        </p:nvSpPr>
        <p:spPr>
          <a:xfrm>
            <a:off x="1187276" y="2989233"/>
            <a:ext cx="3027839" cy="3714137"/>
          </a:xfrm>
          <a:prstGeom prst="rect">
            <a:avLst/>
          </a:prstGeom>
        </p:spPr>
        <p:txBody>
          <a:bodyPr vert="horz" lIns="91440" tIns="45720" rIns="91440" bIns="45720" rtlCol="0">
            <a:normAutofit/>
          </a:bodyPr>
          <a:lst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b="1" i="0" kern="1200">
                <a:solidFill>
                  <a:schemeClr val="tx1"/>
                </a:solidFill>
                <a:effectLst/>
                <a:latin typeface="Garamond Bold"/>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b="1" i="0" kern="1200">
                <a:solidFill>
                  <a:schemeClr val="tx1"/>
                </a:solidFill>
                <a:effectLst/>
                <a:latin typeface="Garamond Bold"/>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b="1" i="0" kern="1200">
                <a:solidFill>
                  <a:schemeClr val="tx1"/>
                </a:solidFill>
                <a:effectLst/>
                <a:latin typeface="Garamond Bold"/>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b="1" i="0" kern="1200">
                <a:solidFill>
                  <a:schemeClr val="tx1"/>
                </a:solidFill>
                <a:effectLst/>
                <a:latin typeface="Garamond Bold"/>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a:solidFill>
                  <a:schemeClr val="tx1"/>
                </a:solidFill>
                <a:effectLst/>
                <a:latin typeface="Garamond Bold"/>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baseline="0">
                <a:solidFill>
                  <a:schemeClr val="tx1"/>
                </a:solidFill>
                <a:effectLst/>
                <a:latin typeface="Garamond Bold"/>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baseline="0">
                <a:solidFill>
                  <a:schemeClr val="tx1"/>
                </a:solidFill>
                <a:effectLst/>
                <a:latin typeface="Garamond Bold"/>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baseline="0">
                <a:solidFill>
                  <a:schemeClr val="tx1"/>
                </a:solidFill>
                <a:effectLst/>
                <a:latin typeface="Garamond Bold"/>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baseline="0">
                <a:solidFill>
                  <a:schemeClr val="tx1"/>
                </a:solidFill>
                <a:effectLst/>
                <a:latin typeface="Garamond Bold"/>
                <a:ea typeface="+mn-ea"/>
                <a:cs typeface="+mn-cs"/>
              </a:defRPr>
            </a:lvl9pPr>
          </a:lstStyle>
          <a:p>
            <a:endParaRPr lang="en-US" dirty="0"/>
          </a:p>
        </p:txBody>
      </p:sp>
      <p:sp>
        <p:nvSpPr>
          <p:cNvPr id="12" name="Content Placeholder 5">
            <a:extLst>
              <a:ext uri="{FF2B5EF4-FFF2-40B4-BE49-F238E27FC236}">
                <a16:creationId xmlns:a16="http://schemas.microsoft.com/office/drawing/2014/main" id="{CD1C3BE7-44AC-6C41-BE16-4F235B771F70}"/>
              </a:ext>
            </a:extLst>
          </p:cNvPr>
          <p:cNvSpPr txBox="1">
            <a:spLocks/>
          </p:cNvSpPr>
          <p:nvPr/>
        </p:nvSpPr>
        <p:spPr>
          <a:xfrm>
            <a:off x="2113383" y="2813528"/>
            <a:ext cx="3449543" cy="3714137"/>
          </a:xfrm>
          <a:prstGeom prst="rect">
            <a:avLst/>
          </a:prstGeom>
        </p:spPr>
        <p:txBody>
          <a:bodyPr vert="horz" lIns="91440" tIns="45720" rIns="91440" bIns="45720" rtlCol="0">
            <a:noAutofit/>
          </a:bodyPr>
          <a:lst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b="1" i="0" kern="1200">
                <a:solidFill>
                  <a:schemeClr val="tx1"/>
                </a:solidFill>
                <a:effectLst/>
                <a:latin typeface="Garamond Bold"/>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b="1" i="0" kern="1200">
                <a:solidFill>
                  <a:schemeClr val="tx1"/>
                </a:solidFill>
                <a:effectLst/>
                <a:latin typeface="Garamond Bold"/>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b="1" i="0" kern="1200">
                <a:solidFill>
                  <a:schemeClr val="tx1"/>
                </a:solidFill>
                <a:effectLst/>
                <a:latin typeface="Garamond Bold"/>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b="1" i="0" kern="1200">
                <a:solidFill>
                  <a:schemeClr val="tx1"/>
                </a:solidFill>
                <a:effectLst/>
                <a:latin typeface="Garamond Bold"/>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a:solidFill>
                  <a:schemeClr val="tx1"/>
                </a:solidFill>
                <a:effectLst/>
                <a:latin typeface="Garamond Bold"/>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baseline="0">
                <a:solidFill>
                  <a:schemeClr val="tx1"/>
                </a:solidFill>
                <a:effectLst/>
                <a:latin typeface="Garamond Bold"/>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baseline="0">
                <a:solidFill>
                  <a:schemeClr val="tx1"/>
                </a:solidFill>
                <a:effectLst/>
                <a:latin typeface="Garamond Bold"/>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baseline="0">
                <a:solidFill>
                  <a:schemeClr val="tx1"/>
                </a:solidFill>
                <a:effectLst/>
                <a:latin typeface="Garamond Bold"/>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baseline="0">
                <a:solidFill>
                  <a:schemeClr val="tx1"/>
                </a:solidFill>
                <a:effectLst/>
                <a:latin typeface="Garamond Bold"/>
                <a:ea typeface="+mn-ea"/>
                <a:cs typeface="+mn-cs"/>
              </a:defRPr>
            </a:lvl9pPr>
          </a:lstStyle>
          <a:p>
            <a:r>
              <a:rPr lang="en-US" sz="2200" dirty="0"/>
              <a:t>Fuel moisture is a </a:t>
            </a:r>
            <a:r>
              <a:rPr lang="en-US" sz="2200" dirty="0">
                <a:solidFill>
                  <a:schemeClr val="accent1"/>
                </a:solidFill>
              </a:rPr>
              <a:t>measure of the amount of water </a:t>
            </a:r>
            <a:r>
              <a:rPr lang="en-US" sz="2200" dirty="0"/>
              <a:t>in a fuel (vegetation) available to a fire, and is expressed as a percent of the dry weight of that specific fuel. </a:t>
            </a:r>
          </a:p>
        </p:txBody>
      </p:sp>
      <p:sp>
        <p:nvSpPr>
          <p:cNvPr id="13" name="TextBox 12">
            <a:extLst>
              <a:ext uri="{FF2B5EF4-FFF2-40B4-BE49-F238E27FC236}">
                <a16:creationId xmlns:a16="http://schemas.microsoft.com/office/drawing/2014/main" id="{315F2F2A-2A87-A34B-A034-8983FBCDB913}"/>
              </a:ext>
            </a:extLst>
          </p:cNvPr>
          <p:cNvSpPr txBox="1"/>
          <p:nvPr/>
        </p:nvSpPr>
        <p:spPr>
          <a:xfrm>
            <a:off x="8680175" y="6564870"/>
            <a:ext cx="3730520" cy="276999"/>
          </a:xfrm>
          <a:prstGeom prst="rect">
            <a:avLst/>
          </a:prstGeom>
          <a:noFill/>
        </p:spPr>
        <p:txBody>
          <a:bodyPr wrap="square" rtlCol="0">
            <a:spAutoFit/>
          </a:bodyPr>
          <a:lstStyle/>
          <a:p>
            <a:r>
              <a:rPr lang="en-US" sz="1200" dirty="0"/>
              <a:t>(NOAA, n.d.;; NPS, </a:t>
            </a:r>
            <a:r>
              <a:rPr lang="en-US" sz="1200" dirty="0" err="1"/>
              <a:t>n.d.c</a:t>
            </a:r>
            <a:r>
              <a:rPr lang="en-US" sz="1200" dirty="0"/>
              <a:t> Witter, Taylor, &amp; Davis, 2007)</a:t>
            </a:r>
          </a:p>
        </p:txBody>
      </p:sp>
      <p:sp>
        <p:nvSpPr>
          <p:cNvPr id="4" name="TextBox 3">
            <a:extLst>
              <a:ext uri="{FF2B5EF4-FFF2-40B4-BE49-F238E27FC236}">
                <a16:creationId xmlns:a16="http://schemas.microsoft.com/office/drawing/2014/main" id="{93A452F5-4E5A-A746-BAA9-C1A51B78EC96}"/>
              </a:ext>
            </a:extLst>
          </p:cNvPr>
          <p:cNvSpPr txBox="1"/>
          <p:nvPr/>
        </p:nvSpPr>
        <p:spPr>
          <a:xfrm>
            <a:off x="2152418" y="6050982"/>
            <a:ext cx="3371472" cy="369332"/>
          </a:xfrm>
          <a:prstGeom prst="rect">
            <a:avLst/>
          </a:prstGeom>
          <a:noFill/>
        </p:spPr>
        <p:txBody>
          <a:bodyPr wrap="square" rtlCol="0">
            <a:spAutoFit/>
          </a:bodyPr>
          <a:lstStyle/>
          <a:p>
            <a:pPr algn="ctr"/>
            <a:r>
              <a:rPr lang="en-US" dirty="0">
                <a:hlinkClick r:id="rId3"/>
              </a:rPr>
              <a:t>National Fuel Moisture Database</a:t>
            </a:r>
            <a:endParaRPr lang="en-US" dirty="0"/>
          </a:p>
        </p:txBody>
      </p:sp>
      <p:pic>
        <p:nvPicPr>
          <p:cNvPr id="9" name="Picture 8">
            <a:extLst>
              <a:ext uri="{FF2B5EF4-FFF2-40B4-BE49-F238E27FC236}">
                <a16:creationId xmlns:a16="http://schemas.microsoft.com/office/drawing/2014/main" id="{937371E2-8B59-4A44-9618-69B3B1B54C6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b="-236"/>
          <a:stretch/>
        </p:blipFill>
        <p:spPr>
          <a:xfrm>
            <a:off x="0" y="0"/>
            <a:ext cx="2032008" cy="6858000"/>
          </a:xfrm>
          <a:prstGeom prst="rect">
            <a:avLst/>
          </a:prstGeom>
          <a:ln>
            <a:solidFill>
              <a:schemeClr val="bg1"/>
            </a:solidFill>
          </a:ln>
        </p:spPr>
      </p:pic>
      <p:sp>
        <p:nvSpPr>
          <p:cNvPr id="14" name="TextBox 13">
            <a:extLst>
              <a:ext uri="{FF2B5EF4-FFF2-40B4-BE49-F238E27FC236}">
                <a16:creationId xmlns:a16="http://schemas.microsoft.com/office/drawing/2014/main" id="{D1F21B60-AC75-3A43-A529-DD6BB6DD73D5}"/>
              </a:ext>
            </a:extLst>
          </p:cNvPr>
          <p:cNvSpPr txBox="1"/>
          <p:nvPr/>
        </p:nvSpPr>
        <p:spPr>
          <a:xfrm>
            <a:off x="2040925" y="6569914"/>
            <a:ext cx="2756453" cy="246221"/>
          </a:xfrm>
          <a:prstGeom prst="rect">
            <a:avLst/>
          </a:prstGeom>
          <a:noFill/>
        </p:spPr>
        <p:txBody>
          <a:bodyPr wrap="square" rtlCol="0">
            <a:spAutoFit/>
          </a:bodyPr>
          <a:lstStyle/>
          <a:p>
            <a:r>
              <a:rPr lang="en-US" sz="1000" dirty="0"/>
              <a:t>(Photo: Bethany Szczepanski)</a:t>
            </a:r>
          </a:p>
        </p:txBody>
      </p:sp>
      <p:sp>
        <p:nvSpPr>
          <p:cNvPr id="15" name="TextBox 14">
            <a:extLst>
              <a:ext uri="{FF2B5EF4-FFF2-40B4-BE49-F238E27FC236}">
                <a16:creationId xmlns:a16="http://schemas.microsoft.com/office/drawing/2014/main" id="{FA50A1DC-9EF2-4B40-8ECA-EB91EF10BAC6}"/>
              </a:ext>
            </a:extLst>
          </p:cNvPr>
          <p:cNvSpPr txBox="1"/>
          <p:nvPr/>
        </p:nvSpPr>
        <p:spPr>
          <a:xfrm>
            <a:off x="34077" y="5851812"/>
            <a:ext cx="1926355" cy="923330"/>
          </a:xfrm>
          <a:prstGeom prst="rect">
            <a:avLst/>
          </a:prstGeom>
          <a:noFill/>
        </p:spPr>
        <p:txBody>
          <a:bodyPr wrap="square" rtlCol="0">
            <a:spAutoFit/>
          </a:bodyPr>
          <a:lstStyle/>
          <a:p>
            <a:pPr algn="ctr"/>
            <a:r>
              <a:rPr lang="en-US" b="1" dirty="0"/>
              <a:t>Giant Coreopsis with declining fuel moisture</a:t>
            </a:r>
          </a:p>
        </p:txBody>
      </p:sp>
    </p:spTree>
    <p:extLst>
      <p:ext uri="{BB962C8B-B14F-4D97-AF65-F5344CB8AC3E}">
        <p14:creationId xmlns:p14="http://schemas.microsoft.com/office/powerpoint/2010/main" val="1007908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100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42" presetClass="entr" presetSubtype="0" fill="hold" grpId="0" nodeType="afterEffect">
                                  <p:stCondLst>
                                    <p:cond delay="100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5">
                                            <p:txEl>
                                              <p:pRg st="0" end="0"/>
                                            </p:txEl>
                                          </p:spTgt>
                                        </p:tgtEl>
                                        <p:attrNameLst>
                                          <p:attrName>style.visibility</p:attrName>
                                        </p:attrNameLst>
                                      </p:cBhvr>
                                      <p:to>
                                        <p:strVal val="visible"/>
                                      </p:to>
                                    </p:set>
                                    <p:animEffect transition="in" filter="fade">
                                      <p:cBhvr>
                                        <p:cTn id="33" dur="1000"/>
                                        <p:tgtEl>
                                          <p:spTgt spid="5">
                                            <p:txEl>
                                              <p:pRg st="0" end="0"/>
                                            </p:txEl>
                                          </p:spTgt>
                                        </p:tgtEl>
                                      </p:cBhvr>
                                    </p:animEffect>
                                    <p:anim calcmode="lin" valueType="num">
                                      <p:cBhvr>
                                        <p:cTn id="34"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36" fill="hold">
                            <p:stCondLst>
                              <p:cond delay="1000"/>
                            </p:stCondLst>
                            <p:childTnLst>
                              <p:par>
                                <p:cTn id="37" presetID="42" presetClass="entr" presetSubtype="0" fill="hold" grpId="0" nodeType="afterEffect">
                                  <p:stCondLst>
                                    <p:cond delay="1000"/>
                                  </p:stCondLst>
                                  <p:childTnLst>
                                    <p:set>
                                      <p:cBhvr>
                                        <p:cTn id="38" dur="1" fill="hold">
                                          <p:stCondLst>
                                            <p:cond delay="0"/>
                                          </p:stCondLst>
                                        </p:cTn>
                                        <p:tgtEl>
                                          <p:spTgt spid="6">
                                            <p:txEl>
                                              <p:pRg st="0" end="0"/>
                                            </p:txEl>
                                          </p:spTgt>
                                        </p:tgtEl>
                                        <p:attrNameLst>
                                          <p:attrName>style.visibility</p:attrName>
                                        </p:attrNameLst>
                                      </p:cBhvr>
                                      <p:to>
                                        <p:strVal val="visible"/>
                                      </p:to>
                                    </p:set>
                                    <p:animEffect transition="in" filter="fade">
                                      <p:cBhvr>
                                        <p:cTn id="39" dur="1000"/>
                                        <p:tgtEl>
                                          <p:spTgt spid="6">
                                            <p:txEl>
                                              <p:pRg st="0" end="0"/>
                                            </p:txEl>
                                          </p:spTgt>
                                        </p:tgtEl>
                                      </p:cBhvr>
                                    </p:animEffect>
                                    <p:anim calcmode="lin" valueType="num">
                                      <p:cBhvr>
                                        <p:cTn id="40"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41"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42" fill="hold">
                            <p:stCondLst>
                              <p:cond delay="3000"/>
                            </p:stCondLst>
                            <p:childTnLst>
                              <p:par>
                                <p:cTn id="43" presetID="42" presetClass="entr" presetSubtype="0" fill="hold" grpId="0" nodeType="afterEffect">
                                  <p:stCondLst>
                                    <p:cond delay="1000"/>
                                  </p:stCondLst>
                                  <p:childTnLst>
                                    <p:set>
                                      <p:cBhvr>
                                        <p:cTn id="44" dur="1" fill="hold">
                                          <p:stCondLst>
                                            <p:cond delay="0"/>
                                          </p:stCondLst>
                                        </p:cTn>
                                        <p:tgtEl>
                                          <p:spTgt spid="6">
                                            <p:txEl>
                                              <p:pRg st="1" end="1"/>
                                            </p:txEl>
                                          </p:spTgt>
                                        </p:tgtEl>
                                        <p:attrNameLst>
                                          <p:attrName>style.visibility</p:attrName>
                                        </p:attrNameLst>
                                      </p:cBhvr>
                                      <p:to>
                                        <p:strVal val="visible"/>
                                      </p:to>
                                    </p:set>
                                    <p:animEffect transition="in" filter="fade">
                                      <p:cBhvr>
                                        <p:cTn id="45" dur="1000"/>
                                        <p:tgtEl>
                                          <p:spTgt spid="6">
                                            <p:txEl>
                                              <p:pRg st="1" end="1"/>
                                            </p:txEl>
                                          </p:spTgt>
                                        </p:tgtEl>
                                      </p:cBhvr>
                                    </p:animEffect>
                                    <p:anim calcmode="lin" valueType="num">
                                      <p:cBhvr>
                                        <p:cTn id="46"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47"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build="p"/>
      <p:bldP spid="5" grpId="0" build="p"/>
      <p:bldP spid="6" grpId="0" build="p"/>
      <p:bldP spid="8" grpId="0"/>
      <p:bldP spid="10"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1D307-4F2C-4C46-A842-0A24BCE58F36}"/>
              </a:ext>
            </a:extLst>
          </p:cNvPr>
          <p:cNvSpPr>
            <a:spLocks noGrp="1"/>
          </p:cNvSpPr>
          <p:nvPr>
            <p:ph type="title"/>
          </p:nvPr>
        </p:nvSpPr>
        <p:spPr/>
        <p:txBody>
          <a:bodyPr>
            <a:noAutofit/>
          </a:bodyPr>
          <a:lstStyle/>
          <a:p>
            <a:r>
              <a:rPr lang="en-US" sz="4800" dirty="0">
                <a:solidFill>
                  <a:schemeClr val="accent5"/>
                </a:solidFill>
                <a:latin typeface="Zapfino" panose="03030300040707070C03" pitchFamily="66" charset="77"/>
              </a:rPr>
              <a:t>Weather</a:t>
            </a:r>
          </a:p>
        </p:txBody>
      </p:sp>
      <p:sp>
        <p:nvSpPr>
          <p:cNvPr id="3" name="Text Placeholder 2">
            <a:extLst>
              <a:ext uri="{FF2B5EF4-FFF2-40B4-BE49-F238E27FC236}">
                <a16:creationId xmlns:a16="http://schemas.microsoft.com/office/drawing/2014/main" id="{784774E9-3618-6A43-A16B-9F10E2C09432}"/>
              </a:ext>
            </a:extLst>
          </p:cNvPr>
          <p:cNvSpPr>
            <a:spLocks noGrp="1"/>
          </p:cNvSpPr>
          <p:nvPr>
            <p:ph type="body" idx="1"/>
          </p:nvPr>
        </p:nvSpPr>
        <p:spPr/>
        <p:txBody>
          <a:bodyPr>
            <a:normAutofit/>
          </a:bodyPr>
          <a:lstStyle/>
          <a:p>
            <a:r>
              <a:rPr lang="en-US" sz="2800" dirty="0"/>
              <a:t>Wildland Fire Behavior Triangle</a:t>
            </a:r>
          </a:p>
        </p:txBody>
      </p:sp>
    </p:spTree>
    <p:extLst>
      <p:ext uri="{BB962C8B-B14F-4D97-AF65-F5344CB8AC3E}">
        <p14:creationId xmlns:p14="http://schemas.microsoft.com/office/powerpoint/2010/main" val="23722370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0A93C5-028D-8947-9473-A82272EDAD96}"/>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2" name="Title 1">
            <a:extLst>
              <a:ext uri="{FF2B5EF4-FFF2-40B4-BE49-F238E27FC236}">
                <a16:creationId xmlns:a16="http://schemas.microsoft.com/office/drawing/2014/main" id="{CFDDCF3F-3088-1247-8715-C9AFF1305C37}"/>
              </a:ext>
            </a:extLst>
          </p:cNvPr>
          <p:cNvSpPr>
            <a:spLocks noGrp="1"/>
          </p:cNvSpPr>
          <p:nvPr>
            <p:ph type="title"/>
          </p:nvPr>
        </p:nvSpPr>
        <p:spPr>
          <a:xfrm>
            <a:off x="745066" y="717942"/>
            <a:ext cx="10938933" cy="1077229"/>
          </a:xfrm>
        </p:spPr>
        <p:txBody>
          <a:bodyPr>
            <a:noAutofit/>
          </a:bodyPr>
          <a:lstStyle/>
          <a:p>
            <a:r>
              <a:rPr lang="en-US" sz="3600" dirty="0">
                <a:solidFill>
                  <a:schemeClr val="bg2"/>
                </a:solidFill>
                <a:latin typeface="Zapfino" panose="03030300040707070C03" pitchFamily="66" charset="77"/>
              </a:rPr>
              <a:t>Weather</a:t>
            </a:r>
            <a:r>
              <a:rPr lang="en-US" sz="3600" dirty="0">
                <a:solidFill>
                  <a:schemeClr val="bg2"/>
                </a:solidFill>
              </a:rPr>
              <a:t> conditions that contribute to fire behavior:</a:t>
            </a:r>
          </a:p>
        </p:txBody>
      </p:sp>
      <p:sp>
        <p:nvSpPr>
          <p:cNvPr id="3" name="Content Placeholder 2">
            <a:extLst>
              <a:ext uri="{FF2B5EF4-FFF2-40B4-BE49-F238E27FC236}">
                <a16:creationId xmlns:a16="http://schemas.microsoft.com/office/drawing/2014/main" id="{5B7D59E4-82FD-3B4D-A079-9F49822AFD65}"/>
              </a:ext>
            </a:extLst>
          </p:cNvPr>
          <p:cNvSpPr>
            <a:spLocks noGrp="1"/>
          </p:cNvSpPr>
          <p:nvPr>
            <p:ph idx="1"/>
          </p:nvPr>
        </p:nvSpPr>
        <p:spPr>
          <a:xfrm>
            <a:off x="3301738" y="1575038"/>
            <a:ext cx="6902436" cy="5282962"/>
          </a:xfrm>
        </p:spPr>
        <p:txBody>
          <a:bodyPr>
            <a:normAutofit/>
          </a:bodyPr>
          <a:lstStyle/>
          <a:p>
            <a:r>
              <a:rPr lang="en-US" sz="5400" dirty="0">
                <a:solidFill>
                  <a:schemeClr val="bg2">
                    <a:lumMod val="90000"/>
                    <a:lumOff val="10000"/>
                  </a:schemeClr>
                </a:solidFill>
              </a:rPr>
              <a:t>Temperature &amp; Climate</a:t>
            </a:r>
          </a:p>
          <a:p>
            <a:r>
              <a:rPr lang="en-US" sz="5400" dirty="0">
                <a:solidFill>
                  <a:schemeClr val="bg2">
                    <a:lumMod val="90000"/>
                    <a:lumOff val="10000"/>
                  </a:schemeClr>
                </a:solidFill>
              </a:rPr>
              <a:t>Santa Ana Winds</a:t>
            </a:r>
          </a:p>
          <a:p>
            <a:r>
              <a:rPr lang="en-US" sz="5400" dirty="0">
                <a:solidFill>
                  <a:schemeClr val="bg2">
                    <a:lumMod val="90000"/>
                    <a:lumOff val="10000"/>
                  </a:schemeClr>
                </a:solidFill>
              </a:rPr>
              <a:t>Humidity</a:t>
            </a:r>
          </a:p>
        </p:txBody>
      </p:sp>
      <p:sp>
        <p:nvSpPr>
          <p:cNvPr id="6" name="TextBox 5">
            <a:extLst>
              <a:ext uri="{FF2B5EF4-FFF2-40B4-BE49-F238E27FC236}">
                <a16:creationId xmlns:a16="http://schemas.microsoft.com/office/drawing/2014/main" id="{10E25ED7-AA56-5C42-85E2-37E6D08FC821}"/>
              </a:ext>
            </a:extLst>
          </p:cNvPr>
          <p:cNvSpPr txBox="1"/>
          <p:nvPr/>
        </p:nvSpPr>
        <p:spPr>
          <a:xfrm>
            <a:off x="0" y="6611779"/>
            <a:ext cx="1882588" cy="246221"/>
          </a:xfrm>
          <a:prstGeom prst="rect">
            <a:avLst/>
          </a:prstGeom>
          <a:noFill/>
        </p:spPr>
        <p:txBody>
          <a:bodyPr wrap="square" rtlCol="0">
            <a:spAutoFit/>
          </a:bodyPr>
          <a:lstStyle/>
          <a:p>
            <a:r>
              <a:rPr lang="en-US" sz="1000" dirty="0"/>
              <a:t>(Photo: Bethany Szczepanski)</a:t>
            </a:r>
          </a:p>
        </p:txBody>
      </p:sp>
    </p:spTree>
    <p:extLst>
      <p:ext uri="{BB962C8B-B14F-4D97-AF65-F5344CB8AC3E}">
        <p14:creationId xmlns:p14="http://schemas.microsoft.com/office/powerpoint/2010/main" val="2843551714"/>
      </p:ext>
    </p:extLst>
  </p:cSld>
  <p:clrMapOvr>
    <a:masterClrMapping/>
  </p:clrMapOvr>
  <p:timing>
    <p:tnLst>
      <p:par>
        <p:cTn id="1" dur="indefinite" restart="never" nodeType="tmRoot">
          <p:childTnLst>
            <p:seq concurrent="1">
              <p:cTn id="2" repeatCount="indefinite" restart="whenNotActive" fill="hold" evtFilter="cancelBubble" nodeType="interactiveSeq">
                <p:stCondLst>
                  <p:cond delay="indefinite"/>
                  <p:cond evt="onBegin" delay="0">
                    <p:tn val="1"/>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0 L 0.03138 0.16019 " pathEditMode="relative" rAng="0" ptsTypes="AA">
                                      <p:cBhvr>
                                        <p:cTn id="6" dur="30000" fill="hold"/>
                                        <p:tgtEl>
                                          <p:spTgt spid="5"/>
                                        </p:tgtEl>
                                        <p:attrNameLst>
                                          <p:attrName>ppt_x</p:attrName>
                                          <p:attrName>ppt_y</p:attrName>
                                        </p:attrNameLst>
                                      </p:cBhvr>
                                      <p:rCtr x="1563" y="8009"/>
                                    </p:animMotion>
                                  </p:childTnLst>
                                </p:cTn>
                              </p:par>
                              <p:par>
                                <p:cTn id="7" presetID="6" presetClass="emph" presetSubtype="0" accel="50000" decel="50000" fill="hold" nodeType="withEffect">
                                  <p:stCondLst>
                                    <p:cond delay="0"/>
                                  </p:stCondLst>
                                  <p:childTnLst>
                                    <p:animScale>
                                      <p:cBhvr>
                                        <p:cTn id="8" dur="30000" fill="hold"/>
                                        <p:tgtEl>
                                          <p:spTgt spid="5"/>
                                        </p:tgtEl>
                                      </p:cBhvr>
                                      <p:by x="150000" y="150000"/>
                                    </p:animScale>
                                  </p:childTnLst>
                                </p:cTn>
                              </p:par>
                            </p:childTnLst>
                          </p:cTn>
                        </p:par>
                        <p:par>
                          <p:cTn id="9" fill="hold">
                            <p:stCondLst>
                              <p:cond delay="30000"/>
                            </p:stCondLst>
                            <p:childTnLst>
                              <p:par>
                                <p:cTn id="10" presetID="0" presetClass="path" presetSubtype="0" accel="50000" decel="50000" fill="hold" nodeType="afterEffect">
                                  <p:stCondLst>
                                    <p:cond delay="5000"/>
                                  </p:stCondLst>
                                  <p:childTnLst>
                                    <p:animMotion origin="layout" path="M 0.03138 0.16019 L 0 0 " pathEditMode="relative" rAng="0" ptsTypes="AA">
                                      <p:cBhvr>
                                        <p:cTn id="11" dur="30000" fill="hold"/>
                                        <p:tgtEl>
                                          <p:spTgt spid="5"/>
                                        </p:tgtEl>
                                        <p:attrNameLst>
                                          <p:attrName>ppt_x</p:attrName>
                                          <p:attrName>ppt_y</p:attrName>
                                        </p:attrNameLst>
                                      </p:cBhvr>
                                      <p:rCtr x="-1576" y="-8009"/>
                                    </p:animMotion>
                                  </p:childTnLst>
                                </p:cTn>
                              </p:par>
                              <p:par>
                                <p:cTn id="12" presetID="6" presetClass="emph" presetSubtype="0" accel="50000" decel="50000" fill="hold" nodeType="withEffect">
                                  <p:stCondLst>
                                    <p:cond delay="5000"/>
                                  </p:stCondLst>
                                  <p:childTnLst>
                                    <p:animScale>
                                      <p:cBhvr>
                                        <p:cTn id="13" dur="30000" fill="hold"/>
                                        <p:tgtEl>
                                          <p:spTgt spid="5"/>
                                        </p:tgtEl>
                                      </p:cBhvr>
                                      <p:by x="150000" y="150000"/>
                                      <p:to x="100000" y="100000"/>
                                    </p:animScale>
                                  </p:childTnLst>
                                </p:cTn>
                              </p:par>
                            </p:childTnLst>
                          </p:cTn>
                        </p:par>
                        <p:par>
                          <p:cTn id="14" fill="hold">
                            <p:stCondLst>
                              <p:cond delay="65000"/>
                            </p:stCondLst>
                            <p:childTnLst>
                              <p:par>
                                <p:cTn id="15" presetID="0" presetClass="path" presetSubtype="0" accel="50000" decel="50000" fill="hold" nodeType="afterEffect">
                                  <p:stCondLst>
                                    <p:cond delay="0"/>
                                  </p:stCondLst>
                                  <p:childTnLst>
                                    <p:animMotion origin="layout" path="M 0 0 L 0 0.00023 " pathEditMode="relative" rAng="0" ptsTypes="AA">
                                      <p:cBhvr>
                                        <p:cTn id="16" dur="5000" fill="hold"/>
                                        <p:tgtEl>
                                          <p:spTgt spid="5"/>
                                        </p:tgtEl>
                                        <p:attrNameLst>
                                          <p:attrName>ppt_x</p:attrName>
                                          <p:attrName>ppt_y</p:attrName>
                                        </p:attrNameLst>
                                      </p:cBhvr>
                                      <p:rCtr x="0" y="0"/>
                                    </p:animMotion>
                                  </p:childTnLst>
                                </p:cTn>
                              </p:par>
                            </p:childTnLst>
                          </p:cTn>
                        </p:par>
                      </p:childTnLst>
                    </p:cTn>
                  </p:par>
                </p:childTnLst>
              </p:cTn>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238C52C-3FF9-7F48-9DB4-EA47B821BAAF}"/>
              </a:ext>
            </a:extLst>
          </p:cNvPr>
          <p:cNvPicPr>
            <a:picLocks noChangeAspect="1"/>
          </p:cNvPicPr>
          <p:nvPr/>
        </p:nvPicPr>
        <p:blipFill rotWithShape="1">
          <a:blip r:embed="rId3">
            <a:alphaModFix/>
            <a:extLst>
              <a:ext uri="{28A0092B-C50C-407E-A947-70E740481C1C}">
                <a14:useLocalDpi xmlns:a14="http://schemas.microsoft.com/office/drawing/2010/main"/>
              </a:ext>
            </a:extLst>
          </a:blip>
          <a:srcRect/>
          <a:stretch/>
        </p:blipFill>
        <p:spPr>
          <a:xfrm>
            <a:off x="0" y="3984213"/>
            <a:ext cx="12192000" cy="2873787"/>
          </a:xfrm>
          <a:prstGeom prst="rect">
            <a:avLst/>
          </a:prstGeom>
          <a:ln>
            <a:solidFill>
              <a:schemeClr val="bg1"/>
            </a:solidFill>
          </a:ln>
        </p:spPr>
      </p:pic>
      <p:sp>
        <p:nvSpPr>
          <p:cNvPr id="2" name="Title 1">
            <a:extLst>
              <a:ext uri="{FF2B5EF4-FFF2-40B4-BE49-F238E27FC236}">
                <a16:creationId xmlns:a16="http://schemas.microsoft.com/office/drawing/2014/main" id="{8B0BFDD3-E465-1D43-A423-FC15E9B9B71B}"/>
              </a:ext>
            </a:extLst>
          </p:cNvPr>
          <p:cNvSpPr>
            <a:spLocks noGrp="1"/>
          </p:cNvSpPr>
          <p:nvPr>
            <p:ph type="title"/>
          </p:nvPr>
        </p:nvSpPr>
        <p:spPr>
          <a:xfrm>
            <a:off x="3177738" y="150725"/>
            <a:ext cx="7956560" cy="1078348"/>
          </a:xfrm>
        </p:spPr>
        <p:txBody>
          <a:bodyPr/>
          <a:lstStyle/>
          <a:p>
            <a:r>
              <a:rPr lang="en-US" dirty="0"/>
              <a:t>Temperature &amp; Climate</a:t>
            </a:r>
          </a:p>
        </p:txBody>
      </p:sp>
      <p:sp>
        <p:nvSpPr>
          <p:cNvPr id="3" name="Text Placeholder 2">
            <a:extLst>
              <a:ext uri="{FF2B5EF4-FFF2-40B4-BE49-F238E27FC236}">
                <a16:creationId xmlns:a16="http://schemas.microsoft.com/office/drawing/2014/main" id="{306EB690-167C-B344-A36C-9AFFAE90B1FF}"/>
              </a:ext>
            </a:extLst>
          </p:cNvPr>
          <p:cNvSpPr>
            <a:spLocks noGrp="1"/>
          </p:cNvSpPr>
          <p:nvPr>
            <p:ph type="body" idx="1"/>
          </p:nvPr>
        </p:nvSpPr>
        <p:spPr>
          <a:xfrm>
            <a:off x="5207784" y="779742"/>
            <a:ext cx="3896467" cy="713818"/>
          </a:xfrm>
        </p:spPr>
        <p:txBody>
          <a:bodyPr/>
          <a:lstStyle/>
          <a:p>
            <a:r>
              <a:rPr lang="en-US" sz="2800" b="1" dirty="0"/>
              <a:t>Temperature</a:t>
            </a:r>
          </a:p>
        </p:txBody>
      </p:sp>
      <p:sp>
        <p:nvSpPr>
          <p:cNvPr id="4" name="Content Placeholder 3">
            <a:extLst>
              <a:ext uri="{FF2B5EF4-FFF2-40B4-BE49-F238E27FC236}">
                <a16:creationId xmlns:a16="http://schemas.microsoft.com/office/drawing/2014/main" id="{BB6453FD-21A5-874F-B1B4-2DAF9DED8DAB}"/>
              </a:ext>
            </a:extLst>
          </p:cNvPr>
          <p:cNvSpPr>
            <a:spLocks noGrp="1"/>
          </p:cNvSpPr>
          <p:nvPr>
            <p:ph sz="half" idx="2"/>
          </p:nvPr>
        </p:nvSpPr>
        <p:spPr>
          <a:xfrm>
            <a:off x="5127637" y="1505911"/>
            <a:ext cx="6472960" cy="3795129"/>
          </a:xfrm>
        </p:spPr>
        <p:txBody>
          <a:bodyPr>
            <a:normAutofit/>
          </a:bodyPr>
          <a:lstStyle/>
          <a:p>
            <a:r>
              <a:rPr lang="en-US" sz="2400" dirty="0"/>
              <a:t>The temperature of a fuel and their moisture level is determined by the surrounding air temperature.</a:t>
            </a:r>
          </a:p>
          <a:p>
            <a:r>
              <a:rPr lang="en-US" sz="2400" dirty="0"/>
              <a:t>At higher temperatures, fuels are more likely to ignite.</a:t>
            </a:r>
          </a:p>
          <a:p>
            <a:endParaRPr lang="en-US" dirty="0"/>
          </a:p>
        </p:txBody>
      </p:sp>
      <p:sp>
        <p:nvSpPr>
          <p:cNvPr id="5" name="Text Placeholder 4">
            <a:extLst>
              <a:ext uri="{FF2B5EF4-FFF2-40B4-BE49-F238E27FC236}">
                <a16:creationId xmlns:a16="http://schemas.microsoft.com/office/drawing/2014/main" id="{BD16E85F-F138-4640-861E-23BF3D83D618}"/>
              </a:ext>
            </a:extLst>
          </p:cNvPr>
          <p:cNvSpPr>
            <a:spLocks noGrp="1"/>
          </p:cNvSpPr>
          <p:nvPr>
            <p:ph type="body" sz="quarter" idx="3"/>
          </p:nvPr>
        </p:nvSpPr>
        <p:spPr>
          <a:xfrm>
            <a:off x="1227839" y="779742"/>
            <a:ext cx="3899798" cy="713818"/>
          </a:xfrm>
        </p:spPr>
        <p:txBody>
          <a:bodyPr/>
          <a:lstStyle/>
          <a:p>
            <a:r>
              <a:rPr lang="en-US" sz="2800" b="1" dirty="0"/>
              <a:t>Climate</a:t>
            </a:r>
          </a:p>
        </p:txBody>
      </p:sp>
      <p:sp>
        <p:nvSpPr>
          <p:cNvPr id="6" name="Content Placeholder 5">
            <a:extLst>
              <a:ext uri="{FF2B5EF4-FFF2-40B4-BE49-F238E27FC236}">
                <a16:creationId xmlns:a16="http://schemas.microsoft.com/office/drawing/2014/main" id="{5D1F7D1E-9C22-DF4E-99DC-0D5A1275A1F3}"/>
              </a:ext>
            </a:extLst>
          </p:cNvPr>
          <p:cNvSpPr>
            <a:spLocks noGrp="1"/>
          </p:cNvSpPr>
          <p:nvPr>
            <p:ph sz="quarter" idx="4"/>
          </p:nvPr>
        </p:nvSpPr>
        <p:spPr>
          <a:xfrm>
            <a:off x="1227839" y="1505911"/>
            <a:ext cx="3899798" cy="3071434"/>
          </a:xfrm>
        </p:spPr>
        <p:txBody>
          <a:bodyPr>
            <a:normAutofit/>
          </a:bodyPr>
          <a:lstStyle/>
          <a:p>
            <a:r>
              <a:rPr lang="en-US" sz="2400" dirty="0"/>
              <a:t>The statistics of weather over long periods of time determined by temperature and rainfall.</a:t>
            </a:r>
          </a:p>
        </p:txBody>
      </p:sp>
      <p:sp>
        <p:nvSpPr>
          <p:cNvPr id="7" name="TextBox 6">
            <a:extLst>
              <a:ext uri="{FF2B5EF4-FFF2-40B4-BE49-F238E27FC236}">
                <a16:creationId xmlns:a16="http://schemas.microsoft.com/office/drawing/2014/main" id="{6BD75867-6725-1848-A6A0-A2FCC6202CF9}"/>
              </a:ext>
            </a:extLst>
          </p:cNvPr>
          <p:cNvSpPr txBox="1"/>
          <p:nvPr/>
        </p:nvSpPr>
        <p:spPr>
          <a:xfrm>
            <a:off x="9104251" y="6590465"/>
            <a:ext cx="3275462" cy="246221"/>
          </a:xfrm>
          <a:prstGeom prst="rect">
            <a:avLst/>
          </a:prstGeom>
          <a:noFill/>
        </p:spPr>
        <p:txBody>
          <a:bodyPr wrap="square" rtlCol="0">
            <a:spAutoFit/>
          </a:bodyPr>
          <a:lstStyle/>
          <a:p>
            <a:r>
              <a:rPr lang="en-US" sz="1000" dirty="0"/>
              <a:t>(Witter, Taylor, &amp; Davis, 2007; Photo: Bethany Szczepanski)</a:t>
            </a:r>
          </a:p>
        </p:txBody>
      </p:sp>
      <p:sp>
        <p:nvSpPr>
          <p:cNvPr id="10" name="TextBox 9">
            <a:extLst>
              <a:ext uri="{FF2B5EF4-FFF2-40B4-BE49-F238E27FC236}">
                <a16:creationId xmlns:a16="http://schemas.microsoft.com/office/drawing/2014/main" id="{A6E4CC91-9B34-2E46-9D87-B6C1078B6627}"/>
              </a:ext>
            </a:extLst>
          </p:cNvPr>
          <p:cNvSpPr txBox="1"/>
          <p:nvPr/>
        </p:nvSpPr>
        <p:spPr>
          <a:xfrm>
            <a:off x="0" y="6488668"/>
            <a:ext cx="3944203" cy="369332"/>
          </a:xfrm>
          <a:prstGeom prst="rect">
            <a:avLst/>
          </a:prstGeom>
          <a:noFill/>
        </p:spPr>
        <p:txBody>
          <a:bodyPr wrap="square" rtlCol="0">
            <a:spAutoFit/>
          </a:bodyPr>
          <a:lstStyle/>
          <a:p>
            <a:r>
              <a:rPr lang="en-US" dirty="0"/>
              <a:t>Hot temperatures lead to hot &amp; dry fuels</a:t>
            </a:r>
          </a:p>
        </p:txBody>
      </p:sp>
    </p:spTree>
    <p:extLst>
      <p:ext uri="{BB962C8B-B14F-4D97-AF65-F5344CB8AC3E}">
        <p14:creationId xmlns:p14="http://schemas.microsoft.com/office/powerpoint/2010/main" val="3622775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1000"/>
                                        <p:tgtEl>
                                          <p:spTgt spid="6">
                                            <p:txEl>
                                              <p:pRg st="0" end="0"/>
                                            </p:txEl>
                                          </p:spTgt>
                                        </p:tgtEl>
                                      </p:cBhvr>
                                    </p:animEffect>
                                    <p:anim calcmode="lin" valueType="num">
                                      <p:cBhvr>
                                        <p:cTn id="1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1000"/>
                                        <p:tgtEl>
                                          <p:spTgt spid="3">
                                            <p:txEl>
                                              <p:pRg st="0" end="0"/>
                                            </p:txEl>
                                          </p:spTgt>
                                        </p:tgtEl>
                                      </p:cBhvr>
                                    </p:animEffect>
                                    <p:anim calcmode="lin" valueType="num">
                                      <p:cBhvr>
                                        <p:cTn id="2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42" presetClass="entr" presetSubtype="0" fill="hold" grpId="0" nodeType="afterEffect">
                                  <p:stCondLst>
                                    <p:cond delay="0"/>
                                  </p:stCondLst>
                                  <p:childTnLst>
                                    <p:set>
                                      <p:cBhvr>
                                        <p:cTn id="25" dur="1" fill="hold">
                                          <p:stCondLst>
                                            <p:cond delay="0"/>
                                          </p:stCondLst>
                                        </p:cTn>
                                        <p:tgtEl>
                                          <p:spTgt spid="4">
                                            <p:txEl>
                                              <p:pRg st="0" end="0"/>
                                            </p:txEl>
                                          </p:spTgt>
                                        </p:tgtEl>
                                        <p:attrNameLst>
                                          <p:attrName>style.visibility</p:attrName>
                                        </p:attrNameLst>
                                      </p:cBhvr>
                                      <p:to>
                                        <p:strVal val="visible"/>
                                      </p:to>
                                    </p:set>
                                    <p:animEffect transition="in" filter="fade">
                                      <p:cBhvr>
                                        <p:cTn id="26" dur="1000"/>
                                        <p:tgtEl>
                                          <p:spTgt spid="4">
                                            <p:txEl>
                                              <p:pRg st="0" end="0"/>
                                            </p:txEl>
                                          </p:spTgt>
                                        </p:tgtEl>
                                      </p:cBhvr>
                                    </p:animEffect>
                                    <p:anim calcmode="lin" valueType="num">
                                      <p:cBhvr>
                                        <p:cTn id="27"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29" fill="hold">
                            <p:stCondLst>
                              <p:cond delay="2000"/>
                            </p:stCondLst>
                            <p:childTnLst>
                              <p:par>
                                <p:cTn id="30" presetID="42" presetClass="entr" presetSubtype="0" fill="hold" grpId="0" nodeType="afterEffect">
                                  <p:stCondLst>
                                    <p:cond delay="0"/>
                                  </p:stCondLst>
                                  <p:childTnLst>
                                    <p:set>
                                      <p:cBhvr>
                                        <p:cTn id="31" dur="1" fill="hold">
                                          <p:stCondLst>
                                            <p:cond delay="0"/>
                                          </p:stCondLst>
                                        </p:cTn>
                                        <p:tgtEl>
                                          <p:spTgt spid="4">
                                            <p:txEl>
                                              <p:pRg st="1" end="1"/>
                                            </p:txEl>
                                          </p:spTgt>
                                        </p:tgtEl>
                                        <p:attrNameLst>
                                          <p:attrName>style.visibility</p:attrName>
                                        </p:attrNameLst>
                                      </p:cBhvr>
                                      <p:to>
                                        <p:strVal val="visible"/>
                                      </p:to>
                                    </p:set>
                                    <p:animEffect transition="in" filter="fade">
                                      <p:cBhvr>
                                        <p:cTn id="32" dur="1000"/>
                                        <p:tgtEl>
                                          <p:spTgt spid="4">
                                            <p:txEl>
                                              <p:pRg st="1" end="1"/>
                                            </p:txEl>
                                          </p:spTgt>
                                        </p:tgtEl>
                                      </p:cBhvr>
                                    </p:animEffect>
                                    <p:anim calcmode="lin" valueType="num">
                                      <p:cBhvr>
                                        <p:cTn id="3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P spid="6"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31D2A-1370-3941-9E06-0DBB9E8BCDBC}"/>
              </a:ext>
            </a:extLst>
          </p:cNvPr>
          <p:cNvSpPr>
            <a:spLocks noGrp="1"/>
          </p:cNvSpPr>
          <p:nvPr>
            <p:ph type="title"/>
          </p:nvPr>
        </p:nvSpPr>
        <p:spPr>
          <a:xfrm>
            <a:off x="2730675" y="2458321"/>
            <a:ext cx="8011123" cy="2602193"/>
          </a:xfrm>
        </p:spPr>
        <p:txBody>
          <a:bodyPr>
            <a:noAutofit/>
          </a:bodyPr>
          <a:lstStyle/>
          <a:p>
            <a:r>
              <a:rPr lang="en-US" sz="4000" dirty="0"/>
              <a:t>What is the </a:t>
            </a:r>
            <a:r>
              <a:rPr lang="en-US" sz="4000" dirty="0">
                <a:solidFill>
                  <a:schemeClr val="accent5"/>
                </a:solidFill>
                <a:latin typeface="Zapfino" panose="03030300040707070C03" pitchFamily="66" charset="77"/>
              </a:rPr>
              <a:t>fire</a:t>
            </a:r>
            <a:r>
              <a:rPr lang="en-US" sz="4000" dirty="0"/>
              <a:t>  climate in Southern California?</a:t>
            </a:r>
          </a:p>
        </p:txBody>
      </p:sp>
    </p:spTree>
    <p:extLst>
      <p:ext uri="{BB962C8B-B14F-4D97-AF65-F5344CB8AC3E}">
        <p14:creationId xmlns:p14="http://schemas.microsoft.com/office/powerpoint/2010/main" val="30442892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6C250-9509-A846-B96E-1EDA69D0307B}"/>
              </a:ext>
            </a:extLst>
          </p:cNvPr>
          <p:cNvSpPr>
            <a:spLocks noGrp="1"/>
          </p:cNvSpPr>
          <p:nvPr>
            <p:ph type="title"/>
          </p:nvPr>
        </p:nvSpPr>
        <p:spPr/>
        <p:txBody>
          <a:bodyPr>
            <a:normAutofit fontScale="90000"/>
          </a:bodyPr>
          <a:lstStyle/>
          <a:p>
            <a:r>
              <a:rPr lang="en-US" dirty="0"/>
              <a:t>What is </a:t>
            </a:r>
            <a:r>
              <a:rPr lang="en-US" dirty="0">
                <a:solidFill>
                  <a:schemeClr val="accent5"/>
                </a:solidFill>
                <a:latin typeface="Zapfino" panose="03030300040707070C03" pitchFamily="66" charset="77"/>
              </a:rPr>
              <a:t>fire</a:t>
            </a:r>
            <a:r>
              <a:rPr lang="en-US" dirty="0">
                <a:solidFill>
                  <a:srgbClr val="FF0000"/>
                </a:solidFill>
                <a:latin typeface="Zapfino" panose="03030300040707070C03" pitchFamily="66" charset="77"/>
              </a:rPr>
              <a:t> </a:t>
            </a:r>
            <a:r>
              <a:rPr lang="en-US" dirty="0"/>
              <a:t>?</a:t>
            </a:r>
          </a:p>
        </p:txBody>
      </p:sp>
      <p:sp>
        <p:nvSpPr>
          <p:cNvPr id="3" name="Content Placeholder 2">
            <a:extLst>
              <a:ext uri="{FF2B5EF4-FFF2-40B4-BE49-F238E27FC236}">
                <a16:creationId xmlns:a16="http://schemas.microsoft.com/office/drawing/2014/main" id="{1AA604F5-86C5-C646-A23B-8BEB21556FEE}"/>
              </a:ext>
            </a:extLst>
          </p:cNvPr>
          <p:cNvSpPr>
            <a:spLocks noGrp="1"/>
          </p:cNvSpPr>
          <p:nvPr>
            <p:ph idx="1"/>
          </p:nvPr>
        </p:nvSpPr>
        <p:spPr>
          <a:xfrm>
            <a:off x="1428529" y="2886472"/>
            <a:ext cx="7796540" cy="1287939"/>
          </a:xfrm>
        </p:spPr>
        <p:txBody>
          <a:bodyPr>
            <a:normAutofit/>
          </a:bodyPr>
          <a:lstStyle/>
          <a:p>
            <a:pPr marL="0" indent="0">
              <a:buNone/>
            </a:pPr>
            <a:r>
              <a:rPr lang="en-US" dirty="0">
                <a:hlinkClick r:id="rId3"/>
              </a:rPr>
              <a:t>https://vimeo.com/40271657</a:t>
            </a:r>
            <a:endParaRPr lang="en-US" dirty="0"/>
          </a:p>
        </p:txBody>
      </p:sp>
      <p:sp>
        <p:nvSpPr>
          <p:cNvPr id="4" name="TextBox 3">
            <a:extLst>
              <a:ext uri="{FF2B5EF4-FFF2-40B4-BE49-F238E27FC236}">
                <a16:creationId xmlns:a16="http://schemas.microsoft.com/office/drawing/2014/main" id="{86C59ADA-70AA-E34B-AEE5-058C724981C8}"/>
              </a:ext>
            </a:extLst>
          </p:cNvPr>
          <p:cNvSpPr txBox="1"/>
          <p:nvPr/>
        </p:nvSpPr>
        <p:spPr>
          <a:xfrm>
            <a:off x="1520042" y="2096006"/>
            <a:ext cx="8135698" cy="1077218"/>
          </a:xfrm>
          <a:prstGeom prst="rect">
            <a:avLst/>
          </a:prstGeom>
          <a:noFill/>
        </p:spPr>
        <p:txBody>
          <a:bodyPr wrap="square" rtlCol="0">
            <a:spAutoFit/>
          </a:bodyPr>
          <a:lstStyle/>
          <a:p>
            <a:r>
              <a:rPr lang="en-US" sz="3200" i="1" dirty="0">
                <a:solidFill>
                  <a:schemeClr val="accent5"/>
                </a:solidFill>
                <a:latin typeface="Garamond" panose="02020404030301010803" pitchFamily="18" charset="0"/>
              </a:rPr>
              <a:t>What is a flame? </a:t>
            </a:r>
          </a:p>
          <a:p>
            <a:r>
              <a:rPr lang="en-US" sz="3200" dirty="0">
                <a:latin typeface="Garamond" panose="02020404030301010803" pitchFamily="18" charset="0"/>
              </a:rPr>
              <a:t>An animated video by Ben Ames</a:t>
            </a:r>
            <a:endParaRPr lang="en-US" sz="3200" i="1" dirty="0">
              <a:latin typeface="Garamond" panose="02020404030301010803" pitchFamily="18" charset="0"/>
            </a:endParaRPr>
          </a:p>
        </p:txBody>
      </p:sp>
      <p:sp>
        <p:nvSpPr>
          <p:cNvPr id="5" name="TextBox 4">
            <a:extLst>
              <a:ext uri="{FF2B5EF4-FFF2-40B4-BE49-F238E27FC236}">
                <a16:creationId xmlns:a16="http://schemas.microsoft.com/office/drawing/2014/main" id="{CCAD1E4A-F19A-B148-8ABF-D01C24B9C510}"/>
              </a:ext>
            </a:extLst>
          </p:cNvPr>
          <p:cNvSpPr txBox="1"/>
          <p:nvPr/>
        </p:nvSpPr>
        <p:spPr>
          <a:xfrm>
            <a:off x="10570139" y="6581001"/>
            <a:ext cx="1979611" cy="276999"/>
          </a:xfrm>
          <a:prstGeom prst="rect">
            <a:avLst/>
          </a:prstGeom>
          <a:noFill/>
        </p:spPr>
        <p:txBody>
          <a:bodyPr wrap="square" rtlCol="0">
            <a:spAutoFit/>
          </a:bodyPr>
          <a:lstStyle/>
          <a:p>
            <a:r>
              <a:rPr lang="en-US" sz="1200" dirty="0"/>
              <a:t>(Ames, 2012, NPS, </a:t>
            </a:r>
            <a:r>
              <a:rPr lang="en-US" sz="1200" dirty="0" err="1"/>
              <a:t>n.d.d</a:t>
            </a:r>
            <a:r>
              <a:rPr lang="en-US" sz="1200" dirty="0"/>
              <a:t>)</a:t>
            </a:r>
          </a:p>
        </p:txBody>
      </p:sp>
      <p:pic>
        <p:nvPicPr>
          <p:cNvPr id="7" name="Picture 6">
            <a:extLst>
              <a:ext uri="{FF2B5EF4-FFF2-40B4-BE49-F238E27FC236}">
                <a16:creationId xmlns:a16="http://schemas.microsoft.com/office/drawing/2014/main" id="{7144A20A-C4A4-5A4F-B616-A7E96C5DEDC6}"/>
              </a:ext>
            </a:extLst>
          </p:cNvPr>
          <p:cNvPicPr>
            <a:picLocks noChangeAspect="1"/>
          </p:cNvPicPr>
          <p:nvPr/>
        </p:nvPicPr>
        <p:blipFill>
          <a:blip r:embed="rId4"/>
          <a:stretch>
            <a:fillRect/>
          </a:stretch>
        </p:blipFill>
        <p:spPr>
          <a:xfrm>
            <a:off x="7576457" y="3504878"/>
            <a:ext cx="2993682" cy="261947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8" name="Triangle 7">
            <a:extLst>
              <a:ext uri="{FF2B5EF4-FFF2-40B4-BE49-F238E27FC236}">
                <a16:creationId xmlns:a16="http://schemas.microsoft.com/office/drawing/2014/main" id="{663CAF51-00CF-544B-8229-FC063EC3AAAE}"/>
              </a:ext>
            </a:extLst>
          </p:cNvPr>
          <p:cNvSpPr/>
          <p:nvPr/>
        </p:nvSpPr>
        <p:spPr>
          <a:xfrm>
            <a:off x="1428529" y="3985686"/>
            <a:ext cx="5073762" cy="2450926"/>
          </a:xfrm>
          <a:prstGeom prst="triangl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0A64FB7-A1B0-3C44-BFFA-F7EF9E7FE0EC}"/>
              </a:ext>
            </a:extLst>
          </p:cNvPr>
          <p:cNvSpPr txBox="1"/>
          <p:nvPr/>
        </p:nvSpPr>
        <p:spPr>
          <a:xfrm>
            <a:off x="2102664" y="5273625"/>
            <a:ext cx="3725492" cy="954107"/>
          </a:xfrm>
          <a:prstGeom prst="rect">
            <a:avLst/>
          </a:prstGeom>
          <a:noFill/>
        </p:spPr>
        <p:txBody>
          <a:bodyPr wrap="square" rtlCol="0">
            <a:spAutoFit/>
          </a:bodyPr>
          <a:lstStyle/>
          <a:p>
            <a:pPr algn="ctr"/>
            <a:r>
              <a:rPr lang="en-US" sz="2800" b="1" dirty="0"/>
              <a:t>What are the ingredients of a fire?</a:t>
            </a:r>
          </a:p>
        </p:txBody>
      </p:sp>
    </p:spTree>
    <p:extLst>
      <p:ext uri="{BB962C8B-B14F-4D97-AF65-F5344CB8AC3E}">
        <p14:creationId xmlns:p14="http://schemas.microsoft.com/office/powerpoint/2010/main" val="3809686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childTnLst>
                          </p:cTn>
                        </p:par>
                        <p:par>
                          <p:cTn id="37" fill="hold">
                            <p:stCondLst>
                              <p:cond delay="2000"/>
                            </p:stCondLst>
                            <p:childTnLst>
                              <p:par>
                                <p:cTn id="38" presetID="26" presetClass="entr" presetSubtype="0" fill="hold" nodeType="afterEffect">
                                  <p:stCondLst>
                                    <p:cond delay="1500"/>
                                  </p:stCondLst>
                                  <p:childTnLst>
                                    <p:set>
                                      <p:cBhvr>
                                        <p:cTn id="39" dur="1" fill="hold">
                                          <p:stCondLst>
                                            <p:cond delay="0"/>
                                          </p:stCondLst>
                                        </p:cTn>
                                        <p:tgtEl>
                                          <p:spTgt spid="7"/>
                                        </p:tgtEl>
                                        <p:attrNameLst>
                                          <p:attrName>style.visibility</p:attrName>
                                        </p:attrNameLst>
                                      </p:cBhvr>
                                      <p:to>
                                        <p:strVal val="visible"/>
                                      </p:to>
                                    </p:set>
                                    <p:animEffect transition="in" filter="wipe(down)">
                                      <p:cBhvr>
                                        <p:cTn id="40" dur="580">
                                          <p:stCondLst>
                                            <p:cond delay="0"/>
                                          </p:stCondLst>
                                        </p:cTn>
                                        <p:tgtEl>
                                          <p:spTgt spid="7"/>
                                        </p:tgtEl>
                                      </p:cBhvr>
                                    </p:animEffect>
                                    <p:anim calcmode="lin" valueType="num">
                                      <p:cBhvr>
                                        <p:cTn id="41"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6" dur="26">
                                          <p:stCondLst>
                                            <p:cond delay="650"/>
                                          </p:stCondLst>
                                        </p:cTn>
                                        <p:tgtEl>
                                          <p:spTgt spid="7"/>
                                        </p:tgtEl>
                                      </p:cBhvr>
                                      <p:to x="100000" y="60000"/>
                                    </p:animScale>
                                    <p:animScale>
                                      <p:cBhvr>
                                        <p:cTn id="47" dur="166" decel="50000">
                                          <p:stCondLst>
                                            <p:cond delay="676"/>
                                          </p:stCondLst>
                                        </p:cTn>
                                        <p:tgtEl>
                                          <p:spTgt spid="7"/>
                                        </p:tgtEl>
                                      </p:cBhvr>
                                      <p:to x="100000" y="100000"/>
                                    </p:animScale>
                                    <p:animScale>
                                      <p:cBhvr>
                                        <p:cTn id="48" dur="26">
                                          <p:stCondLst>
                                            <p:cond delay="1312"/>
                                          </p:stCondLst>
                                        </p:cTn>
                                        <p:tgtEl>
                                          <p:spTgt spid="7"/>
                                        </p:tgtEl>
                                      </p:cBhvr>
                                      <p:to x="100000" y="80000"/>
                                    </p:animScale>
                                    <p:animScale>
                                      <p:cBhvr>
                                        <p:cTn id="49" dur="166" decel="50000">
                                          <p:stCondLst>
                                            <p:cond delay="1338"/>
                                          </p:stCondLst>
                                        </p:cTn>
                                        <p:tgtEl>
                                          <p:spTgt spid="7"/>
                                        </p:tgtEl>
                                      </p:cBhvr>
                                      <p:to x="100000" y="100000"/>
                                    </p:animScale>
                                    <p:animScale>
                                      <p:cBhvr>
                                        <p:cTn id="50" dur="26">
                                          <p:stCondLst>
                                            <p:cond delay="1642"/>
                                          </p:stCondLst>
                                        </p:cTn>
                                        <p:tgtEl>
                                          <p:spTgt spid="7"/>
                                        </p:tgtEl>
                                      </p:cBhvr>
                                      <p:to x="100000" y="90000"/>
                                    </p:animScale>
                                    <p:animScale>
                                      <p:cBhvr>
                                        <p:cTn id="51" dur="166" decel="50000">
                                          <p:stCondLst>
                                            <p:cond delay="1668"/>
                                          </p:stCondLst>
                                        </p:cTn>
                                        <p:tgtEl>
                                          <p:spTgt spid="7"/>
                                        </p:tgtEl>
                                      </p:cBhvr>
                                      <p:to x="100000" y="100000"/>
                                    </p:animScale>
                                    <p:animScale>
                                      <p:cBhvr>
                                        <p:cTn id="52" dur="26">
                                          <p:stCondLst>
                                            <p:cond delay="1808"/>
                                          </p:stCondLst>
                                        </p:cTn>
                                        <p:tgtEl>
                                          <p:spTgt spid="7"/>
                                        </p:tgtEl>
                                      </p:cBhvr>
                                      <p:to x="100000" y="95000"/>
                                    </p:animScale>
                                    <p:animScale>
                                      <p:cBhvr>
                                        <p:cTn id="53"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4">
            <a:extLst>
              <a:ext uri="{FF2B5EF4-FFF2-40B4-BE49-F238E27FC236}">
                <a16:creationId xmlns:a16="http://schemas.microsoft.com/office/drawing/2014/main" id="{55690FC3-C3B0-BC4E-B97A-7A5C17E92495}"/>
              </a:ext>
            </a:extLst>
          </p:cNvPr>
          <p:cNvGraphicFramePr>
            <a:graphicFrameLocks noChangeAspect="1"/>
          </p:cNvGraphicFramePr>
          <p:nvPr>
            <p:extLst>
              <p:ext uri="{D42A27DB-BD31-4B8C-83A1-F6EECF244321}">
                <p14:modId xmlns:p14="http://schemas.microsoft.com/office/powerpoint/2010/main" val="944102944"/>
              </p:ext>
            </p:extLst>
          </p:nvPr>
        </p:nvGraphicFramePr>
        <p:xfrm>
          <a:off x="109555" y="826848"/>
          <a:ext cx="11900905" cy="5157726"/>
        </p:xfrm>
        <a:graphic>
          <a:graphicData uri="http://schemas.openxmlformats.org/presentationml/2006/ole">
            <mc:AlternateContent xmlns:mc="http://schemas.openxmlformats.org/markup-compatibility/2006">
              <mc:Choice xmlns:v="urn:schemas-microsoft-com:vml" Requires="v">
                <p:oleObj spid="_x0000_s5184" name="Worksheet" r:id="rId4" imgW="17348200" imgH="11836400" progId="Excel.Sheet.8">
                  <p:embed/>
                </p:oleObj>
              </mc:Choice>
              <mc:Fallback>
                <p:oleObj name="Worksheet" r:id="rId4" imgW="17348200" imgH="11836400" progId="Excel.Sheet.8">
                  <p:embed/>
                  <p:pic>
                    <p:nvPicPr>
                      <p:cNvPr id="7" name="Object 4">
                        <a:extLst>
                          <a:ext uri="{FF2B5EF4-FFF2-40B4-BE49-F238E27FC236}">
                            <a16:creationId xmlns:a16="http://schemas.microsoft.com/office/drawing/2014/main" id="{55690FC3-C3B0-BC4E-B97A-7A5C17E92495}"/>
                          </a:ext>
                        </a:extLst>
                      </p:cNvPr>
                      <p:cNvPicPr>
                        <a:picLocks noChangeAspect="1" noChangeArrowheads="1"/>
                      </p:cNvPicPr>
                      <p:nvPr/>
                    </p:nvPicPr>
                    <p:blipFill>
                      <a:blip r:embed="rId5"/>
                      <a:srcRect/>
                      <a:stretch>
                        <a:fillRect/>
                      </a:stretch>
                    </p:blipFill>
                    <p:spPr bwMode="auto">
                      <a:xfrm>
                        <a:off x="109555" y="826848"/>
                        <a:ext cx="11900905" cy="5157726"/>
                      </a:xfrm>
                      <a:prstGeom prst="rect">
                        <a:avLst/>
                      </a:prstGeom>
                      <a:noFill/>
                      <a:ln>
                        <a:solidFill>
                          <a:schemeClr val="accent5"/>
                        </a:solidFill>
                      </a:ln>
                      <a:extLst/>
                    </p:spPr>
                  </p:pic>
                </p:oleObj>
              </mc:Fallback>
            </mc:AlternateContent>
          </a:graphicData>
        </a:graphic>
      </p:graphicFrame>
      <p:sp>
        <p:nvSpPr>
          <p:cNvPr id="8" name="TextBox 7">
            <a:extLst>
              <a:ext uri="{FF2B5EF4-FFF2-40B4-BE49-F238E27FC236}">
                <a16:creationId xmlns:a16="http://schemas.microsoft.com/office/drawing/2014/main" id="{659A1F76-6E79-E341-88C4-B36D97C853A0}"/>
              </a:ext>
            </a:extLst>
          </p:cNvPr>
          <p:cNvSpPr txBox="1"/>
          <p:nvPr/>
        </p:nvSpPr>
        <p:spPr>
          <a:xfrm>
            <a:off x="1225999" y="923962"/>
            <a:ext cx="10059374" cy="461665"/>
          </a:xfrm>
          <a:prstGeom prst="rect">
            <a:avLst/>
          </a:prstGeom>
          <a:noFill/>
        </p:spPr>
        <p:txBody>
          <a:bodyPr wrap="square" rtlCol="0">
            <a:spAutoFit/>
          </a:bodyPr>
          <a:lstStyle/>
          <a:p>
            <a:pPr algn="ctr"/>
            <a:r>
              <a:rPr lang="en-US" sz="2400" b="1" dirty="0">
                <a:solidFill>
                  <a:schemeClr val="bg1"/>
                </a:solidFill>
              </a:rPr>
              <a:t>Number of fires per month &amp; Area burned per month 1925-2005</a:t>
            </a:r>
          </a:p>
        </p:txBody>
      </p:sp>
      <p:sp>
        <p:nvSpPr>
          <p:cNvPr id="10" name="TextBox 9">
            <a:extLst>
              <a:ext uri="{FF2B5EF4-FFF2-40B4-BE49-F238E27FC236}">
                <a16:creationId xmlns:a16="http://schemas.microsoft.com/office/drawing/2014/main" id="{4F76BF99-8E29-0A41-AECF-EE5C2041487A}"/>
              </a:ext>
            </a:extLst>
          </p:cNvPr>
          <p:cNvSpPr txBox="1"/>
          <p:nvPr/>
        </p:nvSpPr>
        <p:spPr>
          <a:xfrm>
            <a:off x="9870141" y="6611779"/>
            <a:ext cx="2581835" cy="246221"/>
          </a:xfrm>
          <a:prstGeom prst="rect">
            <a:avLst/>
          </a:prstGeom>
          <a:noFill/>
        </p:spPr>
        <p:txBody>
          <a:bodyPr wrap="square" rtlCol="0">
            <a:spAutoFit/>
          </a:bodyPr>
          <a:lstStyle/>
          <a:p>
            <a:r>
              <a:rPr lang="en-US" sz="1000" dirty="0"/>
              <a:t>(Witter, Taylor, &amp; Davis, 2007; Taylor, n.d.)</a:t>
            </a:r>
          </a:p>
        </p:txBody>
      </p:sp>
      <p:sp>
        <p:nvSpPr>
          <p:cNvPr id="11" name="Title 1">
            <a:extLst>
              <a:ext uri="{FF2B5EF4-FFF2-40B4-BE49-F238E27FC236}">
                <a16:creationId xmlns:a16="http://schemas.microsoft.com/office/drawing/2014/main" id="{7E77D310-A1F0-DF4E-B4F0-7022B8D05057}"/>
              </a:ext>
            </a:extLst>
          </p:cNvPr>
          <p:cNvSpPr txBox="1">
            <a:spLocks/>
          </p:cNvSpPr>
          <p:nvPr/>
        </p:nvSpPr>
        <p:spPr>
          <a:xfrm>
            <a:off x="748485" y="92965"/>
            <a:ext cx="10623044" cy="1164920"/>
          </a:xfrm>
          <a:prstGeom prst="rect">
            <a:avLst/>
          </a:prstGeom>
        </p:spPr>
        <p:txBody>
          <a:bodyPr vert="horz" lIns="91440" tIns="45720" rIns="91440" bIns="45720" rtlCol="0" anchor="t">
            <a:normAutofit fontScale="92500" lnSpcReduction="10000"/>
          </a:bodyPr>
          <a:lstStyle>
            <a:lvl1pPr algn="r" defTabSz="914400" rtl="0" eaLnBrk="1" latinLnBrk="0" hangingPunct="1">
              <a:lnSpc>
                <a:spcPct val="90000"/>
              </a:lnSpc>
              <a:spcBef>
                <a:spcPct val="0"/>
              </a:spcBef>
              <a:buNone/>
              <a:defRPr sz="3400" b="1" i="0" kern="1200" cap="none">
                <a:solidFill>
                  <a:schemeClr val="tx1"/>
                </a:solidFill>
                <a:effectLst/>
                <a:latin typeface="Garamond Bold"/>
                <a:ea typeface="+mj-ea"/>
                <a:cs typeface="+mj-cs"/>
              </a:defRPr>
            </a:lvl1pPr>
          </a:lstStyle>
          <a:p>
            <a:r>
              <a:rPr lang="en-US" sz="2800" dirty="0"/>
              <a:t>What is the </a:t>
            </a:r>
            <a:r>
              <a:rPr lang="en-US" sz="1800" dirty="0">
                <a:solidFill>
                  <a:schemeClr val="accent5"/>
                </a:solidFill>
                <a:latin typeface="Zapfino" panose="03030300040707070C03" pitchFamily="66" charset="77"/>
              </a:rPr>
              <a:t>fire</a:t>
            </a:r>
            <a:r>
              <a:rPr lang="en-US" sz="2800" dirty="0"/>
              <a:t>  climate in Southern California</a:t>
            </a:r>
            <a:r>
              <a:rPr lang="en-US" dirty="0"/>
              <a:t>?</a:t>
            </a:r>
            <a:br>
              <a:rPr lang="en-US" dirty="0"/>
            </a:br>
            <a:endParaRPr lang="en-US" dirty="0"/>
          </a:p>
        </p:txBody>
      </p:sp>
      <p:sp>
        <p:nvSpPr>
          <p:cNvPr id="12" name="TextBox 11">
            <a:extLst>
              <a:ext uri="{FF2B5EF4-FFF2-40B4-BE49-F238E27FC236}">
                <a16:creationId xmlns:a16="http://schemas.microsoft.com/office/drawing/2014/main" id="{3DB36012-7645-7C45-9A01-73C141C1CFF0}"/>
              </a:ext>
            </a:extLst>
          </p:cNvPr>
          <p:cNvSpPr txBox="1"/>
          <p:nvPr/>
        </p:nvSpPr>
        <p:spPr>
          <a:xfrm>
            <a:off x="1420869" y="5984574"/>
            <a:ext cx="9669635" cy="830997"/>
          </a:xfrm>
          <a:prstGeom prst="rect">
            <a:avLst/>
          </a:prstGeom>
          <a:noFill/>
        </p:spPr>
        <p:txBody>
          <a:bodyPr wrap="none" rtlCol="0">
            <a:spAutoFit/>
          </a:bodyPr>
          <a:lstStyle/>
          <a:p>
            <a:pPr marL="342900" indent="-342900">
              <a:buClr>
                <a:schemeClr val="accent3"/>
              </a:buClr>
              <a:buFont typeface="Wingdings" pitchFamily="2" charset="2"/>
              <a:buChar char="§"/>
            </a:pPr>
            <a:r>
              <a:rPr lang="en-US" sz="2400" b="1" dirty="0">
                <a:solidFill>
                  <a:schemeClr val="accent1"/>
                </a:solidFill>
              </a:rPr>
              <a:t>Compare this graph with the next two slides to assess the fire climate. </a:t>
            </a:r>
          </a:p>
          <a:p>
            <a:pPr marL="342900" indent="-342900">
              <a:buClr>
                <a:schemeClr val="accent3"/>
              </a:buClr>
              <a:buFont typeface="Wingdings" pitchFamily="2" charset="2"/>
              <a:buChar char="§"/>
            </a:pPr>
            <a:r>
              <a:rPr lang="en-US" sz="2400" b="1" dirty="0">
                <a:solidFill>
                  <a:schemeClr val="accent3"/>
                </a:solidFill>
              </a:rPr>
              <a:t>How do they all relate?</a:t>
            </a:r>
          </a:p>
        </p:txBody>
      </p:sp>
    </p:spTree>
    <p:extLst>
      <p:ext uri="{BB962C8B-B14F-4D97-AF65-F5344CB8AC3E}">
        <p14:creationId xmlns:p14="http://schemas.microsoft.com/office/powerpoint/2010/main" val="34997950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61406-04D9-464C-A56E-56E1348688D0}"/>
              </a:ext>
            </a:extLst>
          </p:cNvPr>
          <p:cNvSpPr>
            <a:spLocks noGrp="1"/>
          </p:cNvSpPr>
          <p:nvPr>
            <p:ph type="title"/>
          </p:nvPr>
        </p:nvSpPr>
        <p:spPr>
          <a:xfrm>
            <a:off x="751563" y="147238"/>
            <a:ext cx="10623044" cy="654428"/>
          </a:xfrm>
        </p:spPr>
        <p:txBody>
          <a:bodyPr>
            <a:normAutofit fontScale="90000"/>
          </a:bodyPr>
          <a:lstStyle/>
          <a:p>
            <a:r>
              <a:rPr lang="en-US" sz="2800" dirty="0"/>
              <a:t>What is the </a:t>
            </a:r>
            <a:r>
              <a:rPr lang="en-US" sz="1800" dirty="0">
                <a:solidFill>
                  <a:schemeClr val="accent5"/>
                </a:solidFill>
                <a:latin typeface="Zapfino" panose="03030300040707070C03" pitchFamily="66" charset="77"/>
              </a:rPr>
              <a:t>fire</a:t>
            </a:r>
            <a:r>
              <a:rPr lang="en-US" sz="2800" dirty="0"/>
              <a:t>  climate in Southern California</a:t>
            </a:r>
            <a:r>
              <a:rPr lang="en-US" dirty="0"/>
              <a:t>?</a:t>
            </a:r>
            <a:br>
              <a:rPr lang="en-US" dirty="0"/>
            </a:br>
            <a:endParaRPr lang="en-US" dirty="0"/>
          </a:p>
        </p:txBody>
      </p:sp>
      <p:sp>
        <p:nvSpPr>
          <p:cNvPr id="11" name="TextBox 10">
            <a:extLst>
              <a:ext uri="{FF2B5EF4-FFF2-40B4-BE49-F238E27FC236}">
                <a16:creationId xmlns:a16="http://schemas.microsoft.com/office/drawing/2014/main" id="{335146A1-4A65-9C48-8BC8-DA34B51B3EC7}"/>
              </a:ext>
            </a:extLst>
          </p:cNvPr>
          <p:cNvSpPr txBox="1"/>
          <p:nvPr/>
        </p:nvSpPr>
        <p:spPr>
          <a:xfrm>
            <a:off x="1027134" y="5984574"/>
            <a:ext cx="10246291" cy="830997"/>
          </a:xfrm>
          <a:prstGeom prst="rect">
            <a:avLst/>
          </a:prstGeom>
          <a:noFill/>
        </p:spPr>
        <p:txBody>
          <a:bodyPr wrap="square" rtlCol="0">
            <a:spAutoFit/>
          </a:bodyPr>
          <a:lstStyle/>
          <a:p>
            <a:pPr marL="342900" indent="-342900">
              <a:buClr>
                <a:schemeClr val="accent3"/>
              </a:buClr>
              <a:buFont typeface="Wingdings" pitchFamily="2" charset="2"/>
              <a:buChar char="§"/>
            </a:pPr>
            <a:r>
              <a:rPr lang="en-US" sz="2400" b="1" dirty="0">
                <a:solidFill>
                  <a:schemeClr val="accent3"/>
                </a:solidFill>
              </a:rPr>
              <a:t>How does the temperature and rainfall correspond to the previous graph?</a:t>
            </a:r>
          </a:p>
          <a:p>
            <a:pPr marL="342900" indent="-342900">
              <a:buClr>
                <a:schemeClr val="accent3"/>
              </a:buClr>
              <a:buFont typeface="Wingdings" pitchFamily="2" charset="2"/>
              <a:buChar char="§"/>
            </a:pPr>
            <a:r>
              <a:rPr lang="en-US" sz="2400" b="1" dirty="0">
                <a:solidFill>
                  <a:schemeClr val="accent1"/>
                </a:solidFill>
              </a:rPr>
              <a:t>How does it correspond to the next graph?</a:t>
            </a:r>
          </a:p>
        </p:txBody>
      </p:sp>
      <p:pic>
        <p:nvPicPr>
          <p:cNvPr id="5" name="Picture 3">
            <a:extLst>
              <a:ext uri="{FF2B5EF4-FFF2-40B4-BE49-F238E27FC236}">
                <a16:creationId xmlns:a16="http://schemas.microsoft.com/office/drawing/2014/main" id="{CC8FE058-90CD-0042-94E8-90BB706F142A}"/>
              </a:ext>
            </a:extLst>
          </p:cNvPr>
          <p:cNvPicPr>
            <a:picLocks noChangeAspect="1"/>
          </p:cNvPicPr>
          <p:nvPr/>
        </p:nvPicPr>
        <p:blipFill>
          <a:blip r:embed="rId3"/>
          <a:stretch>
            <a:fillRect/>
          </a:stretch>
        </p:blipFill>
        <p:spPr bwMode="auto">
          <a:xfrm>
            <a:off x="2511742" y="1163134"/>
            <a:ext cx="7168516" cy="4779011"/>
          </a:xfrm>
          <a:prstGeom prst="rect">
            <a:avLst/>
          </a:prstGeom>
          <a:ln>
            <a:solidFill>
              <a:schemeClr val="accent5"/>
            </a:solidFill>
          </a:ln>
        </p:spPr>
      </p:pic>
      <p:sp>
        <p:nvSpPr>
          <p:cNvPr id="3" name="TextBox 2">
            <a:extLst>
              <a:ext uri="{FF2B5EF4-FFF2-40B4-BE49-F238E27FC236}">
                <a16:creationId xmlns:a16="http://schemas.microsoft.com/office/drawing/2014/main" id="{850ECF88-52E6-C649-82FE-3D88D43EF7B9}"/>
              </a:ext>
            </a:extLst>
          </p:cNvPr>
          <p:cNvSpPr txBox="1"/>
          <p:nvPr/>
        </p:nvSpPr>
        <p:spPr>
          <a:xfrm rot="16200000">
            <a:off x="947060" y="3287604"/>
            <a:ext cx="2617940" cy="369332"/>
          </a:xfrm>
          <a:prstGeom prst="rect">
            <a:avLst/>
          </a:prstGeom>
          <a:noFill/>
        </p:spPr>
        <p:txBody>
          <a:bodyPr wrap="square" rtlCol="0">
            <a:spAutoFit/>
          </a:bodyPr>
          <a:lstStyle/>
          <a:p>
            <a:pPr algn="ctr"/>
            <a:r>
              <a:rPr lang="en-US" dirty="0">
                <a:solidFill>
                  <a:schemeClr val="tx2"/>
                </a:solidFill>
              </a:rPr>
              <a:t>Temperature (Fahrenheit)</a:t>
            </a:r>
          </a:p>
        </p:txBody>
      </p:sp>
      <p:sp>
        <p:nvSpPr>
          <p:cNvPr id="4" name="TextBox 3">
            <a:extLst>
              <a:ext uri="{FF2B5EF4-FFF2-40B4-BE49-F238E27FC236}">
                <a16:creationId xmlns:a16="http://schemas.microsoft.com/office/drawing/2014/main" id="{0BA4CF8F-8842-7943-894C-63368D8D09A7}"/>
              </a:ext>
            </a:extLst>
          </p:cNvPr>
          <p:cNvSpPr txBox="1"/>
          <p:nvPr/>
        </p:nvSpPr>
        <p:spPr>
          <a:xfrm rot="16200000">
            <a:off x="8875433" y="3244334"/>
            <a:ext cx="2121074" cy="369332"/>
          </a:xfrm>
          <a:prstGeom prst="rect">
            <a:avLst/>
          </a:prstGeom>
          <a:noFill/>
        </p:spPr>
        <p:txBody>
          <a:bodyPr wrap="square" rtlCol="0">
            <a:spAutoFit/>
          </a:bodyPr>
          <a:lstStyle/>
          <a:p>
            <a:r>
              <a:rPr lang="en-US" dirty="0">
                <a:solidFill>
                  <a:schemeClr val="tx2"/>
                </a:solidFill>
              </a:rPr>
              <a:t>Rainfall (Millimeters)</a:t>
            </a:r>
          </a:p>
        </p:txBody>
      </p:sp>
      <p:sp>
        <p:nvSpPr>
          <p:cNvPr id="6" name="TextBox 5">
            <a:extLst>
              <a:ext uri="{FF2B5EF4-FFF2-40B4-BE49-F238E27FC236}">
                <a16:creationId xmlns:a16="http://schemas.microsoft.com/office/drawing/2014/main" id="{28CF4C70-C9E2-0344-B6AE-3FB773AC58D7}"/>
              </a:ext>
            </a:extLst>
          </p:cNvPr>
          <p:cNvSpPr txBox="1"/>
          <p:nvPr/>
        </p:nvSpPr>
        <p:spPr>
          <a:xfrm>
            <a:off x="2671009" y="751373"/>
            <a:ext cx="6958540" cy="369332"/>
          </a:xfrm>
          <a:prstGeom prst="rect">
            <a:avLst/>
          </a:prstGeom>
          <a:noFill/>
        </p:spPr>
        <p:txBody>
          <a:bodyPr wrap="square" rtlCol="0">
            <a:spAutoFit/>
          </a:bodyPr>
          <a:lstStyle/>
          <a:p>
            <a:r>
              <a:rPr lang="en-US" dirty="0">
                <a:solidFill>
                  <a:schemeClr val="tx2"/>
                </a:solidFill>
              </a:rPr>
              <a:t>Average Climate Santa Monica Mountains December 1988- December 2018</a:t>
            </a:r>
          </a:p>
        </p:txBody>
      </p:sp>
      <p:sp>
        <p:nvSpPr>
          <p:cNvPr id="10" name="TextBox 9">
            <a:extLst>
              <a:ext uri="{FF2B5EF4-FFF2-40B4-BE49-F238E27FC236}">
                <a16:creationId xmlns:a16="http://schemas.microsoft.com/office/drawing/2014/main" id="{4F76BF99-8E29-0A41-AECF-EE5C2041487A}"/>
              </a:ext>
            </a:extLst>
          </p:cNvPr>
          <p:cNvSpPr txBox="1"/>
          <p:nvPr/>
        </p:nvSpPr>
        <p:spPr>
          <a:xfrm>
            <a:off x="9559637" y="6611779"/>
            <a:ext cx="2632363" cy="246221"/>
          </a:xfrm>
          <a:prstGeom prst="rect">
            <a:avLst/>
          </a:prstGeom>
          <a:noFill/>
        </p:spPr>
        <p:txBody>
          <a:bodyPr wrap="square" rtlCol="0">
            <a:spAutoFit/>
          </a:bodyPr>
          <a:lstStyle/>
          <a:p>
            <a:r>
              <a:rPr lang="en-US" sz="1000" dirty="0"/>
              <a:t>(</a:t>
            </a:r>
            <a:r>
              <a:rPr lang="en-US" sz="1000" dirty="0" err="1"/>
              <a:t>Meteoblue</a:t>
            </a:r>
            <a:r>
              <a:rPr lang="en-US" sz="1000" dirty="0"/>
              <a:t>, 2018; Witter, Taylor, &amp; Davis, 2007)</a:t>
            </a:r>
          </a:p>
        </p:txBody>
      </p:sp>
    </p:spTree>
    <p:extLst>
      <p:ext uri="{BB962C8B-B14F-4D97-AF65-F5344CB8AC3E}">
        <p14:creationId xmlns:p14="http://schemas.microsoft.com/office/powerpoint/2010/main" val="25089313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EB66332-F4A2-4D4B-959B-C0DA646DC520}"/>
              </a:ext>
            </a:extLst>
          </p:cNvPr>
          <p:cNvPicPr>
            <a:picLocks noChangeAspect="1"/>
          </p:cNvPicPr>
          <p:nvPr/>
        </p:nvPicPr>
        <p:blipFill>
          <a:blip r:embed="rId3"/>
          <a:stretch>
            <a:fillRect/>
          </a:stretch>
        </p:blipFill>
        <p:spPr>
          <a:xfrm>
            <a:off x="152178" y="1064431"/>
            <a:ext cx="7330105" cy="5670458"/>
          </a:xfrm>
          <a:prstGeom prst="rect">
            <a:avLst/>
          </a:prstGeom>
          <a:ln>
            <a:solidFill>
              <a:schemeClr val="accent5"/>
            </a:solidFill>
          </a:ln>
        </p:spPr>
      </p:pic>
      <p:sp>
        <p:nvSpPr>
          <p:cNvPr id="10" name="TextBox 9">
            <a:extLst>
              <a:ext uri="{FF2B5EF4-FFF2-40B4-BE49-F238E27FC236}">
                <a16:creationId xmlns:a16="http://schemas.microsoft.com/office/drawing/2014/main" id="{4F76BF99-8E29-0A41-AECF-EE5C2041487A}"/>
              </a:ext>
            </a:extLst>
          </p:cNvPr>
          <p:cNvSpPr txBox="1"/>
          <p:nvPr/>
        </p:nvSpPr>
        <p:spPr>
          <a:xfrm>
            <a:off x="9870141" y="6611779"/>
            <a:ext cx="2581835" cy="246221"/>
          </a:xfrm>
          <a:prstGeom prst="rect">
            <a:avLst/>
          </a:prstGeom>
          <a:noFill/>
        </p:spPr>
        <p:txBody>
          <a:bodyPr wrap="square" rtlCol="0">
            <a:spAutoFit/>
          </a:bodyPr>
          <a:lstStyle/>
          <a:p>
            <a:r>
              <a:rPr lang="en-US" sz="1000" dirty="0"/>
              <a:t>(Witter, Taylor, &amp; Davis, 2007; Taylor, n.d.)</a:t>
            </a:r>
          </a:p>
        </p:txBody>
      </p:sp>
      <p:sp>
        <p:nvSpPr>
          <p:cNvPr id="12" name="Title 1">
            <a:extLst>
              <a:ext uri="{FF2B5EF4-FFF2-40B4-BE49-F238E27FC236}">
                <a16:creationId xmlns:a16="http://schemas.microsoft.com/office/drawing/2014/main" id="{BBA959AB-14DD-4A4D-9F25-854A77028BD7}"/>
              </a:ext>
            </a:extLst>
          </p:cNvPr>
          <p:cNvSpPr txBox="1">
            <a:spLocks/>
          </p:cNvSpPr>
          <p:nvPr/>
        </p:nvSpPr>
        <p:spPr>
          <a:xfrm>
            <a:off x="751563" y="182450"/>
            <a:ext cx="10623044" cy="1290180"/>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3400" b="1" i="0" kern="1200" cap="none">
                <a:solidFill>
                  <a:schemeClr val="tx1"/>
                </a:solidFill>
                <a:effectLst/>
                <a:latin typeface="Garamond Bold"/>
                <a:ea typeface="+mj-ea"/>
                <a:cs typeface="+mj-cs"/>
              </a:defRPr>
            </a:lvl1pPr>
          </a:lstStyle>
          <a:p>
            <a:r>
              <a:rPr lang="en-US" sz="2800" dirty="0"/>
              <a:t>What is the </a:t>
            </a:r>
            <a:r>
              <a:rPr lang="en-US" sz="1800" dirty="0">
                <a:solidFill>
                  <a:schemeClr val="accent5"/>
                </a:solidFill>
                <a:latin typeface="Zapfino" panose="03030300040707070C03" pitchFamily="66" charset="77"/>
              </a:rPr>
              <a:t>fire</a:t>
            </a:r>
            <a:r>
              <a:rPr lang="en-US" sz="2800" dirty="0"/>
              <a:t>  climate in Southern California</a:t>
            </a:r>
            <a:r>
              <a:rPr lang="en-US" dirty="0"/>
              <a:t>?</a:t>
            </a:r>
            <a:br>
              <a:rPr lang="en-US" dirty="0"/>
            </a:br>
            <a:endParaRPr lang="en-US" dirty="0"/>
          </a:p>
        </p:txBody>
      </p:sp>
      <p:sp>
        <p:nvSpPr>
          <p:cNvPr id="13" name="TextBox 12">
            <a:extLst>
              <a:ext uri="{FF2B5EF4-FFF2-40B4-BE49-F238E27FC236}">
                <a16:creationId xmlns:a16="http://schemas.microsoft.com/office/drawing/2014/main" id="{85155A60-A9E8-FE4F-80D9-A6639F669F74}"/>
              </a:ext>
            </a:extLst>
          </p:cNvPr>
          <p:cNvSpPr txBox="1"/>
          <p:nvPr/>
        </p:nvSpPr>
        <p:spPr>
          <a:xfrm>
            <a:off x="7743694" y="1637502"/>
            <a:ext cx="3369501" cy="4524315"/>
          </a:xfrm>
          <a:prstGeom prst="rect">
            <a:avLst/>
          </a:prstGeom>
          <a:noFill/>
        </p:spPr>
        <p:txBody>
          <a:bodyPr wrap="square" rtlCol="0">
            <a:spAutoFit/>
          </a:bodyPr>
          <a:lstStyle/>
          <a:p>
            <a:pPr marL="285750" indent="-285750">
              <a:buClr>
                <a:schemeClr val="accent3"/>
              </a:buClr>
              <a:buFont typeface="Wingdings" pitchFamily="2" charset="2"/>
              <a:buChar char="§"/>
            </a:pPr>
            <a:r>
              <a:rPr lang="en-US" sz="3600" b="1" dirty="0">
                <a:solidFill>
                  <a:schemeClr val="accent3"/>
                </a:solidFill>
              </a:rPr>
              <a:t>How does the live fuel moisture correspond to the temperature, rainfall, and fire season?</a:t>
            </a:r>
          </a:p>
        </p:txBody>
      </p:sp>
    </p:spTree>
    <p:extLst>
      <p:ext uri="{BB962C8B-B14F-4D97-AF65-F5344CB8AC3E}">
        <p14:creationId xmlns:p14="http://schemas.microsoft.com/office/powerpoint/2010/main" val="33463432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EB66332-F4A2-4D4B-959B-C0DA646DC520}"/>
              </a:ext>
            </a:extLst>
          </p:cNvPr>
          <p:cNvPicPr>
            <a:picLocks noChangeAspect="1"/>
          </p:cNvPicPr>
          <p:nvPr/>
        </p:nvPicPr>
        <p:blipFill>
          <a:blip r:embed="rId4"/>
          <a:stretch>
            <a:fillRect/>
          </a:stretch>
        </p:blipFill>
        <p:spPr>
          <a:xfrm>
            <a:off x="0" y="3602178"/>
            <a:ext cx="4208745" cy="3255821"/>
          </a:xfrm>
          <a:prstGeom prst="rect">
            <a:avLst/>
          </a:prstGeom>
          <a:ln>
            <a:solidFill>
              <a:schemeClr val="accent5"/>
            </a:solidFill>
          </a:ln>
        </p:spPr>
      </p:pic>
      <p:sp>
        <p:nvSpPr>
          <p:cNvPr id="10" name="TextBox 9">
            <a:extLst>
              <a:ext uri="{FF2B5EF4-FFF2-40B4-BE49-F238E27FC236}">
                <a16:creationId xmlns:a16="http://schemas.microsoft.com/office/drawing/2014/main" id="{4F76BF99-8E29-0A41-AECF-EE5C2041487A}"/>
              </a:ext>
            </a:extLst>
          </p:cNvPr>
          <p:cNvSpPr txBox="1"/>
          <p:nvPr/>
        </p:nvSpPr>
        <p:spPr>
          <a:xfrm>
            <a:off x="9309648" y="6627168"/>
            <a:ext cx="3229583" cy="230832"/>
          </a:xfrm>
          <a:prstGeom prst="rect">
            <a:avLst/>
          </a:prstGeom>
          <a:noFill/>
        </p:spPr>
        <p:txBody>
          <a:bodyPr wrap="square" rtlCol="0">
            <a:spAutoFit/>
          </a:bodyPr>
          <a:lstStyle/>
          <a:p>
            <a:r>
              <a:rPr lang="en-US" sz="900" dirty="0"/>
              <a:t>(</a:t>
            </a:r>
            <a:r>
              <a:rPr lang="en-US" sz="900" dirty="0" err="1"/>
              <a:t>Meteoblue</a:t>
            </a:r>
            <a:r>
              <a:rPr lang="en-US" sz="900" dirty="0"/>
              <a:t>, 2018; Taylor, n.d.; Witter, Taylor, &amp; Davis, 2007)</a:t>
            </a:r>
          </a:p>
        </p:txBody>
      </p:sp>
      <p:sp>
        <p:nvSpPr>
          <p:cNvPr id="13" name="TextBox 12">
            <a:extLst>
              <a:ext uri="{FF2B5EF4-FFF2-40B4-BE49-F238E27FC236}">
                <a16:creationId xmlns:a16="http://schemas.microsoft.com/office/drawing/2014/main" id="{85155A60-A9E8-FE4F-80D9-A6639F669F74}"/>
              </a:ext>
            </a:extLst>
          </p:cNvPr>
          <p:cNvSpPr txBox="1"/>
          <p:nvPr/>
        </p:nvSpPr>
        <p:spPr>
          <a:xfrm>
            <a:off x="7624898" y="324779"/>
            <a:ext cx="3369501" cy="2554545"/>
          </a:xfrm>
          <a:prstGeom prst="rect">
            <a:avLst/>
          </a:prstGeom>
          <a:solidFill>
            <a:schemeClr val="bg2"/>
          </a:solidFill>
        </p:spPr>
        <p:txBody>
          <a:bodyPr wrap="square" rtlCol="0">
            <a:spAutoFit/>
          </a:bodyPr>
          <a:lstStyle/>
          <a:p>
            <a:pPr algn="ctr">
              <a:buClr>
                <a:schemeClr val="accent3"/>
              </a:buClr>
            </a:pPr>
            <a:r>
              <a:rPr lang="en-US" sz="4000" b="1" dirty="0">
                <a:solidFill>
                  <a:schemeClr val="accent1"/>
                </a:solidFill>
              </a:rPr>
              <a:t>Look at them all together. </a:t>
            </a:r>
            <a:r>
              <a:rPr lang="en-US" sz="4000" b="1" dirty="0">
                <a:solidFill>
                  <a:schemeClr val="accent3"/>
                </a:solidFill>
              </a:rPr>
              <a:t>What are the trends?</a:t>
            </a:r>
          </a:p>
        </p:txBody>
      </p:sp>
      <p:graphicFrame>
        <p:nvGraphicFramePr>
          <p:cNvPr id="7" name="Object 4">
            <a:extLst>
              <a:ext uri="{FF2B5EF4-FFF2-40B4-BE49-F238E27FC236}">
                <a16:creationId xmlns:a16="http://schemas.microsoft.com/office/drawing/2014/main" id="{8A2EF47B-6A2F-6F49-9743-ABAC0B77943E}"/>
              </a:ext>
            </a:extLst>
          </p:cNvPr>
          <p:cNvGraphicFramePr>
            <a:graphicFrameLocks noChangeAspect="1"/>
          </p:cNvGraphicFramePr>
          <p:nvPr>
            <p:extLst>
              <p:ext uri="{D42A27DB-BD31-4B8C-83A1-F6EECF244321}">
                <p14:modId xmlns:p14="http://schemas.microsoft.com/office/powerpoint/2010/main" val="3127865041"/>
              </p:ext>
            </p:extLst>
          </p:nvPr>
        </p:nvGraphicFramePr>
        <p:xfrm>
          <a:off x="124705" y="188205"/>
          <a:ext cx="6872173" cy="2978327"/>
        </p:xfrm>
        <a:graphic>
          <a:graphicData uri="http://schemas.openxmlformats.org/presentationml/2006/ole">
            <mc:AlternateContent xmlns:mc="http://schemas.openxmlformats.org/markup-compatibility/2006">
              <mc:Choice xmlns:v="urn:schemas-microsoft-com:vml" Requires="v">
                <p:oleObj spid="_x0000_s7230" name="Worksheet" r:id="rId5" imgW="17348200" imgH="11836400" progId="Excel.Sheet.8">
                  <p:embed/>
                </p:oleObj>
              </mc:Choice>
              <mc:Fallback>
                <p:oleObj name="Worksheet" r:id="rId5" imgW="17348200" imgH="11836400" progId="Excel.Sheet.8">
                  <p:embed/>
                  <p:pic>
                    <p:nvPicPr>
                      <p:cNvPr id="7" name="Object 4">
                        <a:extLst>
                          <a:ext uri="{FF2B5EF4-FFF2-40B4-BE49-F238E27FC236}">
                            <a16:creationId xmlns:a16="http://schemas.microsoft.com/office/drawing/2014/main" id="{55690FC3-C3B0-BC4E-B97A-7A5C17E92495}"/>
                          </a:ext>
                        </a:extLst>
                      </p:cNvPr>
                      <p:cNvPicPr>
                        <a:picLocks noChangeAspect="1" noChangeArrowheads="1"/>
                      </p:cNvPicPr>
                      <p:nvPr/>
                    </p:nvPicPr>
                    <p:blipFill>
                      <a:blip r:embed="rId6"/>
                      <a:srcRect/>
                      <a:stretch>
                        <a:fillRect/>
                      </a:stretch>
                    </p:blipFill>
                    <p:spPr bwMode="auto">
                      <a:xfrm>
                        <a:off x="124705" y="188205"/>
                        <a:ext cx="6872173" cy="2978327"/>
                      </a:xfrm>
                      <a:prstGeom prst="rect">
                        <a:avLst/>
                      </a:prstGeom>
                      <a:noFill/>
                      <a:ln>
                        <a:solidFill>
                          <a:schemeClr val="accent5"/>
                        </a:solidFill>
                      </a:ln>
                      <a:extLst/>
                    </p:spPr>
                  </p:pic>
                </p:oleObj>
              </mc:Fallback>
            </mc:AlternateContent>
          </a:graphicData>
        </a:graphic>
      </p:graphicFrame>
      <p:grpSp>
        <p:nvGrpSpPr>
          <p:cNvPr id="2" name="Group 1">
            <a:extLst>
              <a:ext uri="{FF2B5EF4-FFF2-40B4-BE49-F238E27FC236}">
                <a16:creationId xmlns:a16="http://schemas.microsoft.com/office/drawing/2014/main" id="{7C97E077-96B5-154F-B6C2-6935A934CF14}"/>
              </a:ext>
            </a:extLst>
          </p:cNvPr>
          <p:cNvGrpSpPr/>
          <p:nvPr/>
        </p:nvGrpSpPr>
        <p:grpSpPr>
          <a:xfrm>
            <a:off x="4564198" y="3184870"/>
            <a:ext cx="6121400" cy="3503263"/>
            <a:chOff x="4239479" y="3179328"/>
            <a:chExt cx="6121400" cy="3503263"/>
          </a:xfrm>
        </p:grpSpPr>
        <p:pic>
          <p:nvPicPr>
            <p:cNvPr id="11" name="Picture 3">
              <a:extLst>
                <a:ext uri="{FF2B5EF4-FFF2-40B4-BE49-F238E27FC236}">
                  <a16:creationId xmlns:a16="http://schemas.microsoft.com/office/drawing/2014/main" id="{C718FDFF-E334-3F48-9823-0534F6996BA0}"/>
                </a:ext>
              </a:extLst>
            </p:cNvPr>
            <p:cNvPicPr>
              <a:picLocks noChangeAspect="1"/>
            </p:cNvPicPr>
            <p:nvPr/>
          </p:nvPicPr>
          <p:blipFill>
            <a:blip r:embed="rId7"/>
            <a:stretch>
              <a:fillRect/>
            </a:stretch>
          </p:blipFill>
          <p:spPr bwMode="auto">
            <a:xfrm>
              <a:off x="4574383" y="3457226"/>
              <a:ext cx="5451592" cy="3225365"/>
            </a:xfrm>
            <a:prstGeom prst="rect">
              <a:avLst/>
            </a:prstGeom>
            <a:ln>
              <a:solidFill>
                <a:schemeClr val="accent5"/>
              </a:solidFill>
            </a:ln>
          </p:spPr>
        </p:pic>
        <p:sp>
          <p:nvSpPr>
            <p:cNvPr id="12" name="TextBox 11">
              <a:extLst>
                <a:ext uri="{FF2B5EF4-FFF2-40B4-BE49-F238E27FC236}">
                  <a16:creationId xmlns:a16="http://schemas.microsoft.com/office/drawing/2014/main" id="{16C8C335-35DB-EB4B-9F23-EBCF97E84337}"/>
                </a:ext>
              </a:extLst>
            </p:cNvPr>
            <p:cNvSpPr txBox="1"/>
            <p:nvPr/>
          </p:nvSpPr>
          <p:spPr>
            <a:xfrm rot="16200000">
              <a:off x="3496489" y="4875230"/>
              <a:ext cx="1766853" cy="280874"/>
            </a:xfrm>
            <a:prstGeom prst="rect">
              <a:avLst/>
            </a:prstGeom>
            <a:noFill/>
          </p:spPr>
          <p:txBody>
            <a:bodyPr wrap="square" rtlCol="0">
              <a:spAutoFit/>
            </a:bodyPr>
            <a:lstStyle/>
            <a:p>
              <a:pPr algn="ctr"/>
              <a:r>
                <a:rPr lang="en-US" sz="1200" dirty="0">
                  <a:solidFill>
                    <a:schemeClr val="tx2"/>
                  </a:solidFill>
                </a:rPr>
                <a:t>Temperature (Fahrenheit)</a:t>
              </a:r>
            </a:p>
          </p:txBody>
        </p:sp>
        <p:sp>
          <p:nvSpPr>
            <p:cNvPr id="14" name="TextBox 13">
              <a:extLst>
                <a:ext uri="{FF2B5EF4-FFF2-40B4-BE49-F238E27FC236}">
                  <a16:creationId xmlns:a16="http://schemas.microsoft.com/office/drawing/2014/main" id="{BF503928-410B-2545-94FB-05F32F81277F}"/>
                </a:ext>
              </a:extLst>
            </p:cNvPr>
            <p:cNvSpPr txBox="1"/>
            <p:nvPr/>
          </p:nvSpPr>
          <p:spPr>
            <a:xfrm rot="16200000">
              <a:off x="9504683" y="4875230"/>
              <a:ext cx="1431517" cy="280874"/>
            </a:xfrm>
            <a:prstGeom prst="rect">
              <a:avLst/>
            </a:prstGeom>
            <a:noFill/>
          </p:spPr>
          <p:txBody>
            <a:bodyPr wrap="square" rtlCol="0">
              <a:spAutoFit/>
            </a:bodyPr>
            <a:lstStyle/>
            <a:p>
              <a:r>
                <a:rPr lang="en-US" sz="1200" dirty="0">
                  <a:solidFill>
                    <a:schemeClr val="tx2"/>
                  </a:solidFill>
                </a:rPr>
                <a:t>Rainfall (Millimeters)</a:t>
              </a:r>
            </a:p>
          </p:txBody>
        </p:sp>
        <p:sp>
          <p:nvSpPr>
            <p:cNvPr id="15" name="TextBox 14">
              <a:extLst>
                <a:ext uri="{FF2B5EF4-FFF2-40B4-BE49-F238E27FC236}">
                  <a16:creationId xmlns:a16="http://schemas.microsoft.com/office/drawing/2014/main" id="{5BDBEB4E-A973-DB45-BD33-B8E8E0FC1069}"/>
                </a:ext>
              </a:extLst>
            </p:cNvPr>
            <p:cNvSpPr txBox="1"/>
            <p:nvPr/>
          </p:nvSpPr>
          <p:spPr>
            <a:xfrm>
              <a:off x="4695504" y="3179328"/>
              <a:ext cx="5291907" cy="276999"/>
            </a:xfrm>
            <a:prstGeom prst="rect">
              <a:avLst/>
            </a:prstGeom>
            <a:noFill/>
          </p:spPr>
          <p:txBody>
            <a:bodyPr wrap="square" rtlCol="0">
              <a:spAutoFit/>
            </a:bodyPr>
            <a:lstStyle/>
            <a:p>
              <a:pPr algn="ctr"/>
              <a:r>
                <a:rPr lang="en-US" sz="1200" dirty="0">
                  <a:solidFill>
                    <a:schemeClr val="tx2"/>
                  </a:solidFill>
                </a:rPr>
                <a:t>Average Climate Santa Monica Mountains December 1988- December 2018</a:t>
              </a:r>
            </a:p>
          </p:txBody>
        </p:sp>
      </p:grpSp>
    </p:spTree>
    <p:extLst>
      <p:ext uri="{BB962C8B-B14F-4D97-AF65-F5344CB8AC3E}">
        <p14:creationId xmlns:p14="http://schemas.microsoft.com/office/powerpoint/2010/main" val="37720866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CF7F4-3210-654B-A347-213BC654F54E}"/>
              </a:ext>
            </a:extLst>
          </p:cNvPr>
          <p:cNvSpPr>
            <a:spLocks noGrp="1"/>
          </p:cNvSpPr>
          <p:nvPr>
            <p:ph type="title"/>
          </p:nvPr>
        </p:nvSpPr>
        <p:spPr>
          <a:xfrm>
            <a:off x="6755642" y="65894"/>
            <a:ext cx="4419318" cy="1077229"/>
          </a:xfrm>
        </p:spPr>
        <p:txBody>
          <a:bodyPr>
            <a:normAutofit fontScale="90000"/>
          </a:bodyPr>
          <a:lstStyle/>
          <a:p>
            <a:r>
              <a:rPr lang="en-US" dirty="0">
                <a:solidFill>
                  <a:schemeClr val="accent3"/>
                </a:solidFill>
                <a:latin typeface="Zapfino" panose="03030300040707070C03" pitchFamily="66" charset="77"/>
              </a:rPr>
              <a:t>Santa Ana </a:t>
            </a:r>
            <a:r>
              <a:rPr lang="en-US" dirty="0"/>
              <a:t>Winds</a:t>
            </a:r>
          </a:p>
        </p:txBody>
      </p:sp>
      <p:sp>
        <p:nvSpPr>
          <p:cNvPr id="3" name="Content Placeholder 2">
            <a:extLst>
              <a:ext uri="{FF2B5EF4-FFF2-40B4-BE49-F238E27FC236}">
                <a16:creationId xmlns:a16="http://schemas.microsoft.com/office/drawing/2014/main" id="{2D17EE02-A2D0-9344-8B06-AE26AB56D151}"/>
              </a:ext>
            </a:extLst>
          </p:cNvPr>
          <p:cNvSpPr>
            <a:spLocks noGrp="1"/>
          </p:cNvSpPr>
          <p:nvPr>
            <p:ph idx="1"/>
          </p:nvPr>
        </p:nvSpPr>
        <p:spPr>
          <a:xfrm>
            <a:off x="5231757" y="914400"/>
            <a:ext cx="6056012" cy="5943600"/>
          </a:xfrm>
        </p:spPr>
        <p:txBody>
          <a:bodyPr>
            <a:noAutofit/>
          </a:bodyPr>
          <a:lstStyle/>
          <a:p>
            <a:r>
              <a:rPr lang="en-US" sz="2200" dirty="0">
                <a:latin typeface="Times" pitchFamily="2" charset="0"/>
              </a:rPr>
              <a:t>“Unfortunately, this is also the season for the Santa Ana Winds. Sometimes called the ‘</a:t>
            </a:r>
            <a:r>
              <a:rPr lang="en-US" sz="2200" dirty="0">
                <a:solidFill>
                  <a:srgbClr val="C00000"/>
                </a:solidFill>
                <a:latin typeface="Times" pitchFamily="2" charset="0"/>
              </a:rPr>
              <a:t>devil winds</a:t>
            </a:r>
            <a:r>
              <a:rPr lang="en-US" sz="2200" dirty="0">
                <a:latin typeface="Times" pitchFamily="2" charset="0"/>
              </a:rPr>
              <a:t>,’ </a:t>
            </a:r>
            <a:r>
              <a:rPr lang="en-US" sz="2200" dirty="0">
                <a:solidFill>
                  <a:schemeClr val="accent1"/>
                </a:solidFill>
                <a:latin typeface="Times" pitchFamily="2" charset="0"/>
              </a:rPr>
              <a:t>Santa Anas are a major cause of extreme wildfire behavior in southern California.”</a:t>
            </a:r>
          </a:p>
          <a:p>
            <a:r>
              <a:rPr lang="en-US" sz="2200" dirty="0">
                <a:latin typeface="Times" pitchFamily="2" charset="0"/>
              </a:rPr>
              <a:t>“These winds originate over the Great Basin or Mohave Desert and flow downhill to the coast, becoming hotter and drier as they go; relative humidity may drop to 10 percent or below. Santa Ana winds can reach high speeds, </a:t>
            </a:r>
            <a:r>
              <a:rPr lang="en-US" sz="2200" dirty="0">
                <a:solidFill>
                  <a:schemeClr val="accent1"/>
                </a:solidFill>
                <a:latin typeface="Times" pitchFamily="2" charset="0"/>
              </a:rPr>
              <a:t>up to 100 mph</a:t>
            </a:r>
            <a:r>
              <a:rPr lang="en-US" sz="2200" dirty="0">
                <a:latin typeface="Times" pitchFamily="2" charset="0"/>
              </a:rPr>
              <a:t> in some cases, especially in mountain passes and canyons, </a:t>
            </a:r>
            <a:r>
              <a:rPr lang="en-US" sz="2200" dirty="0">
                <a:solidFill>
                  <a:schemeClr val="accent1"/>
                </a:solidFill>
                <a:latin typeface="Times" pitchFamily="2" charset="0"/>
              </a:rPr>
              <a:t>fanning the flames and sending wildfires out of control.”</a:t>
            </a:r>
            <a:endParaRPr lang="en-US" sz="2200" dirty="0"/>
          </a:p>
        </p:txBody>
      </p:sp>
      <p:pic>
        <p:nvPicPr>
          <p:cNvPr id="4" name="Picture 3">
            <a:extLst>
              <a:ext uri="{FF2B5EF4-FFF2-40B4-BE49-F238E27FC236}">
                <a16:creationId xmlns:a16="http://schemas.microsoft.com/office/drawing/2014/main" id="{52A19AE3-909A-1C41-9CC7-BB579F1AF76C}"/>
              </a:ext>
            </a:extLst>
          </p:cNvPr>
          <p:cNvPicPr>
            <a:picLocks noChangeAspect="1"/>
          </p:cNvPicPr>
          <p:nvPr/>
        </p:nvPicPr>
        <p:blipFill>
          <a:blip r:embed="rId3"/>
          <a:stretch>
            <a:fillRect/>
          </a:stretch>
        </p:blipFill>
        <p:spPr>
          <a:xfrm>
            <a:off x="316390" y="2512148"/>
            <a:ext cx="4771632" cy="4029378"/>
          </a:xfrm>
          <a:prstGeom prst="rect">
            <a:avLst/>
          </a:prstGeom>
          <a:ln w="88900" cap="sq" cmpd="thickThin">
            <a:solidFill>
              <a:srgbClr val="000000"/>
            </a:solidFill>
            <a:prstDash val="solid"/>
            <a:miter lim="800000"/>
          </a:ln>
          <a:effectLst>
            <a:innerShdw blurRad="76200">
              <a:srgbClr val="000000"/>
            </a:innerShdw>
          </a:effectLst>
        </p:spPr>
      </p:pic>
      <p:sp>
        <p:nvSpPr>
          <p:cNvPr id="5" name="TextBox 4">
            <a:extLst>
              <a:ext uri="{FF2B5EF4-FFF2-40B4-BE49-F238E27FC236}">
                <a16:creationId xmlns:a16="http://schemas.microsoft.com/office/drawing/2014/main" id="{C9D63DA2-AAF2-6B47-A5D5-6518B0DC3DFE}"/>
              </a:ext>
            </a:extLst>
          </p:cNvPr>
          <p:cNvSpPr txBox="1"/>
          <p:nvPr/>
        </p:nvSpPr>
        <p:spPr>
          <a:xfrm>
            <a:off x="172654" y="6581001"/>
            <a:ext cx="1921397" cy="276999"/>
          </a:xfrm>
          <a:prstGeom prst="rect">
            <a:avLst/>
          </a:prstGeom>
          <a:noFill/>
        </p:spPr>
        <p:txBody>
          <a:bodyPr wrap="square" rtlCol="0">
            <a:spAutoFit/>
          </a:bodyPr>
          <a:lstStyle/>
          <a:p>
            <a:r>
              <a:rPr lang="en-US" sz="1200" dirty="0"/>
              <a:t>(Image: </a:t>
            </a:r>
            <a:r>
              <a:rPr lang="en-US" sz="1200" dirty="0" err="1"/>
              <a:t>Litman</a:t>
            </a:r>
            <a:r>
              <a:rPr lang="en-US" sz="1200" dirty="0"/>
              <a:t>, 2013, p. 4)</a:t>
            </a:r>
          </a:p>
        </p:txBody>
      </p:sp>
      <p:sp>
        <p:nvSpPr>
          <p:cNvPr id="6" name="TextBox 5">
            <a:extLst>
              <a:ext uri="{FF2B5EF4-FFF2-40B4-BE49-F238E27FC236}">
                <a16:creationId xmlns:a16="http://schemas.microsoft.com/office/drawing/2014/main" id="{C06CC6CA-CC96-3542-ADF3-FEDC1390A3EA}"/>
              </a:ext>
            </a:extLst>
          </p:cNvPr>
          <p:cNvSpPr txBox="1"/>
          <p:nvPr/>
        </p:nvSpPr>
        <p:spPr>
          <a:xfrm>
            <a:off x="316390" y="914400"/>
            <a:ext cx="4914062" cy="1292662"/>
          </a:xfrm>
          <a:prstGeom prst="rect">
            <a:avLst/>
          </a:prstGeom>
          <a:solidFill>
            <a:schemeClr val="bg2"/>
          </a:solidFill>
          <a:ln>
            <a:solidFill>
              <a:schemeClr val="bg2"/>
            </a:solidFill>
          </a:ln>
        </p:spPr>
        <p:txBody>
          <a:bodyPr wrap="square" rtlCol="0">
            <a:spAutoFit/>
          </a:bodyPr>
          <a:lstStyle/>
          <a:p>
            <a:r>
              <a:rPr lang="en-US" sz="2600" dirty="0">
                <a:latin typeface="Times" pitchFamily="2" charset="0"/>
              </a:rPr>
              <a:t>“In autumn, after </a:t>
            </a:r>
            <a:r>
              <a:rPr lang="en-US" sz="2600" dirty="0">
                <a:solidFill>
                  <a:schemeClr val="accent1"/>
                </a:solidFill>
                <a:latin typeface="Times" pitchFamily="2" charset="0"/>
              </a:rPr>
              <a:t>months with no rain</a:t>
            </a:r>
            <a:r>
              <a:rPr lang="en-US" sz="2600" dirty="0">
                <a:latin typeface="Times" pitchFamily="2" charset="0"/>
              </a:rPr>
              <a:t>, shrublands are at their driest and </a:t>
            </a:r>
            <a:r>
              <a:rPr lang="en-US" sz="2600" dirty="0">
                <a:solidFill>
                  <a:schemeClr val="accent5"/>
                </a:solidFill>
                <a:latin typeface="Times" pitchFamily="2" charset="0"/>
              </a:rPr>
              <a:t>most fire prone</a:t>
            </a:r>
            <a:r>
              <a:rPr lang="en-US" sz="2600" dirty="0">
                <a:latin typeface="Times" pitchFamily="2" charset="0"/>
              </a:rPr>
              <a:t>.”</a:t>
            </a:r>
            <a:endParaRPr lang="en-US" sz="2600" dirty="0"/>
          </a:p>
        </p:txBody>
      </p:sp>
      <p:sp>
        <p:nvSpPr>
          <p:cNvPr id="7" name="TextBox 6">
            <a:extLst>
              <a:ext uri="{FF2B5EF4-FFF2-40B4-BE49-F238E27FC236}">
                <a16:creationId xmlns:a16="http://schemas.microsoft.com/office/drawing/2014/main" id="{FBFDA05C-07FA-6C4A-AD12-25F44F85F0D6}"/>
              </a:ext>
            </a:extLst>
          </p:cNvPr>
          <p:cNvSpPr txBox="1"/>
          <p:nvPr/>
        </p:nvSpPr>
        <p:spPr>
          <a:xfrm>
            <a:off x="10816133" y="6541526"/>
            <a:ext cx="1375867" cy="553998"/>
          </a:xfrm>
          <a:prstGeom prst="rect">
            <a:avLst/>
          </a:prstGeom>
          <a:noFill/>
        </p:spPr>
        <p:txBody>
          <a:bodyPr wrap="square" rtlCol="0">
            <a:spAutoFit/>
          </a:bodyPr>
          <a:lstStyle/>
          <a:p>
            <a:r>
              <a:rPr lang="en-US" sz="1200" dirty="0"/>
              <a:t>(</a:t>
            </a:r>
            <a:r>
              <a:rPr lang="en-US" sz="1200" dirty="0" err="1"/>
              <a:t>Litman</a:t>
            </a:r>
            <a:r>
              <a:rPr lang="en-US" sz="1200" dirty="0"/>
              <a:t>, 2013, p. 4).</a:t>
            </a:r>
            <a:endParaRPr lang="en-US" sz="1200" dirty="0">
              <a:latin typeface="Times" pitchFamily="2" charset="0"/>
            </a:endParaRPr>
          </a:p>
          <a:p>
            <a:endParaRPr lang="en-US" dirty="0"/>
          </a:p>
        </p:txBody>
      </p:sp>
    </p:spTree>
    <p:extLst>
      <p:ext uri="{BB962C8B-B14F-4D97-AF65-F5344CB8AC3E}">
        <p14:creationId xmlns:p14="http://schemas.microsoft.com/office/powerpoint/2010/main" val="246107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p:tgtEl>
                                          <p:spTgt spid="6"/>
                                        </p:tgtEl>
                                        <p:attrNameLst>
                                          <p:attrName>ppt_y</p:attrName>
                                        </p:attrNameLst>
                                      </p:cBhvr>
                                      <p:tavLst>
                                        <p:tav tm="0">
                                          <p:val>
                                            <p:strVal val="#ppt_y+#ppt_h*1.125000"/>
                                          </p:val>
                                        </p:tav>
                                        <p:tav tm="100000">
                                          <p:val>
                                            <p:strVal val="#ppt_y"/>
                                          </p:val>
                                        </p:tav>
                                      </p:tavLst>
                                    </p:anim>
                                    <p:animEffect transition="in" filter="wipe(up)">
                                      <p:cBhvr>
                                        <p:cTn id="8" dur="10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10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14" dur="1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10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20"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97CA5-DE12-5646-B71A-63AAD46A1F76}"/>
              </a:ext>
            </a:extLst>
          </p:cNvPr>
          <p:cNvSpPr>
            <a:spLocks noGrp="1"/>
          </p:cNvSpPr>
          <p:nvPr>
            <p:ph type="title"/>
          </p:nvPr>
        </p:nvSpPr>
        <p:spPr>
          <a:xfrm>
            <a:off x="3327426" y="0"/>
            <a:ext cx="7958331" cy="1077229"/>
          </a:xfrm>
        </p:spPr>
        <p:txBody>
          <a:bodyPr>
            <a:normAutofit/>
          </a:bodyPr>
          <a:lstStyle/>
          <a:p>
            <a:r>
              <a:rPr lang="en-US" sz="3200" dirty="0"/>
              <a:t>Santa Anas, Drought, &amp; </a:t>
            </a:r>
            <a:r>
              <a:rPr lang="en-US" sz="3200" dirty="0">
                <a:solidFill>
                  <a:schemeClr val="accent5"/>
                </a:solidFill>
              </a:rPr>
              <a:t>Fire</a:t>
            </a:r>
            <a:r>
              <a:rPr lang="en-US" sz="3200" dirty="0"/>
              <a:t> Relation</a:t>
            </a:r>
          </a:p>
        </p:txBody>
      </p:sp>
      <p:pic>
        <p:nvPicPr>
          <p:cNvPr id="4" name="Picture 1" descr="C:\data\weatherdata\B_numSAdaysdroughtndxacresburnedgraphsequence4.jpg">
            <a:extLst>
              <a:ext uri="{FF2B5EF4-FFF2-40B4-BE49-F238E27FC236}">
                <a16:creationId xmlns:a16="http://schemas.microsoft.com/office/drawing/2014/main" id="{E8FE6547-F1D1-1747-BD49-C42AFF2EAE24}"/>
              </a:ext>
            </a:extLst>
          </p:cNvPr>
          <p:cNvPicPr>
            <a:picLocks noGrp="1" noChangeAspect="1" noChangeArrowheads="1"/>
          </p:cNvPicPr>
          <p:nvPr>
            <p:ph idx="1"/>
          </p:nvPr>
        </p:nvPicPr>
        <p:blipFill>
          <a:blip r:embed="rId3" cstate="print"/>
          <a:srcRect/>
          <a:stretch>
            <a:fillRect/>
          </a:stretch>
        </p:blipFill>
        <p:spPr bwMode="auto">
          <a:xfrm>
            <a:off x="737532" y="674449"/>
            <a:ext cx="10256191" cy="6012768"/>
          </a:xfrm>
          <a:prstGeom prst="rect">
            <a:avLst/>
          </a:prstGeom>
          <a:ln w="88900" cap="sq" cmpd="thickThin">
            <a:solidFill>
              <a:srgbClr val="000000"/>
            </a:solidFill>
            <a:prstDash val="solid"/>
            <a:miter lim="800000"/>
          </a:ln>
          <a:effectLst>
            <a:innerShdw blurRad="76200">
              <a:srgbClr val="000000"/>
            </a:innerShdw>
          </a:effectLst>
        </p:spPr>
      </p:pic>
      <p:sp>
        <p:nvSpPr>
          <p:cNvPr id="5" name="TextBox 4">
            <a:extLst>
              <a:ext uri="{FF2B5EF4-FFF2-40B4-BE49-F238E27FC236}">
                <a16:creationId xmlns:a16="http://schemas.microsoft.com/office/drawing/2014/main" id="{E2DE926B-F383-7B40-9AB1-84EE79ABFB86}"/>
              </a:ext>
            </a:extLst>
          </p:cNvPr>
          <p:cNvSpPr txBox="1"/>
          <p:nvPr/>
        </p:nvSpPr>
        <p:spPr>
          <a:xfrm>
            <a:off x="11285757" y="6548717"/>
            <a:ext cx="1057835" cy="276999"/>
          </a:xfrm>
          <a:prstGeom prst="rect">
            <a:avLst/>
          </a:prstGeom>
          <a:noFill/>
        </p:spPr>
        <p:txBody>
          <a:bodyPr wrap="square" rtlCol="0">
            <a:spAutoFit/>
          </a:bodyPr>
          <a:lstStyle/>
          <a:p>
            <a:pPr lvl="0" defTabSz="914400">
              <a:defRPr/>
            </a:pPr>
            <a:r>
              <a:rPr lang="en-US" sz="1200" dirty="0"/>
              <a:t>(Taylor, n.d.)</a:t>
            </a:r>
          </a:p>
        </p:txBody>
      </p:sp>
    </p:spTree>
    <p:extLst>
      <p:ext uri="{BB962C8B-B14F-4D97-AF65-F5344CB8AC3E}">
        <p14:creationId xmlns:p14="http://schemas.microsoft.com/office/powerpoint/2010/main" val="206534374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0C5D1-E89B-B547-A886-660487BDDD09}"/>
              </a:ext>
            </a:extLst>
          </p:cNvPr>
          <p:cNvSpPr>
            <a:spLocks noGrp="1"/>
          </p:cNvSpPr>
          <p:nvPr>
            <p:ph type="title"/>
          </p:nvPr>
        </p:nvSpPr>
        <p:spPr>
          <a:xfrm>
            <a:off x="3062382" y="158699"/>
            <a:ext cx="7958331" cy="1077229"/>
          </a:xfrm>
        </p:spPr>
        <p:txBody>
          <a:bodyPr/>
          <a:lstStyle/>
          <a:p>
            <a:r>
              <a:rPr lang="en-US" dirty="0"/>
              <a:t>Smoke being blown out to sea by Santa Ana Winds</a:t>
            </a:r>
          </a:p>
        </p:txBody>
      </p:sp>
      <p:pic>
        <p:nvPicPr>
          <p:cNvPr id="4" name="Picture 2" descr="C:\_rtaylor\jpg\firestorypics\CaliforniaFireMoving20071023.gif">
            <a:extLst>
              <a:ext uri="{FF2B5EF4-FFF2-40B4-BE49-F238E27FC236}">
                <a16:creationId xmlns:a16="http://schemas.microsoft.com/office/drawing/2014/main" id="{1464ADD7-8B39-FE43-B9F4-AECF74436876}"/>
              </a:ext>
            </a:extLst>
          </p:cNvPr>
          <p:cNvPicPr>
            <a:picLocks noChangeAspect="1" noChangeArrowheads="1" noCrop="1"/>
          </p:cNvPicPr>
          <p:nvPr/>
        </p:nvPicPr>
        <p:blipFill>
          <a:blip r:embed="rId3" cstate="print"/>
          <a:srcRect/>
          <a:stretch>
            <a:fillRect/>
          </a:stretch>
        </p:blipFill>
        <p:spPr bwMode="auto">
          <a:xfrm>
            <a:off x="477080" y="808384"/>
            <a:ext cx="8004312" cy="5965478"/>
          </a:xfrm>
          <a:prstGeom prst="rect">
            <a:avLst/>
          </a:prstGeom>
          <a:ln w="88900" cap="sq" cmpd="thickThin">
            <a:solidFill>
              <a:srgbClr val="000000"/>
            </a:solidFill>
            <a:prstDash val="solid"/>
            <a:miter lim="800000"/>
          </a:ln>
          <a:effectLst>
            <a:innerShdw blurRad="76200">
              <a:srgbClr val="000000"/>
            </a:innerShdw>
          </a:effectLst>
        </p:spPr>
      </p:pic>
      <p:sp>
        <p:nvSpPr>
          <p:cNvPr id="5" name="TextBox 4">
            <a:extLst>
              <a:ext uri="{FF2B5EF4-FFF2-40B4-BE49-F238E27FC236}">
                <a16:creationId xmlns:a16="http://schemas.microsoft.com/office/drawing/2014/main" id="{06D66B19-15ED-4243-9330-E68CD2E76E0F}"/>
              </a:ext>
            </a:extLst>
          </p:cNvPr>
          <p:cNvSpPr txBox="1"/>
          <p:nvPr/>
        </p:nvSpPr>
        <p:spPr>
          <a:xfrm>
            <a:off x="9949835" y="6581001"/>
            <a:ext cx="2408996" cy="276999"/>
          </a:xfrm>
          <a:prstGeom prst="rect">
            <a:avLst/>
          </a:prstGeom>
          <a:noFill/>
        </p:spPr>
        <p:txBody>
          <a:bodyPr wrap="square" rtlCol="0">
            <a:spAutoFit/>
          </a:bodyPr>
          <a:lstStyle/>
          <a:p>
            <a:r>
              <a:rPr lang="en-US" sz="1200" dirty="0"/>
              <a:t>(Image: Robert Taylor; Taylor, n.d.)</a:t>
            </a:r>
          </a:p>
        </p:txBody>
      </p:sp>
      <p:sp>
        <p:nvSpPr>
          <p:cNvPr id="6" name="TextBox 5">
            <a:extLst>
              <a:ext uri="{FF2B5EF4-FFF2-40B4-BE49-F238E27FC236}">
                <a16:creationId xmlns:a16="http://schemas.microsoft.com/office/drawing/2014/main" id="{550D3A5A-1826-FC48-BA4A-7C25E217E7A3}"/>
              </a:ext>
            </a:extLst>
          </p:cNvPr>
          <p:cNvSpPr txBox="1"/>
          <p:nvPr/>
        </p:nvSpPr>
        <p:spPr>
          <a:xfrm>
            <a:off x="8741340" y="1378226"/>
            <a:ext cx="2416990" cy="954107"/>
          </a:xfrm>
          <a:prstGeom prst="rect">
            <a:avLst/>
          </a:prstGeom>
          <a:noFill/>
        </p:spPr>
        <p:txBody>
          <a:bodyPr wrap="square" rtlCol="0">
            <a:spAutoFit/>
          </a:bodyPr>
          <a:lstStyle/>
          <a:p>
            <a:pPr algn="ctr"/>
            <a:r>
              <a:rPr lang="en-US" sz="2800" dirty="0">
                <a:solidFill>
                  <a:schemeClr val="accent5"/>
                </a:solidFill>
              </a:rPr>
              <a:t>September 23, 2007 Fires</a:t>
            </a:r>
          </a:p>
        </p:txBody>
      </p:sp>
      <p:sp>
        <p:nvSpPr>
          <p:cNvPr id="7" name="TextBox 6">
            <a:extLst>
              <a:ext uri="{FF2B5EF4-FFF2-40B4-BE49-F238E27FC236}">
                <a16:creationId xmlns:a16="http://schemas.microsoft.com/office/drawing/2014/main" id="{7D6F26E2-7F33-EF40-A026-6E0096BD35DB}"/>
              </a:ext>
            </a:extLst>
          </p:cNvPr>
          <p:cNvSpPr txBox="1"/>
          <p:nvPr/>
        </p:nvSpPr>
        <p:spPr>
          <a:xfrm>
            <a:off x="8939148" y="2891104"/>
            <a:ext cx="2081565" cy="3046988"/>
          </a:xfrm>
          <a:prstGeom prst="rect">
            <a:avLst/>
          </a:prstGeom>
          <a:noFill/>
        </p:spPr>
        <p:txBody>
          <a:bodyPr wrap="square" rtlCol="0">
            <a:spAutoFit/>
          </a:bodyPr>
          <a:lstStyle/>
          <a:p>
            <a:pPr algn="ctr"/>
            <a:r>
              <a:rPr lang="en-US" sz="3200" dirty="0"/>
              <a:t>There are often several fires at once across the region.</a:t>
            </a:r>
          </a:p>
        </p:txBody>
      </p:sp>
    </p:spTree>
    <p:extLst>
      <p:ext uri="{BB962C8B-B14F-4D97-AF65-F5344CB8AC3E}">
        <p14:creationId xmlns:p14="http://schemas.microsoft.com/office/powerpoint/2010/main" val="60106906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190B5B3-E13A-A644-AABD-3B9DC54E925B}"/>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2" name="Title 1">
            <a:extLst>
              <a:ext uri="{FF2B5EF4-FFF2-40B4-BE49-F238E27FC236}">
                <a16:creationId xmlns:a16="http://schemas.microsoft.com/office/drawing/2014/main" id="{A506BBFA-AA82-B543-9E7C-FC05FBB46E8E}"/>
              </a:ext>
            </a:extLst>
          </p:cNvPr>
          <p:cNvSpPr>
            <a:spLocks noGrp="1"/>
          </p:cNvSpPr>
          <p:nvPr>
            <p:ph type="title"/>
          </p:nvPr>
        </p:nvSpPr>
        <p:spPr>
          <a:xfrm>
            <a:off x="1568381" y="621468"/>
            <a:ext cx="2929183" cy="1077229"/>
          </a:xfrm>
        </p:spPr>
        <p:txBody>
          <a:bodyPr>
            <a:normAutofit/>
          </a:bodyPr>
          <a:lstStyle/>
          <a:p>
            <a:pPr algn="l"/>
            <a:r>
              <a:rPr lang="en-US" sz="4800" dirty="0">
                <a:solidFill>
                  <a:schemeClr val="bg2"/>
                </a:solidFill>
              </a:rPr>
              <a:t>Humidity</a:t>
            </a:r>
          </a:p>
        </p:txBody>
      </p:sp>
      <p:sp>
        <p:nvSpPr>
          <p:cNvPr id="3" name="Content Placeholder 2">
            <a:extLst>
              <a:ext uri="{FF2B5EF4-FFF2-40B4-BE49-F238E27FC236}">
                <a16:creationId xmlns:a16="http://schemas.microsoft.com/office/drawing/2014/main" id="{6F269C8F-1CBE-B540-AC7E-47B36F7934D0}"/>
              </a:ext>
            </a:extLst>
          </p:cNvPr>
          <p:cNvSpPr>
            <a:spLocks noGrp="1"/>
          </p:cNvSpPr>
          <p:nvPr>
            <p:ph idx="1"/>
          </p:nvPr>
        </p:nvSpPr>
        <p:spPr>
          <a:xfrm>
            <a:off x="1568381" y="1193992"/>
            <a:ext cx="9308885" cy="4701841"/>
          </a:xfrm>
        </p:spPr>
        <p:txBody>
          <a:bodyPr>
            <a:noAutofit/>
          </a:bodyPr>
          <a:lstStyle/>
          <a:p>
            <a:r>
              <a:rPr lang="en-US" sz="4000" dirty="0">
                <a:solidFill>
                  <a:schemeClr val="bg2">
                    <a:lumMod val="90000"/>
                    <a:lumOff val="10000"/>
                  </a:schemeClr>
                </a:solidFill>
              </a:rPr>
              <a:t>The amount of water vapor in the air will affect the level of moisture in a fuel.</a:t>
            </a:r>
          </a:p>
          <a:p>
            <a:r>
              <a:rPr lang="en-US" sz="4000" dirty="0">
                <a:solidFill>
                  <a:schemeClr val="accent1"/>
                </a:solidFill>
              </a:rPr>
              <a:t>If the humidity level is low, fuels will become dry and will catch fire more easily than when humidity is higher.</a:t>
            </a:r>
          </a:p>
        </p:txBody>
      </p:sp>
      <p:sp>
        <p:nvSpPr>
          <p:cNvPr id="4" name="TextBox 3">
            <a:extLst>
              <a:ext uri="{FF2B5EF4-FFF2-40B4-BE49-F238E27FC236}">
                <a16:creationId xmlns:a16="http://schemas.microsoft.com/office/drawing/2014/main" id="{FF2A55DB-213B-0241-80BA-4F460647EF9B}"/>
              </a:ext>
            </a:extLst>
          </p:cNvPr>
          <p:cNvSpPr txBox="1"/>
          <p:nvPr/>
        </p:nvSpPr>
        <p:spPr>
          <a:xfrm>
            <a:off x="11171582" y="6468357"/>
            <a:ext cx="914400" cy="276999"/>
          </a:xfrm>
          <a:prstGeom prst="rect">
            <a:avLst/>
          </a:prstGeom>
          <a:noFill/>
        </p:spPr>
        <p:txBody>
          <a:bodyPr wrap="square" rtlCol="0">
            <a:spAutoFit/>
          </a:bodyPr>
          <a:lstStyle/>
          <a:p>
            <a:r>
              <a:rPr lang="en-US" sz="1200" dirty="0"/>
              <a:t>(NPS, </a:t>
            </a:r>
            <a:r>
              <a:rPr lang="en-US" sz="1200" dirty="0" err="1"/>
              <a:t>n.d.b</a:t>
            </a:r>
            <a:r>
              <a:rPr lang="en-US" sz="1200" dirty="0"/>
              <a:t>)</a:t>
            </a:r>
          </a:p>
        </p:txBody>
      </p:sp>
      <p:sp>
        <p:nvSpPr>
          <p:cNvPr id="7" name="TextBox 6">
            <a:extLst>
              <a:ext uri="{FF2B5EF4-FFF2-40B4-BE49-F238E27FC236}">
                <a16:creationId xmlns:a16="http://schemas.microsoft.com/office/drawing/2014/main" id="{6160D3A2-4205-474F-9B66-E7A519FEEF7D}"/>
              </a:ext>
            </a:extLst>
          </p:cNvPr>
          <p:cNvSpPr txBox="1"/>
          <p:nvPr/>
        </p:nvSpPr>
        <p:spPr>
          <a:xfrm>
            <a:off x="0" y="6481323"/>
            <a:ext cx="4080681" cy="276999"/>
          </a:xfrm>
          <a:prstGeom prst="rect">
            <a:avLst/>
          </a:prstGeom>
          <a:noFill/>
        </p:spPr>
        <p:txBody>
          <a:bodyPr wrap="square" rtlCol="0">
            <a:spAutoFit/>
          </a:bodyPr>
          <a:lstStyle/>
          <a:p>
            <a:r>
              <a:rPr lang="en-US" sz="1200" dirty="0"/>
              <a:t>(Photo: Bethany Szczepanski) Santa Monica Mountains Fog</a:t>
            </a:r>
          </a:p>
        </p:txBody>
      </p:sp>
    </p:spTree>
    <p:extLst>
      <p:ext uri="{BB962C8B-B14F-4D97-AF65-F5344CB8AC3E}">
        <p14:creationId xmlns:p14="http://schemas.microsoft.com/office/powerpoint/2010/main" val="247074677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p:cTn id="2" repeatCount="indefinite" restart="whenNotActive" fill="hold" evtFilter="cancelBubble" nodeType="interactiveSeq">
                <p:stCondLst>
                  <p:cond delay="indefinite"/>
                  <p:cond evt="onBegin" delay="0">
                    <p:tn val="1"/>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0 L -0.12591 -0.31644 " pathEditMode="relative" rAng="0" ptsTypes="AA">
                                      <p:cBhvr>
                                        <p:cTn id="6" dur="30000" fill="hold"/>
                                        <p:tgtEl>
                                          <p:spTgt spid="6"/>
                                        </p:tgtEl>
                                        <p:attrNameLst>
                                          <p:attrName>ppt_x</p:attrName>
                                          <p:attrName>ppt_y</p:attrName>
                                        </p:attrNameLst>
                                      </p:cBhvr>
                                      <p:rCtr x="-6302" y="-15833"/>
                                    </p:animMotion>
                                  </p:childTnLst>
                                </p:cTn>
                              </p:par>
                              <p:par>
                                <p:cTn id="7" presetID="6" presetClass="emph" presetSubtype="0" accel="50000" decel="50000" fill="hold" nodeType="withEffect">
                                  <p:stCondLst>
                                    <p:cond delay="0"/>
                                  </p:stCondLst>
                                  <p:childTnLst>
                                    <p:animScale>
                                      <p:cBhvr>
                                        <p:cTn id="8" dur="30000" fill="hold"/>
                                        <p:tgtEl>
                                          <p:spTgt spid="6"/>
                                        </p:tgtEl>
                                      </p:cBhvr>
                                      <p:by x="150000" y="150000"/>
                                    </p:animScale>
                                  </p:childTnLst>
                                </p:cTn>
                              </p:par>
                            </p:childTnLst>
                          </p:cTn>
                        </p:par>
                        <p:par>
                          <p:cTn id="9" fill="hold">
                            <p:stCondLst>
                              <p:cond delay="30000"/>
                            </p:stCondLst>
                            <p:childTnLst>
                              <p:par>
                                <p:cTn id="10" presetID="0" presetClass="path" presetSubtype="0" accel="50000" decel="50000" fill="hold" nodeType="afterEffect">
                                  <p:stCondLst>
                                    <p:cond delay="5000"/>
                                  </p:stCondLst>
                                  <p:childTnLst>
                                    <p:animMotion origin="layout" path="M -0.12591 -0.31644 L 0 0 " pathEditMode="relative" rAng="0" ptsTypes="AA">
                                      <p:cBhvr>
                                        <p:cTn id="11" dur="30000" fill="hold"/>
                                        <p:tgtEl>
                                          <p:spTgt spid="6"/>
                                        </p:tgtEl>
                                        <p:attrNameLst>
                                          <p:attrName>ppt_x</p:attrName>
                                          <p:attrName>ppt_y</p:attrName>
                                        </p:attrNameLst>
                                      </p:cBhvr>
                                      <p:rCtr x="6289" y="15810"/>
                                    </p:animMotion>
                                  </p:childTnLst>
                                </p:cTn>
                              </p:par>
                              <p:par>
                                <p:cTn id="12" presetID="6" presetClass="emph" presetSubtype="0" accel="50000" decel="50000" fill="hold" nodeType="withEffect">
                                  <p:stCondLst>
                                    <p:cond delay="5000"/>
                                  </p:stCondLst>
                                  <p:childTnLst>
                                    <p:animScale>
                                      <p:cBhvr>
                                        <p:cTn id="13" dur="30000" fill="hold"/>
                                        <p:tgtEl>
                                          <p:spTgt spid="6"/>
                                        </p:tgtEl>
                                      </p:cBhvr>
                                      <p:by x="150000" y="150000"/>
                                      <p:to x="100000" y="100000"/>
                                    </p:animScale>
                                  </p:childTnLst>
                                </p:cTn>
                              </p:par>
                            </p:childTnLst>
                          </p:cTn>
                        </p:par>
                        <p:par>
                          <p:cTn id="14" fill="hold">
                            <p:stCondLst>
                              <p:cond delay="65000"/>
                            </p:stCondLst>
                            <p:childTnLst>
                              <p:par>
                                <p:cTn id="15" presetID="0" presetClass="path" presetSubtype="0" accel="50000" decel="50000" fill="hold" nodeType="afterEffect">
                                  <p:stCondLst>
                                    <p:cond delay="0"/>
                                  </p:stCondLst>
                                  <p:childTnLst>
                                    <p:animMotion origin="layout" path="M 0 0 L 0 0.00023 " pathEditMode="relative" rAng="0" ptsTypes="AA">
                                      <p:cBhvr>
                                        <p:cTn id="16" dur="5000" fill="hold"/>
                                        <p:tgtEl>
                                          <p:spTgt spid="6"/>
                                        </p:tgtEl>
                                        <p:attrNameLst>
                                          <p:attrName>ppt_x</p:attrName>
                                          <p:attrName>ppt_y</p:attrName>
                                        </p:attrNameLst>
                                      </p:cBhvr>
                                      <p:rCtr x="0" y="0"/>
                                    </p:animMotion>
                                  </p:childTnLst>
                                </p:cTn>
                              </p:par>
                            </p:childTnLst>
                          </p:cTn>
                        </p:par>
                      </p:childTnLst>
                    </p:cTn>
                  </p:par>
                </p:childTnLst>
              </p:cTn>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1D307-4F2C-4C46-A842-0A24BCE58F36}"/>
              </a:ext>
            </a:extLst>
          </p:cNvPr>
          <p:cNvSpPr>
            <a:spLocks noGrp="1"/>
          </p:cNvSpPr>
          <p:nvPr>
            <p:ph type="title"/>
          </p:nvPr>
        </p:nvSpPr>
        <p:spPr/>
        <p:txBody>
          <a:bodyPr>
            <a:noAutofit/>
          </a:bodyPr>
          <a:lstStyle/>
          <a:p>
            <a:r>
              <a:rPr lang="en-US" sz="4800" dirty="0">
                <a:solidFill>
                  <a:schemeClr val="accent5"/>
                </a:solidFill>
                <a:latin typeface="Zapfino" panose="03030300040707070C03" pitchFamily="66" charset="77"/>
              </a:rPr>
              <a:t>Topography</a:t>
            </a:r>
          </a:p>
        </p:txBody>
      </p:sp>
      <p:sp>
        <p:nvSpPr>
          <p:cNvPr id="3" name="Text Placeholder 2">
            <a:extLst>
              <a:ext uri="{FF2B5EF4-FFF2-40B4-BE49-F238E27FC236}">
                <a16:creationId xmlns:a16="http://schemas.microsoft.com/office/drawing/2014/main" id="{784774E9-3618-6A43-A16B-9F10E2C09432}"/>
              </a:ext>
            </a:extLst>
          </p:cNvPr>
          <p:cNvSpPr>
            <a:spLocks noGrp="1"/>
          </p:cNvSpPr>
          <p:nvPr>
            <p:ph type="body" idx="1"/>
          </p:nvPr>
        </p:nvSpPr>
        <p:spPr/>
        <p:txBody>
          <a:bodyPr>
            <a:normAutofit/>
          </a:bodyPr>
          <a:lstStyle/>
          <a:p>
            <a:r>
              <a:rPr lang="en-US" sz="2800" dirty="0"/>
              <a:t>Wildland Fire Behavior Triangle</a:t>
            </a:r>
          </a:p>
        </p:txBody>
      </p:sp>
    </p:spTree>
    <p:extLst>
      <p:ext uri="{BB962C8B-B14F-4D97-AF65-F5344CB8AC3E}">
        <p14:creationId xmlns:p14="http://schemas.microsoft.com/office/powerpoint/2010/main" val="3141161946"/>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8C321-DED5-4D44-A4A9-D06A319A5A6A}"/>
              </a:ext>
            </a:extLst>
          </p:cNvPr>
          <p:cNvSpPr>
            <a:spLocks noGrp="1"/>
          </p:cNvSpPr>
          <p:nvPr>
            <p:ph type="title"/>
          </p:nvPr>
        </p:nvSpPr>
        <p:spPr/>
        <p:txBody>
          <a:bodyPr/>
          <a:lstStyle/>
          <a:p>
            <a:r>
              <a:rPr lang="en-US" dirty="0"/>
              <a:t>Topography</a:t>
            </a:r>
          </a:p>
        </p:txBody>
      </p:sp>
      <p:sp>
        <p:nvSpPr>
          <p:cNvPr id="3" name="Content Placeholder 2">
            <a:extLst>
              <a:ext uri="{FF2B5EF4-FFF2-40B4-BE49-F238E27FC236}">
                <a16:creationId xmlns:a16="http://schemas.microsoft.com/office/drawing/2014/main" id="{A9E2A90A-6778-BF4B-A2CF-A5AC1BF664E0}"/>
              </a:ext>
            </a:extLst>
          </p:cNvPr>
          <p:cNvSpPr>
            <a:spLocks noGrp="1"/>
          </p:cNvSpPr>
          <p:nvPr>
            <p:ph idx="1"/>
          </p:nvPr>
        </p:nvSpPr>
        <p:spPr>
          <a:xfrm>
            <a:off x="4995082" y="1615387"/>
            <a:ext cx="5575057" cy="4653484"/>
          </a:xfrm>
        </p:spPr>
        <p:txBody>
          <a:bodyPr>
            <a:normAutofit/>
          </a:bodyPr>
          <a:lstStyle/>
          <a:p>
            <a:r>
              <a:rPr lang="en-US" sz="3200" dirty="0"/>
              <a:t>Topography can have an influence on how a </a:t>
            </a:r>
            <a:r>
              <a:rPr lang="en-US" sz="3200" dirty="0">
                <a:solidFill>
                  <a:schemeClr val="accent5"/>
                </a:solidFill>
              </a:rPr>
              <a:t>fire</a:t>
            </a:r>
            <a:r>
              <a:rPr lang="en-US" sz="3200" dirty="0"/>
              <a:t> behaves.</a:t>
            </a:r>
          </a:p>
          <a:p>
            <a:r>
              <a:rPr lang="en-US" sz="3200" dirty="0"/>
              <a:t>It will typically </a:t>
            </a:r>
            <a:r>
              <a:rPr lang="en-US" sz="3200" dirty="0">
                <a:solidFill>
                  <a:schemeClr val="accent1"/>
                </a:solidFill>
              </a:rPr>
              <a:t>move more quickly uphill </a:t>
            </a:r>
            <a:r>
              <a:rPr lang="en-US" sz="3200" dirty="0"/>
              <a:t>than downhill or than on flat terrain.</a:t>
            </a:r>
          </a:p>
        </p:txBody>
      </p:sp>
      <p:sp>
        <p:nvSpPr>
          <p:cNvPr id="4" name="TextBox 3">
            <a:extLst>
              <a:ext uri="{FF2B5EF4-FFF2-40B4-BE49-F238E27FC236}">
                <a16:creationId xmlns:a16="http://schemas.microsoft.com/office/drawing/2014/main" id="{2011D8EB-D343-6A43-B878-6FACC7487B58}"/>
              </a:ext>
            </a:extLst>
          </p:cNvPr>
          <p:cNvSpPr txBox="1"/>
          <p:nvPr/>
        </p:nvSpPr>
        <p:spPr>
          <a:xfrm>
            <a:off x="11251096" y="6567100"/>
            <a:ext cx="1046921" cy="276999"/>
          </a:xfrm>
          <a:prstGeom prst="rect">
            <a:avLst/>
          </a:prstGeom>
          <a:noFill/>
        </p:spPr>
        <p:txBody>
          <a:bodyPr wrap="square" rtlCol="0">
            <a:spAutoFit/>
          </a:bodyPr>
          <a:lstStyle/>
          <a:p>
            <a:r>
              <a:rPr lang="en-US" sz="1200" dirty="0"/>
              <a:t>(NPS, </a:t>
            </a:r>
            <a:r>
              <a:rPr lang="en-US" sz="1200" dirty="0" err="1"/>
              <a:t>n.d.c</a:t>
            </a:r>
            <a:r>
              <a:rPr lang="en-US" sz="1200" dirty="0"/>
              <a:t>)</a:t>
            </a:r>
          </a:p>
        </p:txBody>
      </p:sp>
      <p:pic>
        <p:nvPicPr>
          <p:cNvPr id="6" name="Picture 5">
            <a:extLst>
              <a:ext uri="{FF2B5EF4-FFF2-40B4-BE49-F238E27FC236}">
                <a16:creationId xmlns:a16="http://schemas.microsoft.com/office/drawing/2014/main" id="{7897C680-F5EB-D048-AFBD-80C94773680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3" y="-13901"/>
            <a:ext cx="4542312" cy="6858000"/>
          </a:xfrm>
          <a:prstGeom prst="rect">
            <a:avLst/>
          </a:prstGeom>
          <a:ln>
            <a:solidFill>
              <a:schemeClr val="bg1"/>
            </a:solidFill>
          </a:ln>
        </p:spPr>
      </p:pic>
      <p:sp>
        <p:nvSpPr>
          <p:cNvPr id="7" name="TextBox 6">
            <a:extLst>
              <a:ext uri="{FF2B5EF4-FFF2-40B4-BE49-F238E27FC236}">
                <a16:creationId xmlns:a16="http://schemas.microsoft.com/office/drawing/2014/main" id="{52FD5EDC-ACFB-5443-B0E8-4D6B957D8375}"/>
              </a:ext>
            </a:extLst>
          </p:cNvPr>
          <p:cNvSpPr txBox="1"/>
          <p:nvPr/>
        </p:nvSpPr>
        <p:spPr>
          <a:xfrm>
            <a:off x="4542485" y="6567099"/>
            <a:ext cx="1965278" cy="276999"/>
          </a:xfrm>
          <a:prstGeom prst="rect">
            <a:avLst/>
          </a:prstGeom>
          <a:noFill/>
        </p:spPr>
        <p:txBody>
          <a:bodyPr wrap="square" rtlCol="0">
            <a:spAutoFit/>
          </a:bodyPr>
          <a:lstStyle/>
          <a:p>
            <a:r>
              <a:rPr lang="en-US" sz="1200" dirty="0"/>
              <a:t>(Photo: Bethany Szczepanski)</a:t>
            </a:r>
          </a:p>
        </p:txBody>
      </p:sp>
      <p:sp>
        <p:nvSpPr>
          <p:cNvPr id="8" name="TextBox 7">
            <a:extLst>
              <a:ext uri="{FF2B5EF4-FFF2-40B4-BE49-F238E27FC236}">
                <a16:creationId xmlns:a16="http://schemas.microsoft.com/office/drawing/2014/main" id="{A1ACEB61-975F-714A-8161-F32EA7BFD814}"/>
              </a:ext>
            </a:extLst>
          </p:cNvPr>
          <p:cNvSpPr txBox="1"/>
          <p:nvPr/>
        </p:nvSpPr>
        <p:spPr>
          <a:xfrm>
            <a:off x="957688" y="6382433"/>
            <a:ext cx="2627283" cy="369332"/>
          </a:xfrm>
          <a:prstGeom prst="rect">
            <a:avLst/>
          </a:prstGeom>
          <a:noFill/>
        </p:spPr>
        <p:txBody>
          <a:bodyPr wrap="square" rtlCol="0">
            <a:spAutoFit/>
          </a:bodyPr>
          <a:lstStyle/>
          <a:p>
            <a:pPr algn="ctr"/>
            <a:r>
              <a:rPr lang="en-US" b="1" dirty="0"/>
              <a:t>Yosemite National Park</a:t>
            </a:r>
          </a:p>
        </p:txBody>
      </p:sp>
    </p:spTree>
    <p:extLst>
      <p:ext uri="{BB962C8B-B14F-4D97-AF65-F5344CB8AC3E}">
        <p14:creationId xmlns:p14="http://schemas.microsoft.com/office/powerpoint/2010/main" val="2949095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1000"/>
                                        <p:tgtEl>
                                          <p:spTgt spid="3">
                                            <p:txEl>
                                              <p:pRg st="0" end="0"/>
                                            </p:txEl>
                                          </p:spTgt>
                                        </p:tgtEl>
                                      </p:cBhvr>
                                    </p:animEffect>
                                  </p:childTnLst>
                                </p:cTn>
                              </p:par>
                            </p:childTnLst>
                          </p:cTn>
                        </p:par>
                        <p:par>
                          <p:cTn id="9" fill="hold">
                            <p:stCondLst>
                              <p:cond delay="1000"/>
                            </p:stCondLst>
                            <p:childTnLst>
                              <p:par>
                                <p:cTn id="10" presetID="12" presetClass="entr" presetSubtype="4" fill="hold" grpId="0" nodeType="afterEffect">
                                  <p:stCondLst>
                                    <p:cond delay="100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10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3"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F6046-AB92-174C-AA54-A6CBE24F9FA6}"/>
              </a:ext>
            </a:extLst>
          </p:cNvPr>
          <p:cNvSpPr>
            <a:spLocks noGrp="1"/>
          </p:cNvSpPr>
          <p:nvPr>
            <p:ph type="title"/>
          </p:nvPr>
        </p:nvSpPr>
        <p:spPr>
          <a:xfrm>
            <a:off x="2609339" y="3556687"/>
            <a:ext cx="7956560" cy="1424746"/>
          </a:xfrm>
        </p:spPr>
        <p:txBody>
          <a:bodyPr>
            <a:normAutofit/>
          </a:bodyPr>
          <a:lstStyle/>
          <a:p>
            <a:r>
              <a:rPr lang="en-US" sz="4800" dirty="0">
                <a:solidFill>
                  <a:schemeClr val="accent5"/>
                </a:solidFill>
              </a:rPr>
              <a:t>Fire Regime</a:t>
            </a:r>
          </a:p>
        </p:txBody>
      </p:sp>
      <p:sp>
        <p:nvSpPr>
          <p:cNvPr id="3" name="Text Placeholder 2">
            <a:extLst>
              <a:ext uri="{FF2B5EF4-FFF2-40B4-BE49-F238E27FC236}">
                <a16:creationId xmlns:a16="http://schemas.microsoft.com/office/drawing/2014/main" id="{B6116EC2-9676-3348-AB58-A98676C55CAB}"/>
              </a:ext>
            </a:extLst>
          </p:cNvPr>
          <p:cNvSpPr>
            <a:spLocks noGrp="1"/>
          </p:cNvSpPr>
          <p:nvPr>
            <p:ph type="body" idx="1"/>
          </p:nvPr>
        </p:nvSpPr>
        <p:spPr>
          <a:xfrm>
            <a:off x="1119116" y="968991"/>
            <a:ext cx="9446783" cy="2178263"/>
          </a:xfrm>
        </p:spPr>
        <p:txBody>
          <a:bodyPr>
            <a:noAutofit/>
          </a:bodyPr>
          <a:lstStyle/>
          <a:p>
            <a:r>
              <a:rPr lang="en-US" sz="2800" dirty="0">
                <a:solidFill>
                  <a:schemeClr val="accent5"/>
                </a:solidFill>
                <a:latin typeface="Zapfino" panose="03030300040707070C03" pitchFamily="66" charset="77"/>
              </a:rPr>
              <a:t>Wildfire</a:t>
            </a:r>
            <a:r>
              <a:rPr lang="en-US" sz="2800" dirty="0"/>
              <a:t>  Characteristics &amp; Behaviors</a:t>
            </a:r>
          </a:p>
        </p:txBody>
      </p:sp>
    </p:spTree>
    <p:extLst>
      <p:ext uri="{BB962C8B-B14F-4D97-AF65-F5344CB8AC3E}">
        <p14:creationId xmlns:p14="http://schemas.microsoft.com/office/powerpoint/2010/main" val="35590533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CB059-9C32-7146-9D5A-45ABE223CC8F}"/>
              </a:ext>
            </a:extLst>
          </p:cNvPr>
          <p:cNvSpPr>
            <a:spLocks noGrp="1"/>
          </p:cNvSpPr>
          <p:nvPr>
            <p:ph type="title"/>
          </p:nvPr>
        </p:nvSpPr>
        <p:spPr>
          <a:xfrm>
            <a:off x="6045957" y="95108"/>
            <a:ext cx="5302103" cy="1077229"/>
          </a:xfrm>
        </p:spPr>
        <p:txBody>
          <a:bodyPr/>
          <a:lstStyle/>
          <a:p>
            <a:r>
              <a:rPr lang="en-US" dirty="0"/>
              <a:t>Questions for thought</a:t>
            </a:r>
          </a:p>
        </p:txBody>
      </p:sp>
      <p:graphicFrame>
        <p:nvGraphicFramePr>
          <p:cNvPr id="11" name="Object 4">
            <a:extLst>
              <a:ext uri="{FF2B5EF4-FFF2-40B4-BE49-F238E27FC236}">
                <a16:creationId xmlns:a16="http://schemas.microsoft.com/office/drawing/2014/main" id="{9D57AB45-68A4-8B4A-91B5-390FF5949AA8}"/>
              </a:ext>
            </a:extLst>
          </p:cNvPr>
          <p:cNvGraphicFramePr>
            <a:graphicFrameLocks noChangeAspect="1"/>
          </p:cNvGraphicFramePr>
          <p:nvPr>
            <p:extLst>
              <p:ext uri="{D42A27DB-BD31-4B8C-83A1-F6EECF244321}">
                <p14:modId xmlns:p14="http://schemas.microsoft.com/office/powerpoint/2010/main" val="4187020240"/>
              </p:ext>
            </p:extLst>
          </p:nvPr>
        </p:nvGraphicFramePr>
        <p:xfrm>
          <a:off x="68239" y="2379488"/>
          <a:ext cx="5343915" cy="2315995"/>
        </p:xfrm>
        <a:graphic>
          <a:graphicData uri="http://schemas.openxmlformats.org/presentationml/2006/ole">
            <mc:AlternateContent xmlns:mc="http://schemas.openxmlformats.org/markup-compatibility/2006">
              <mc:Choice xmlns:v="urn:schemas-microsoft-com:vml" Requires="v">
                <p:oleObj spid="_x0000_s2206" name="Worksheet" r:id="rId4" imgW="17348200" imgH="11836400" progId="Excel.Sheet.8">
                  <p:embed/>
                </p:oleObj>
              </mc:Choice>
              <mc:Fallback>
                <p:oleObj name="Worksheet" r:id="rId4" imgW="17348200" imgH="11836400" progId="Excel.Sheet.8">
                  <p:embed/>
                  <p:pic>
                    <p:nvPicPr>
                      <p:cNvPr id="7" name="Object 4">
                        <a:extLst>
                          <a:ext uri="{FF2B5EF4-FFF2-40B4-BE49-F238E27FC236}">
                            <a16:creationId xmlns:a16="http://schemas.microsoft.com/office/drawing/2014/main" id="{55690FC3-C3B0-BC4E-B97A-7A5C17E92495}"/>
                          </a:ext>
                        </a:extLst>
                      </p:cNvPr>
                      <p:cNvPicPr>
                        <a:picLocks noChangeAspect="1" noChangeArrowheads="1"/>
                      </p:cNvPicPr>
                      <p:nvPr/>
                    </p:nvPicPr>
                    <p:blipFill>
                      <a:blip r:embed="rId5"/>
                      <a:srcRect/>
                      <a:stretch>
                        <a:fillRect/>
                      </a:stretch>
                    </p:blipFill>
                    <p:spPr bwMode="auto">
                      <a:xfrm>
                        <a:off x="68239" y="2379488"/>
                        <a:ext cx="5343915" cy="2315995"/>
                      </a:xfrm>
                      <a:prstGeom prst="rect">
                        <a:avLst/>
                      </a:prstGeom>
                      <a:noFill/>
                      <a:ln>
                        <a:solidFill>
                          <a:schemeClr val="accent5"/>
                        </a:solidFill>
                      </a:ln>
                      <a:extLst/>
                    </p:spPr>
                  </p:pic>
                </p:oleObj>
              </mc:Fallback>
            </mc:AlternateContent>
          </a:graphicData>
        </a:graphic>
      </p:graphicFrame>
      <p:pic>
        <p:nvPicPr>
          <p:cNvPr id="12" name="Picture 11">
            <a:extLst>
              <a:ext uri="{FF2B5EF4-FFF2-40B4-BE49-F238E27FC236}">
                <a16:creationId xmlns:a16="http://schemas.microsoft.com/office/drawing/2014/main" id="{EE280AE3-315E-304C-936D-47577FE5EB64}"/>
              </a:ext>
            </a:extLst>
          </p:cNvPr>
          <p:cNvPicPr>
            <a:picLocks noChangeAspect="1"/>
          </p:cNvPicPr>
          <p:nvPr/>
        </p:nvPicPr>
        <p:blipFill>
          <a:blip r:embed="rId6"/>
          <a:stretch>
            <a:fillRect/>
          </a:stretch>
        </p:blipFill>
        <p:spPr>
          <a:xfrm>
            <a:off x="7976070" y="707612"/>
            <a:ext cx="4133592" cy="3197684"/>
          </a:xfrm>
          <a:prstGeom prst="rect">
            <a:avLst/>
          </a:prstGeom>
          <a:ln>
            <a:solidFill>
              <a:schemeClr val="accent5"/>
            </a:solidFill>
          </a:ln>
        </p:spPr>
      </p:pic>
      <p:pic>
        <p:nvPicPr>
          <p:cNvPr id="13" name="Picture 1" descr="C:\data\weatherdata\B_numSAdaysdroughtndxacresburnedgraphsequence4.jpg">
            <a:extLst>
              <a:ext uri="{FF2B5EF4-FFF2-40B4-BE49-F238E27FC236}">
                <a16:creationId xmlns:a16="http://schemas.microsoft.com/office/drawing/2014/main" id="{DE78898E-FADF-064D-B5EE-4C67810EE4C9}"/>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7284414" y="3965702"/>
            <a:ext cx="4825248" cy="2828837"/>
          </a:xfrm>
          <a:prstGeom prst="rect">
            <a:avLst/>
          </a:prstGeom>
          <a:ln>
            <a:solidFill>
              <a:schemeClr val="accent5"/>
            </a:solidFill>
          </a:ln>
        </p:spPr>
      </p:pic>
      <p:sp>
        <p:nvSpPr>
          <p:cNvPr id="3" name="Content Placeholder 2">
            <a:extLst>
              <a:ext uri="{FF2B5EF4-FFF2-40B4-BE49-F238E27FC236}">
                <a16:creationId xmlns:a16="http://schemas.microsoft.com/office/drawing/2014/main" id="{F1155702-511E-7042-BA02-7E660B52AF15}"/>
              </a:ext>
            </a:extLst>
          </p:cNvPr>
          <p:cNvSpPr>
            <a:spLocks noGrp="1"/>
          </p:cNvSpPr>
          <p:nvPr>
            <p:ph idx="1"/>
          </p:nvPr>
        </p:nvSpPr>
        <p:spPr>
          <a:xfrm>
            <a:off x="5448129" y="707612"/>
            <a:ext cx="2412981" cy="3197684"/>
          </a:xfrm>
        </p:spPr>
        <p:txBody>
          <a:bodyPr>
            <a:normAutofit fontScale="92500" lnSpcReduction="10000"/>
          </a:bodyPr>
          <a:lstStyle/>
          <a:p>
            <a:r>
              <a:rPr lang="en-US" dirty="0">
                <a:solidFill>
                  <a:schemeClr val="accent3"/>
                </a:solidFill>
              </a:rPr>
              <a:t>Fuels, Weather, Climate, Winds, Humidity, Topography</a:t>
            </a:r>
          </a:p>
          <a:p>
            <a:r>
              <a:rPr lang="en-US" dirty="0"/>
              <a:t>Think about all of these variables together and answer the questions:</a:t>
            </a:r>
          </a:p>
        </p:txBody>
      </p:sp>
      <p:sp>
        <p:nvSpPr>
          <p:cNvPr id="14" name="TextBox 13">
            <a:extLst>
              <a:ext uri="{FF2B5EF4-FFF2-40B4-BE49-F238E27FC236}">
                <a16:creationId xmlns:a16="http://schemas.microsoft.com/office/drawing/2014/main" id="{71DB645A-18C6-2D4F-981F-4C7D7BB8A3AB}"/>
              </a:ext>
            </a:extLst>
          </p:cNvPr>
          <p:cNvSpPr txBox="1"/>
          <p:nvPr/>
        </p:nvSpPr>
        <p:spPr>
          <a:xfrm>
            <a:off x="68239" y="4741204"/>
            <a:ext cx="6905767" cy="2147511"/>
          </a:xfrm>
          <a:prstGeom prst="rect">
            <a:avLst/>
          </a:prstGeom>
          <a:solidFill>
            <a:schemeClr val="bg2"/>
          </a:solidFill>
        </p:spPr>
        <p:txBody>
          <a:bodyPr wrap="square" rtlCol="0">
            <a:spAutoFit/>
          </a:bodyPr>
          <a:lstStyle/>
          <a:p>
            <a:pPr lvl="1"/>
            <a:r>
              <a:rPr lang="en-US" sz="2400" dirty="0">
                <a:solidFill>
                  <a:schemeClr val="accent5"/>
                </a:solidFill>
              </a:rPr>
              <a:t>Why do we have </a:t>
            </a:r>
            <a:r>
              <a:rPr lang="en-US" sz="2400" dirty="0">
                <a:solidFill>
                  <a:schemeClr val="accent5"/>
                </a:solidFill>
                <a:latin typeface="Zapfino" panose="03030300040707070C03" pitchFamily="66" charset="77"/>
              </a:rPr>
              <a:t>fires</a:t>
            </a:r>
            <a:r>
              <a:rPr lang="en-US" sz="2400" dirty="0">
                <a:solidFill>
                  <a:schemeClr val="accent5"/>
                </a:solidFill>
              </a:rPr>
              <a:t> in Southern California?</a:t>
            </a:r>
          </a:p>
          <a:p>
            <a:pPr lvl="1"/>
            <a:r>
              <a:rPr lang="en-US" sz="2400" dirty="0">
                <a:solidFill>
                  <a:schemeClr val="accent1"/>
                </a:solidFill>
              </a:rPr>
              <a:t>Why does Southern California have a</a:t>
            </a:r>
            <a:r>
              <a:rPr lang="en-US" sz="2400" dirty="0">
                <a:solidFill>
                  <a:schemeClr val="accent5"/>
                </a:solidFill>
              </a:rPr>
              <a:t> </a:t>
            </a:r>
            <a:r>
              <a:rPr lang="en-US" sz="2400" dirty="0">
                <a:solidFill>
                  <a:schemeClr val="accent1"/>
                </a:solidFill>
              </a:rPr>
              <a:t>high-severity, stand-replacing crown fire regime?</a:t>
            </a:r>
            <a:endParaRPr lang="en-US" sz="2400" dirty="0">
              <a:solidFill>
                <a:schemeClr val="accent5"/>
              </a:solidFill>
            </a:endParaRPr>
          </a:p>
          <a:p>
            <a:endParaRPr lang="en-US" dirty="0"/>
          </a:p>
        </p:txBody>
      </p:sp>
      <p:grpSp>
        <p:nvGrpSpPr>
          <p:cNvPr id="15" name="Group 14">
            <a:extLst>
              <a:ext uri="{FF2B5EF4-FFF2-40B4-BE49-F238E27FC236}">
                <a16:creationId xmlns:a16="http://schemas.microsoft.com/office/drawing/2014/main" id="{684F872A-B5FF-224D-8269-D3892F89EFA8}"/>
              </a:ext>
            </a:extLst>
          </p:cNvPr>
          <p:cNvGrpSpPr/>
          <p:nvPr/>
        </p:nvGrpSpPr>
        <p:grpSpPr>
          <a:xfrm>
            <a:off x="995602" y="53007"/>
            <a:ext cx="4261336" cy="2238659"/>
            <a:chOff x="4257480" y="3179328"/>
            <a:chExt cx="6064379" cy="3503263"/>
          </a:xfrm>
        </p:grpSpPr>
        <p:pic>
          <p:nvPicPr>
            <p:cNvPr id="16" name="Picture 3">
              <a:extLst>
                <a:ext uri="{FF2B5EF4-FFF2-40B4-BE49-F238E27FC236}">
                  <a16:creationId xmlns:a16="http://schemas.microsoft.com/office/drawing/2014/main" id="{8A50CB94-D36D-384F-AEB6-9882A984F0A0}"/>
                </a:ext>
              </a:extLst>
            </p:cNvPr>
            <p:cNvPicPr>
              <a:picLocks noChangeAspect="1"/>
            </p:cNvPicPr>
            <p:nvPr/>
          </p:nvPicPr>
          <p:blipFill>
            <a:blip r:embed="rId8"/>
            <a:stretch>
              <a:fillRect/>
            </a:stretch>
          </p:blipFill>
          <p:spPr bwMode="auto">
            <a:xfrm>
              <a:off x="4574383" y="3457226"/>
              <a:ext cx="5451592" cy="3225365"/>
            </a:xfrm>
            <a:prstGeom prst="rect">
              <a:avLst/>
            </a:prstGeom>
            <a:ln>
              <a:solidFill>
                <a:schemeClr val="accent5"/>
              </a:solidFill>
            </a:ln>
          </p:spPr>
        </p:pic>
        <p:sp>
          <p:nvSpPr>
            <p:cNvPr id="17" name="TextBox 16">
              <a:extLst>
                <a:ext uri="{FF2B5EF4-FFF2-40B4-BE49-F238E27FC236}">
                  <a16:creationId xmlns:a16="http://schemas.microsoft.com/office/drawing/2014/main" id="{0E298797-BB56-6C4B-84AB-992246924E6C}"/>
                </a:ext>
              </a:extLst>
            </p:cNvPr>
            <p:cNvSpPr txBox="1"/>
            <p:nvPr/>
          </p:nvSpPr>
          <p:spPr>
            <a:xfrm rot="16200000">
              <a:off x="3400470" y="4916608"/>
              <a:ext cx="2020622" cy="306602"/>
            </a:xfrm>
            <a:prstGeom prst="rect">
              <a:avLst/>
            </a:prstGeom>
            <a:noFill/>
          </p:spPr>
          <p:txBody>
            <a:bodyPr wrap="square" rtlCol="0">
              <a:spAutoFit/>
            </a:bodyPr>
            <a:lstStyle/>
            <a:p>
              <a:pPr algn="ctr"/>
              <a:r>
                <a:rPr lang="en-US" sz="800" dirty="0">
                  <a:solidFill>
                    <a:schemeClr val="tx2"/>
                  </a:solidFill>
                </a:rPr>
                <a:t> Temperature (Fahrenheit)</a:t>
              </a:r>
            </a:p>
          </p:txBody>
        </p:sp>
        <p:sp>
          <p:nvSpPr>
            <p:cNvPr id="18" name="TextBox 17">
              <a:extLst>
                <a:ext uri="{FF2B5EF4-FFF2-40B4-BE49-F238E27FC236}">
                  <a16:creationId xmlns:a16="http://schemas.microsoft.com/office/drawing/2014/main" id="{35852203-D671-494B-B20A-CE9B215E4CF7}"/>
                </a:ext>
              </a:extLst>
            </p:cNvPr>
            <p:cNvSpPr txBox="1"/>
            <p:nvPr/>
          </p:nvSpPr>
          <p:spPr>
            <a:xfrm rot="16200000">
              <a:off x="9368965" y="4998821"/>
              <a:ext cx="1599185" cy="306602"/>
            </a:xfrm>
            <a:prstGeom prst="rect">
              <a:avLst/>
            </a:prstGeom>
            <a:noFill/>
          </p:spPr>
          <p:txBody>
            <a:bodyPr wrap="square" rtlCol="0">
              <a:spAutoFit/>
            </a:bodyPr>
            <a:lstStyle/>
            <a:p>
              <a:r>
                <a:rPr lang="en-US" sz="800" dirty="0">
                  <a:solidFill>
                    <a:schemeClr val="tx2"/>
                  </a:solidFill>
                </a:rPr>
                <a:t>Rainfall (Millimeters)</a:t>
              </a:r>
            </a:p>
          </p:txBody>
        </p:sp>
        <p:sp>
          <p:nvSpPr>
            <p:cNvPr id="19" name="TextBox 18">
              <a:extLst>
                <a:ext uri="{FF2B5EF4-FFF2-40B4-BE49-F238E27FC236}">
                  <a16:creationId xmlns:a16="http://schemas.microsoft.com/office/drawing/2014/main" id="{6D45BEDA-9690-3749-9B08-E5FB5B9DA758}"/>
                </a:ext>
              </a:extLst>
            </p:cNvPr>
            <p:cNvSpPr txBox="1"/>
            <p:nvPr/>
          </p:nvSpPr>
          <p:spPr>
            <a:xfrm>
              <a:off x="4695504" y="3179328"/>
              <a:ext cx="5291906" cy="337147"/>
            </a:xfrm>
            <a:prstGeom prst="rect">
              <a:avLst/>
            </a:prstGeom>
            <a:noFill/>
          </p:spPr>
          <p:txBody>
            <a:bodyPr wrap="square" rtlCol="0">
              <a:spAutoFit/>
            </a:bodyPr>
            <a:lstStyle/>
            <a:p>
              <a:pPr algn="ctr"/>
              <a:r>
                <a:rPr lang="en-US" sz="800" dirty="0">
                  <a:solidFill>
                    <a:schemeClr val="tx2"/>
                  </a:solidFill>
                </a:rPr>
                <a:t>Average Climate Santa Monica Mountains December 1988- December 2018</a:t>
              </a:r>
            </a:p>
          </p:txBody>
        </p:sp>
      </p:grpSp>
    </p:spTree>
    <p:extLst>
      <p:ext uri="{BB962C8B-B14F-4D97-AF65-F5344CB8AC3E}">
        <p14:creationId xmlns:p14="http://schemas.microsoft.com/office/powerpoint/2010/main" val="1901172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000" fill="hold"/>
                                        <p:tgtEl>
                                          <p:spTgt spid="11"/>
                                        </p:tgtEl>
                                        <p:attrNameLst>
                                          <p:attrName>ppt_x</p:attrName>
                                        </p:attrNameLst>
                                      </p:cBhvr>
                                      <p:tavLst>
                                        <p:tav tm="0">
                                          <p:val>
                                            <p:strVal val="0-#ppt_w/2"/>
                                          </p:val>
                                        </p:tav>
                                        <p:tav tm="100000">
                                          <p:val>
                                            <p:strVal val="#ppt_x"/>
                                          </p:val>
                                        </p:tav>
                                      </p:tavLst>
                                    </p:anim>
                                    <p:anim calcmode="lin" valueType="num">
                                      <p:cBhvr additive="base">
                                        <p:cTn id="13" dur="1000" fill="hold"/>
                                        <p:tgtEl>
                                          <p:spTgt spid="11"/>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12" presetClass="entr" presetSubtype="2"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1000"/>
                                        <p:tgtEl>
                                          <p:spTgt spid="12"/>
                                        </p:tgtEl>
                                        <p:attrNameLst>
                                          <p:attrName>ppt_x</p:attrName>
                                        </p:attrNameLst>
                                      </p:cBhvr>
                                      <p:tavLst>
                                        <p:tav tm="0">
                                          <p:val>
                                            <p:strVal val="#ppt_x+#ppt_w*1.125000"/>
                                          </p:val>
                                        </p:tav>
                                        <p:tav tm="100000">
                                          <p:val>
                                            <p:strVal val="#ppt_x"/>
                                          </p:val>
                                        </p:tav>
                                      </p:tavLst>
                                    </p:anim>
                                    <p:animEffect transition="in" filter="wipe(left)">
                                      <p:cBhvr>
                                        <p:cTn id="18" dur="1000"/>
                                        <p:tgtEl>
                                          <p:spTgt spid="12"/>
                                        </p:tgtEl>
                                      </p:cBhvr>
                                    </p:animEffect>
                                  </p:childTnLst>
                                </p:cTn>
                              </p:par>
                            </p:childTnLst>
                          </p:cTn>
                        </p:par>
                        <p:par>
                          <p:cTn id="19" fill="hold">
                            <p:stCondLst>
                              <p:cond delay="3000"/>
                            </p:stCondLst>
                            <p:childTnLst>
                              <p:par>
                                <p:cTn id="20" presetID="12" presetClass="entr" presetSubtype="4"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1000"/>
                                        <p:tgtEl>
                                          <p:spTgt spid="13"/>
                                        </p:tgtEl>
                                        <p:attrNameLst>
                                          <p:attrName>ppt_y</p:attrName>
                                        </p:attrNameLst>
                                      </p:cBhvr>
                                      <p:tavLst>
                                        <p:tav tm="0">
                                          <p:val>
                                            <p:strVal val="#ppt_y+#ppt_h*1.125000"/>
                                          </p:val>
                                        </p:tav>
                                        <p:tav tm="100000">
                                          <p:val>
                                            <p:strVal val="#ppt_y"/>
                                          </p:val>
                                        </p:tav>
                                      </p:tavLst>
                                    </p:anim>
                                    <p:animEffect transition="in" filter="wipe(up)">
                                      <p:cBhvr>
                                        <p:cTn id="23"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FD8E1-1AF2-0340-9B1E-08BAFD12E928}"/>
              </a:ext>
            </a:extLst>
          </p:cNvPr>
          <p:cNvSpPr>
            <a:spLocks noGrp="1"/>
          </p:cNvSpPr>
          <p:nvPr>
            <p:ph type="title"/>
          </p:nvPr>
        </p:nvSpPr>
        <p:spPr>
          <a:xfrm>
            <a:off x="9331890" y="83726"/>
            <a:ext cx="1818778" cy="1077229"/>
          </a:xfrm>
        </p:spPr>
        <p:txBody>
          <a:bodyPr>
            <a:normAutofit/>
          </a:bodyPr>
          <a:lstStyle/>
          <a:p>
            <a:r>
              <a:rPr lang="en-US" sz="2000" dirty="0">
                <a:solidFill>
                  <a:schemeClr val="accent1"/>
                </a:solidFill>
                <a:latin typeface="Zapfino" panose="03030300040707070C03" pitchFamily="66" charset="77"/>
              </a:rPr>
              <a:t>References</a:t>
            </a:r>
          </a:p>
        </p:txBody>
      </p:sp>
      <p:sp>
        <p:nvSpPr>
          <p:cNvPr id="3" name="Content Placeholder 2">
            <a:extLst>
              <a:ext uri="{FF2B5EF4-FFF2-40B4-BE49-F238E27FC236}">
                <a16:creationId xmlns:a16="http://schemas.microsoft.com/office/drawing/2014/main" id="{93079445-BA0A-874C-AA0A-F140987B1E36}"/>
              </a:ext>
            </a:extLst>
          </p:cNvPr>
          <p:cNvSpPr>
            <a:spLocks noGrp="1"/>
          </p:cNvSpPr>
          <p:nvPr>
            <p:ph idx="1"/>
          </p:nvPr>
        </p:nvSpPr>
        <p:spPr>
          <a:xfrm>
            <a:off x="301479" y="0"/>
            <a:ext cx="5379990" cy="6858000"/>
          </a:xfrm>
          <a:solidFill>
            <a:schemeClr val="bg2"/>
          </a:solidFill>
        </p:spPr>
        <p:txBody>
          <a:bodyPr>
            <a:noAutofit/>
          </a:bodyPr>
          <a:lstStyle/>
          <a:p>
            <a:pPr>
              <a:lnSpc>
                <a:spcPct val="100000"/>
              </a:lnSpc>
              <a:spcBef>
                <a:spcPts val="0"/>
              </a:spcBef>
              <a:spcAft>
                <a:spcPts val="0"/>
              </a:spcAft>
            </a:pPr>
            <a:r>
              <a:rPr lang="en-US" sz="1200" b="0" dirty="0"/>
              <a:t>Ames, B. J. (2012). </a:t>
            </a:r>
            <a:r>
              <a:rPr lang="en-US" sz="1200" b="0" i="1" dirty="0"/>
              <a:t>What is a flame </a:t>
            </a:r>
            <a:r>
              <a:rPr lang="en-US" sz="1200" b="0" dirty="0"/>
              <a:t>[Streaming Video]. Retrieved from </a:t>
            </a:r>
            <a:r>
              <a:rPr lang="en-US" sz="1200" b="0" dirty="0">
                <a:hlinkClick r:id="rId3"/>
              </a:rPr>
              <a:t>https://vimeo.com/40271657</a:t>
            </a:r>
            <a:r>
              <a:rPr lang="en-US" sz="1200" b="0" dirty="0"/>
              <a:t>.</a:t>
            </a:r>
          </a:p>
          <a:p>
            <a:pPr>
              <a:lnSpc>
                <a:spcPct val="100000"/>
              </a:lnSpc>
              <a:spcBef>
                <a:spcPts val="0"/>
              </a:spcBef>
              <a:spcAft>
                <a:spcPts val="0"/>
              </a:spcAft>
            </a:pPr>
            <a:r>
              <a:rPr lang="en-US" sz="1200" b="0" dirty="0"/>
              <a:t>Brown, J. K., &amp; Smith, J. K. (Eds.). (2000). </a:t>
            </a:r>
            <a:r>
              <a:rPr lang="en-US" sz="1200" b="0" i="1" dirty="0"/>
              <a:t>Wildland fire in ecosystems </a:t>
            </a:r>
            <a:r>
              <a:rPr lang="en-US" sz="1200" b="0" dirty="0"/>
              <a:t>(Gen. Tech. Rep. RMRS-GTR-42-vol. 2). Department of Agriculture, Forest Service, Rocky Mountain Research Station.</a:t>
            </a:r>
          </a:p>
          <a:p>
            <a:pPr>
              <a:lnSpc>
                <a:spcPct val="100000"/>
              </a:lnSpc>
              <a:spcBef>
                <a:spcPts val="0"/>
              </a:spcBef>
              <a:spcAft>
                <a:spcPts val="0"/>
              </a:spcAft>
            </a:pPr>
            <a:r>
              <a:rPr lang="en-US" sz="1200" b="0" dirty="0"/>
              <a:t>California Chaparral Institute (CCI). (n.d.). Chaparral myths. Retrieved April 16, 2018, from http://</a:t>
            </a:r>
            <a:r>
              <a:rPr lang="en-US" sz="1200" b="0" dirty="0" err="1"/>
              <a:t>www.californiachaparral.com</a:t>
            </a:r>
            <a:r>
              <a:rPr lang="en-US" sz="1200" b="0" dirty="0"/>
              <a:t>/</a:t>
            </a:r>
            <a:r>
              <a:rPr lang="en-US" sz="1200" b="0" dirty="0" err="1"/>
              <a:t>chaparralmyths.html</a:t>
            </a:r>
            <a:endParaRPr lang="en-US" sz="1200" b="0" dirty="0"/>
          </a:p>
          <a:p>
            <a:pPr>
              <a:lnSpc>
                <a:spcPct val="100000"/>
              </a:lnSpc>
              <a:spcBef>
                <a:spcPts val="0"/>
              </a:spcBef>
              <a:spcAft>
                <a:spcPts val="0"/>
              </a:spcAft>
            </a:pPr>
            <a:r>
              <a:rPr lang="en-US" sz="1200" b="0" dirty="0"/>
              <a:t>Hanes, T. L. (1971). Succession after fire in the chaparral of southern California. </a:t>
            </a:r>
            <a:r>
              <a:rPr lang="en-US" sz="1200" b="0" i="1" dirty="0"/>
              <a:t>Ecological Monographs,41</a:t>
            </a:r>
            <a:r>
              <a:rPr lang="en-US" sz="1200" b="0" dirty="0"/>
              <a:t>(1), 27-52. doi:10.2307/1942434</a:t>
            </a:r>
          </a:p>
          <a:p>
            <a:pPr>
              <a:lnSpc>
                <a:spcPct val="100000"/>
              </a:lnSpc>
              <a:spcBef>
                <a:spcPts val="0"/>
              </a:spcBef>
              <a:spcAft>
                <a:spcPts val="0"/>
              </a:spcAft>
            </a:pPr>
            <a:r>
              <a:rPr lang="en-US" sz="1200" b="0" dirty="0"/>
              <a:t>Keeley, J. E., Fotheringham, C. J., &amp; </a:t>
            </a:r>
            <a:r>
              <a:rPr lang="en-US" sz="1200" b="0" dirty="0" err="1"/>
              <a:t>Morais</a:t>
            </a:r>
            <a:r>
              <a:rPr lang="en-US" sz="1200" b="0" dirty="0"/>
              <a:t>, M. (1999). Reexamining fire suppression impacts on brushland fire regimes. </a:t>
            </a:r>
            <a:r>
              <a:rPr lang="en-US" sz="1200" b="0" i="1" dirty="0"/>
              <a:t>Science,284</a:t>
            </a:r>
            <a:r>
              <a:rPr lang="en-US" sz="1200" b="0" dirty="0"/>
              <a:t>(5421), 1829-1832. doi:10.1126/science.284.5421.1829</a:t>
            </a:r>
          </a:p>
          <a:p>
            <a:pPr>
              <a:lnSpc>
                <a:spcPct val="100000"/>
              </a:lnSpc>
              <a:spcBef>
                <a:spcPts val="0"/>
              </a:spcBef>
              <a:spcAft>
                <a:spcPts val="0"/>
              </a:spcAft>
            </a:pPr>
            <a:r>
              <a:rPr lang="en-US" sz="1200" b="0" dirty="0"/>
              <a:t>Keeley, J.E., Fotheringham, C.J. (2001). Historic fire regime in southern California shrublands. </a:t>
            </a:r>
            <a:r>
              <a:rPr lang="en-US" sz="1200" b="0" i="1" dirty="0"/>
              <a:t>Conservation Biology, 15</a:t>
            </a:r>
            <a:r>
              <a:rPr lang="en-US" sz="1200" b="0" dirty="0"/>
              <a:t> (6):1536-1548.</a:t>
            </a:r>
          </a:p>
          <a:p>
            <a:pPr>
              <a:lnSpc>
                <a:spcPct val="100000"/>
              </a:lnSpc>
              <a:spcBef>
                <a:spcPts val="0"/>
              </a:spcBef>
              <a:spcAft>
                <a:spcPts val="0"/>
              </a:spcAft>
            </a:pPr>
            <a:r>
              <a:rPr lang="en-US" sz="1200" b="0" dirty="0" err="1"/>
              <a:t>Meteoblue</a:t>
            </a:r>
            <a:r>
              <a:rPr lang="en-US" sz="1200" b="0" dirty="0"/>
              <a:t>. (2018). Climate Santa Monica Mountains. Retrieved December 15, 2018, from </a:t>
            </a:r>
            <a:r>
              <a:rPr lang="en-US" sz="1200" b="0" dirty="0">
                <a:hlinkClick r:id="rId4"/>
              </a:rPr>
              <a:t>https://www.meteoblue.com/en/weather/forecast/modelclimate/santa-monica-mountains_united-states-of-america_5393231</a:t>
            </a:r>
            <a:endParaRPr lang="en-US" sz="1200" b="0" dirty="0"/>
          </a:p>
          <a:p>
            <a:pPr>
              <a:lnSpc>
                <a:spcPct val="100000"/>
              </a:lnSpc>
              <a:spcBef>
                <a:spcPts val="0"/>
              </a:spcBef>
              <a:spcAft>
                <a:spcPts val="0"/>
              </a:spcAft>
            </a:pPr>
            <a:r>
              <a:rPr lang="en-US" sz="1200" b="0" dirty="0"/>
              <a:t>National Oceanic and Atmospheric Administration (NOAA). (n.d.). Did you know: Dead fuel moisture. Retrieved April 15, 2018, from https://</a:t>
            </a:r>
            <a:r>
              <a:rPr lang="en-US" sz="1200" b="0" dirty="0" err="1"/>
              <a:t>www.ncdc.noaa.gov</a:t>
            </a:r>
            <a:r>
              <a:rPr lang="en-US" sz="1200" b="0" dirty="0"/>
              <a:t>/monitoring-references/</a:t>
            </a:r>
            <a:r>
              <a:rPr lang="en-US" sz="1200" b="0" dirty="0" err="1"/>
              <a:t>dyk</a:t>
            </a:r>
            <a:r>
              <a:rPr lang="en-US" sz="1200" b="0" dirty="0"/>
              <a:t>/</a:t>
            </a:r>
            <a:r>
              <a:rPr lang="en-US" sz="1200" b="0" dirty="0" err="1"/>
              <a:t>deadfuelmoisture</a:t>
            </a:r>
            <a:endParaRPr lang="en-US" sz="1200" b="0" dirty="0"/>
          </a:p>
          <a:p>
            <a:pPr>
              <a:spcBef>
                <a:spcPts val="0"/>
              </a:spcBef>
              <a:spcAft>
                <a:spcPts val="0"/>
              </a:spcAft>
            </a:pPr>
            <a:r>
              <a:rPr lang="en-US" sz="1200" b="0" dirty="0"/>
              <a:t>National Park Service (NPS). (</a:t>
            </a:r>
            <a:r>
              <a:rPr lang="en-US" sz="1200" b="0" dirty="0" err="1"/>
              <a:t>n.d.a</a:t>
            </a:r>
            <a:r>
              <a:rPr lang="en-US" sz="1200" b="0" dirty="0"/>
              <a:t>). Fire regime/history. Retrieved April 09, 2018, from https://</a:t>
            </a:r>
            <a:r>
              <a:rPr lang="en-US" sz="1200" b="0" dirty="0" err="1"/>
              <a:t>www.nps.gov</a:t>
            </a:r>
            <a:r>
              <a:rPr lang="en-US" sz="1200" b="0" dirty="0"/>
              <a:t>/</a:t>
            </a:r>
            <a:r>
              <a:rPr lang="en-US" sz="1200" b="0" dirty="0" err="1"/>
              <a:t>samo</a:t>
            </a:r>
            <a:r>
              <a:rPr lang="en-US" sz="1200" b="0" dirty="0"/>
              <a:t>/learn/management/</a:t>
            </a:r>
            <a:r>
              <a:rPr lang="en-US" sz="1200" b="0" dirty="0" err="1"/>
              <a:t>firehistory.htm</a:t>
            </a:r>
            <a:endParaRPr lang="en-US" sz="1200" b="0" dirty="0"/>
          </a:p>
          <a:p>
            <a:pPr>
              <a:lnSpc>
                <a:spcPct val="100000"/>
              </a:lnSpc>
              <a:spcBef>
                <a:spcPts val="0"/>
              </a:spcBef>
              <a:spcAft>
                <a:spcPts val="0"/>
              </a:spcAft>
            </a:pPr>
            <a:r>
              <a:rPr lang="en-US" sz="1200" b="0" dirty="0"/>
              <a:t>National Park Service (NPS). (</a:t>
            </a:r>
            <a:r>
              <a:rPr lang="en-US" sz="1200" b="0" dirty="0" err="1"/>
              <a:t>n.d.b</a:t>
            </a:r>
            <a:r>
              <a:rPr lang="en-US" sz="1200" b="0" dirty="0"/>
              <a:t>). Learning about Fire Ecology Basics. Retrieved January 29, 2018, from https://</a:t>
            </a:r>
            <a:r>
              <a:rPr lang="en-US" sz="1200" b="0" dirty="0" err="1"/>
              <a:t>www.nps.gov</a:t>
            </a:r>
            <a:r>
              <a:rPr lang="en-US" sz="1200" b="0" dirty="0"/>
              <a:t>/articles/learning-about-fire-ecology-</a:t>
            </a:r>
            <a:r>
              <a:rPr lang="en-US" sz="1200" b="0" dirty="0" err="1"/>
              <a:t>basics.htm</a:t>
            </a:r>
            <a:endParaRPr lang="en-US" sz="1200" b="0" dirty="0"/>
          </a:p>
          <a:p>
            <a:pPr>
              <a:lnSpc>
                <a:spcPct val="100000"/>
              </a:lnSpc>
              <a:spcBef>
                <a:spcPts val="0"/>
              </a:spcBef>
              <a:spcAft>
                <a:spcPts val="0"/>
              </a:spcAft>
            </a:pPr>
            <a:r>
              <a:rPr lang="en-US" sz="1200" b="0" dirty="0"/>
              <a:t>National Park Service (NPS). (</a:t>
            </a:r>
            <a:r>
              <a:rPr lang="en-US" sz="1200" b="0" dirty="0" err="1"/>
              <a:t>n.d.c</a:t>
            </a:r>
            <a:r>
              <a:rPr lang="en-US" sz="1200" b="0" dirty="0"/>
              <a:t>). Wildland Fire Behavior. Retrieved January 29, 2018, from https://</a:t>
            </a:r>
            <a:r>
              <a:rPr lang="en-US" sz="1200" b="0" dirty="0" err="1"/>
              <a:t>www.nps.gov</a:t>
            </a:r>
            <a:r>
              <a:rPr lang="en-US" sz="1200" b="0" dirty="0"/>
              <a:t>/articles/wildland-fire-</a:t>
            </a:r>
            <a:r>
              <a:rPr lang="en-US" sz="1200" b="0" dirty="0" err="1"/>
              <a:t>behavior.htm</a:t>
            </a:r>
            <a:endParaRPr lang="en-US" sz="1200" b="0" dirty="0"/>
          </a:p>
          <a:p>
            <a:pPr>
              <a:lnSpc>
                <a:spcPct val="100000"/>
              </a:lnSpc>
              <a:spcBef>
                <a:spcPts val="0"/>
              </a:spcBef>
              <a:spcAft>
                <a:spcPts val="0"/>
              </a:spcAft>
            </a:pPr>
            <a:r>
              <a:rPr lang="en-US" sz="1200" b="0" dirty="0"/>
              <a:t>National Park Service (NPS). (</a:t>
            </a:r>
            <a:r>
              <a:rPr lang="en-US" sz="1200" b="0" dirty="0" err="1"/>
              <a:t>n.d.d</a:t>
            </a:r>
            <a:r>
              <a:rPr lang="en-US" sz="1200" b="0" dirty="0"/>
              <a:t>). Wildland Fire Facts: There Must Be All Three (U.S. National Park Service). Retrieved March 15, 2018, from https://</a:t>
            </a:r>
            <a:r>
              <a:rPr lang="en-US" sz="1200" b="0" dirty="0" err="1"/>
              <a:t>www.nps.gov</a:t>
            </a:r>
            <a:r>
              <a:rPr lang="en-US" sz="1200" b="0" dirty="0"/>
              <a:t>/articles/</a:t>
            </a:r>
            <a:r>
              <a:rPr lang="en-US" sz="1200" b="0" dirty="0" err="1"/>
              <a:t>wildlandfire</a:t>
            </a:r>
            <a:r>
              <a:rPr lang="en-US" sz="1200" b="0" dirty="0"/>
              <a:t>-facts-fuel-heat-</a:t>
            </a:r>
            <a:r>
              <a:rPr lang="en-US" sz="1200" b="0" dirty="0" err="1"/>
              <a:t>oxygen.htm</a:t>
            </a:r>
            <a:endParaRPr lang="en-US" sz="1200" b="0" dirty="0"/>
          </a:p>
          <a:p>
            <a:pPr>
              <a:lnSpc>
                <a:spcPct val="100000"/>
              </a:lnSpc>
              <a:spcBef>
                <a:spcPts val="0"/>
              </a:spcBef>
              <a:spcAft>
                <a:spcPts val="0"/>
              </a:spcAft>
            </a:pPr>
            <a:r>
              <a:rPr lang="en-US" sz="1200" b="0" dirty="0"/>
              <a:t>National Park Service (NPS). (2006, March 6). </a:t>
            </a:r>
            <a:r>
              <a:rPr lang="en-US" sz="1200" b="0" i="1" dirty="0"/>
              <a:t>Santa Monica Mountains National Recreation Area Fire Management Plan</a:t>
            </a:r>
            <a:r>
              <a:rPr lang="en-US" sz="1200" b="0" dirty="0"/>
              <a:t>(United States, National Park Service, Santa Monica Mountains National Recreation Area). Retrieved May 8, 2018, from </a:t>
            </a:r>
            <a:r>
              <a:rPr lang="en-US" sz="1200" b="0" dirty="0">
                <a:hlinkClick r:id="rId5"/>
              </a:rPr>
              <a:t>https://www.nps.gov/samo/learn/management/upload/SAMO_FMP_Review_Final_2012.pdf</a:t>
            </a:r>
            <a:endParaRPr lang="en-US" sz="1200" b="0" dirty="0"/>
          </a:p>
        </p:txBody>
      </p:sp>
      <p:sp>
        <p:nvSpPr>
          <p:cNvPr id="4" name="Content Placeholder 2">
            <a:extLst>
              <a:ext uri="{FF2B5EF4-FFF2-40B4-BE49-F238E27FC236}">
                <a16:creationId xmlns:a16="http://schemas.microsoft.com/office/drawing/2014/main" id="{7CBF8CDE-C6C5-D14C-93F1-97AEB14E4CDD}"/>
              </a:ext>
            </a:extLst>
          </p:cNvPr>
          <p:cNvSpPr txBox="1">
            <a:spLocks/>
          </p:cNvSpPr>
          <p:nvPr/>
        </p:nvSpPr>
        <p:spPr>
          <a:xfrm>
            <a:off x="5681469" y="726510"/>
            <a:ext cx="5603295" cy="6170239"/>
          </a:xfrm>
          <a:prstGeom prst="rect">
            <a:avLst/>
          </a:prstGeom>
        </p:spPr>
        <p:txBody>
          <a:bodyPr vert="horz" lIns="91440" tIns="45720" rIns="91440" bIns="45720" rtlCol="0" anchor="ctr">
            <a:noAutofit/>
          </a:bodyPr>
          <a:lst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b="1" i="0" kern="1200">
                <a:solidFill>
                  <a:schemeClr val="tx1"/>
                </a:solidFill>
                <a:effectLst/>
                <a:latin typeface="Garamond Bold"/>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b="1" i="0" kern="1200">
                <a:solidFill>
                  <a:schemeClr val="tx1"/>
                </a:solidFill>
                <a:effectLst/>
                <a:latin typeface="Garamond Bold"/>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b="1" i="0" kern="1200">
                <a:solidFill>
                  <a:schemeClr val="tx1"/>
                </a:solidFill>
                <a:effectLst/>
                <a:latin typeface="Garamond Bold"/>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b="1" i="0" kern="1200">
                <a:solidFill>
                  <a:schemeClr val="tx1"/>
                </a:solidFill>
                <a:effectLst/>
                <a:latin typeface="Garamond Bold"/>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a:solidFill>
                  <a:schemeClr val="tx1"/>
                </a:solidFill>
                <a:effectLst/>
                <a:latin typeface="Garamond Bold"/>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baseline="0">
                <a:solidFill>
                  <a:schemeClr val="tx1"/>
                </a:solidFill>
                <a:effectLst/>
                <a:latin typeface="Garamond Bold"/>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baseline="0">
                <a:solidFill>
                  <a:schemeClr val="tx1"/>
                </a:solidFill>
                <a:effectLst/>
                <a:latin typeface="Garamond Bold"/>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baseline="0">
                <a:solidFill>
                  <a:schemeClr val="tx1"/>
                </a:solidFill>
                <a:effectLst/>
                <a:latin typeface="Garamond Bold"/>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baseline="0">
                <a:solidFill>
                  <a:schemeClr val="tx1"/>
                </a:solidFill>
                <a:effectLst/>
                <a:latin typeface="Garamond Bold"/>
                <a:ea typeface="+mn-ea"/>
                <a:cs typeface="+mn-cs"/>
              </a:defRPr>
            </a:lvl9pPr>
          </a:lstStyle>
          <a:p>
            <a:pPr>
              <a:lnSpc>
                <a:spcPct val="100000"/>
              </a:lnSpc>
              <a:spcBef>
                <a:spcPts val="0"/>
              </a:spcBef>
              <a:spcAft>
                <a:spcPts val="0"/>
              </a:spcAft>
            </a:pPr>
            <a:r>
              <a:rPr lang="en-US" sz="1200" b="0" dirty="0"/>
              <a:t>National Park Service (NPS). (2018). Fire ecology. Retrieved April 22, 2018, from https://</a:t>
            </a:r>
            <a:r>
              <a:rPr lang="en-US" sz="1200" b="0" dirty="0" err="1"/>
              <a:t>www.nps.gov</a:t>
            </a:r>
            <a:r>
              <a:rPr lang="en-US" sz="1200" b="0" dirty="0"/>
              <a:t>/</a:t>
            </a:r>
            <a:r>
              <a:rPr lang="en-US" sz="1200" b="0" dirty="0" err="1"/>
              <a:t>samo</a:t>
            </a:r>
            <a:r>
              <a:rPr lang="en-US" sz="1200" b="0" dirty="0"/>
              <a:t>/learn/management/</a:t>
            </a:r>
            <a:r>
              <a:rPr lang="en-US" sz="1200" b="0" dirty="0" err="1"/>
              <a:t>fireecology.htm</a:t>
            </a:r>
            <a:endParaRPr lang="en-US" sz="1200" b="0" dirty="0"/>
          </a:p>
          <a:p>
            <a:pPr>
              <a:lnSpc>
                <a:spcPct val="100000"/>
              </a:lnSpc>
              <a:spcBef>
                <a:spcPts val="0"/>
              </a:spcBef>
              <a:spcAft>
                <a:spcPts val="0"/>
              </a:spcAft>
            </a:pPr>
            <a:r>
              <a:rPr lang="en-US" sz="1200" b="0" dirty="0"/>
              <a:t>Platt, W. J., </a:t>
            </a:r>
            <a:r>
              <a:rPr lang="en-US" sz="1200" b="0" dirty="0" err="1"/>
              <a:t>Orzell</a:t>
            </a:r>
            <a:r>
              <a:rPr lang="en-US" sz="1200" b="0" dirty="0"/>
              <a:t>, S. L., &amp; Slocum, M. G. (2015). Seasonality of fire weather strongly influences fire regimes in south Florida savanna-grassland landscapes. </a:t>
            </a:r>
            <a:r>
              <a:rPr lang="en-US" sz="1200" b="0" i="1" dirty="0" err="1"/>
              <a:t>Plos</a:t>
            </a:r>
            <a:r>
              <a:rPr lang="en-US" sz="1200" b="0" i="1" dirty="0"/>
              <a:t> One,10</a:t>
            </a:r>
            <a:r>
              <a:rPr lang="en-US" sz="1200" b="0" dirty="0"/>
              <a:t>(1). doi:10.1371/journal.pone.0116952</a:t>
            </a:r>
          </a:p>
          <a:p>
            <a:pPr>
              <a:lnSpc>
                <a:spcPct val="100000"/>
              </a:lnSpc>
              <a:spcBef>
                <a:spcPts val="0"/>
              </a:spcBef>
              <a:spcAft>
                <a:spcPts val="0"/>
              </a:spcAft>
            </a:pPr>
            <a:r>
              <a:rPr lang="en-US" sz="1200" b="0" dirty="0"/>
              <a:t>Radke, K.W-H., Arndt, A.M., </a:t>
            </a:r>
            <a:r>
              <a:rPr lang="en-US" sz="1200" b="0" dirty="0" err="1"/>
              <a:t>Wakimoto</a:t>
            </a:r>
            <a:r>
              <a:rPr lang="en-US" sz="1200" b="0" dirty="0"/>
              <a:t>, R.H. (1982). Fire history of the Santa Monica Mountains. </a:t>
            </a:r>
            <a:r>
              <a:rPr lang="en-US" sz="1200" b="0" i="1" dirty="0"/>
              <a:t>Dynamics and management of </a:t>
            </a:r>
            <a:r>
              <a:rPr lang="en-US" sz="1200" b="0" i="1" dirty="0" err="1"/>
              <a:t>mediterranean</a:t>
            </a:r>
            <a:r>
              <a:rPr lang="en-US" sz="1200" b="0" i="1" dirty="0"/>
              <a:t>-type ecosystems, tech. </a:t>
            </a:r>
            <a:r>
              <a:rPr lang="en-US" sz="1200" b="0" i="1" dirty="0" err="1"/>
              <a:t>coords</a:t>
            </a:r>
            <a:r>
              <a:rPr lang="en-US" sz="1200" b="0" dirty="0"/>
              <a:t>. C.E. Conrad and W.C. </a:t>
            </a:r>
            <a:r>
              <a:rPr lang="en-US" sz="1200" b="0" dirty="0" err="1"/>
              <a:t>Oechel</a:t>
            </a:r>
            <a:r>
              <a:rPr lang="en-US" sz="1200" b="0" dirty="0"/>
              <a:t>, 438-443. USDA Forest Service General Technical Report PSW-58. Pacific Southwest Forest and Range Experiment Station, Berkeley, CA. </a:t>
            </a:r>
          </a:p>
          <a:p>
            <a:pPr>
              <a:lnSpc>
                <a:spcPct val="100000"/>
              </a:lnSpc>
              <a:spcBef>
                <a:spcPts val="0"/>
              </a:spcBef>
              <a:spcAft>
                <a:spcPts val="0"/>
              </a:spcAft>
            </a:pPr>
            <a:r>
              <a:rPr lang="en-US" sz="1200" b="0" dirty="0"/>
              <a:t>Schoenberg, F. P., Peng, R., &amp; Woods, J. (2003). On the distribution of wildfire sizes. </a:t>
            </a:r>
            <a:r>
              <a:rPr lang="en-US" sz="1200" b="0" i="1" dirty="0"/>
              <a:t>Environmetrics,14</a:t>
            </a:r>
            <a:r>
              <a:rPr lang="en-US" sz="1200" b="0" dirty="0"/>
              <a:t>(6), 583-592. doi:10.1002/env.605</a:t>
            </a:r>
          </a:p>
          <a:p>
            <a:pPr>
              <a:lnSpc>
                <a:spcPct val="100000"/>
              </a:lnSpc>
              <a:spcBef>
                <a:spcPts val="0"/>
              </a:spcBef>
              <a:spcAft>
                <a:spcPts val="0"/>
              </a:spcAft>
            </a:pPr>
            <a:r>
              <a:rPr lang="en-US" sz="1200" b="0" dirty="0"/>
              <a:t>Sommers, W. T., </a:t>
            </a:r>
            <a:r>
              <a:rPr lang="en-US" sz="1200" b="0" dirty="0" err="1"/>
              <a:t>Coloff</a:t>
            </a:r>
            <a:r>
              <a:rPr lang="en-US" sz="1200" b="0" dirty="0"/>
              <a:t>, S. G., Conard, S. G. (2011). Fire regimes. In </a:t>
            </a:r>
            <a:r>
              <a:rPr lang="en-US" sz="1200" b="0" i="1" dirty="0"/>
              <a:t>Synthesis of knowledge: Fire history and climate change</a:t>
            </a:r>
            <a:r>
              <a:rPr lang="en-US" sz="1200" b="0" dirty="0"/>
              <a:t> (pp. 27-40). JFSP Synthesis Reports. 19. Retrieved April 13, 2018 from </a:t>
            </a:r>
            <a:r>
              <a:rPr lang="en-US" sz="1200" b="0" dirty="0">
                <a:hlinkClick r:id="rId6"/>
              </a:rPr>
              <a:t>https://digitalcommons.unl.edu/cgi/viewcontent.cgi?article=1018&amp;context=jfspsynthesis</a:t>
            </a:r>
            <a:endParaRPr lang="en-US" sz="1200" b="0" dirty="0"/>
          </a:p>
          <a:p>
            <a:pPr>
              <a:lnSpc>
                <a:spcPct val="100000"/>
              </a:lnSpc>
              <a:spcBef>
                <a:spcPts val="0"/>
              </a:spcBef>
              <a:spcAft>
                <a:spcPts val="0"/>
              </a:spcAft>
            </a:pPr>
            <a:r>
              <a:rPr lang="en-US" sz="1200" b="0" dirty="0"/>
              <a:t>Taylor, R. S.  (n.d.). Fire regime, fire history, and fire behavior in the Santa Monica Mountains [PowerPoint slides]. Santa Monica Mountains National Recreation Area, California</a:t>
            </a:r>
          </a:p>
          <a:p>
            <a:pPr>
              <a:lnSpc>
                <a:spcPct val="100000"/>
              </a:lnSpc>
              <a:spcBef>
                <a:spcPts val="0"/>
              </a:spcBef>
              <a:spcAft>
                <a:spcPts val="0"/>
              </a:spcAft>
            </a:pPr>
            <a:r>
              <a:rPr lang="en-US" sz="1200" b="0" dirty="0"/>
              <a:t>Witter, M., Taylor, R., Davis, S. (2007). Vegetation response to wildfire and history in the Santa Monica mountains, California. In </a:t>
            </a:r>
            <a:r>
              <a:rPr lang="en-US" sz="1200" b="0" i="1" dirty="0"/>
              <a:t>Flora and ecology of the Santa Monica Mountains: Proceedings of the 32nd annual Southern California Botanists symposium</a:t>
            </a:r>
            <a:r>
              <a:rPr lang="en-US" sz="1200" b="0" dirty="0"/>
              <a:t>, ed. D.A. Knapp, (pp. 173-194). Southern California Botanists Special Publication No. 4, Fullerton, CA.</a:t>
            </a:r>
          </a:p>
          <a:p>
            <a:pPr>
              <a:lnSpc>
                <a:spcPct val="100000"/>
              </a:lnSpc>
              <a:spcBef>
                <a:spcPts val="0"/>
              </a:spcBef>
              <a:spcAft>
                <a:spcPts val="0"/>
              </a:spcAft>
            </a:pPr>
            <a:r>
              <a:rPr lang="en-US" sz="1200" b="0" dirty="0"/>
              <a:t>Witter, M. (2010). Why we have fires [Poster]. Santa Monica Mountains National Recreation Area, California</a:t>
            </a:r>
          </a:p>
          <a:p>
            <a:pPr>
              <a:lnSpc>
                <a:spcPct val="100000"/>
              </a:lnSpc>
              <a:spcBef>
                <a:spcPts val="0"/>
              </a:spcBef>
              <a:spcAft>
                <a:spcPts val="0"/>
              </a:spcAft>
            </a:pPr>
            <a:r>
              <a:rPr lang="en-US" sz="1200" b="0" dirty="0"/>
              <a:t>Wooten, G. (n.d.). Fire and fuels management: Definitions, ambiguous terminology and references. Retrieved April 13, 2018, from https://</a:t>
            </a:r>
            <a:r>
              <a:rPr lang="en-US" sz="1200" b="0" dirty="0" err="1"/>
              <a:t>www.nps.gov</a:t>
            </a:r>
            <a:r>
              <a:rPr lang="en-US" sz="1200" b="0" dirty="0"/>
              <a:t>/</a:t>
            </a:r>
            <a:r>
              <a:rPr lang="en-US" sz="1200" b="0" dirty="0" err="1"/>
              <a:t>olym</a:t>
            </a:r>
            <a:r>
              <a:rPr lang="en-US" sz="1200" b="0" dirty="0"/>
              <a:t>/learn/management/upload/fire-wildfire-definitions-2.pdf</a:t>
            </a:r>
          </a:p>
        </p:txBody>
      </p:sp>
    </p:spTree>
    <p:extLst>
      <p:ext uri="{BB962C8B-B14F-4D97-AF65-F5344CB8AC3E}">
        <p14:creationId xmlns:p14="http://schemas.microsoft.com/office/powerpoint/2010/main" val="35278295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AD1F8-5B3E-7F4D-A2CD-BC2BA8ABEF40}"/>
              </a:ext>
            </a:extLst>
          </p:cNvPr>
          <p:cNvSpPr>
            <a:spLocks noGrp="1"/>
          </p:cNvSpPr>
          <p:nvPr>
            <p:ph type="title"/>
          </p:nvPr>
        </p:nvSpPr>
        <p:spPr>
          <a:xfrm>
            <a:off x="2935899" y="507115"/>
            <a:ext cx="7958331" cy="1077229"/>
          </a:xfrm>
        </p:spPr>
        <p:txBody>
          <a:bodyPr>
            <a:normAutofit fontScale="90000"/>
          </a:bodyPr>
          <a:lstStyle/>
          <a:p>
            <a:r>
              <a:rPr lang="en-US" dirty="0">
                <a:solidFill>
                  <a:schemeClr val="accent5"/>
                </a:solidFill>
                <a:latin typeface="Zapfino" panose="03030300040707070C03" pitchFamily="66" charset="77"/>
              </a:rPr>
              <a:t>fire</a:t>
            </a:r>
            <a:r>
              <a:rPr lang="en-US" dirty="0"/>
              <a:t>  Regime</a:t>
            </a:r>
          </a:p>
        </p:txBody>
      </p:sp>
      <p:sp>
        <p:nvSpPr>
          <p:cNvPr id="3" name="Content Placeholder 2">
            <a:extLst>
              <a:ext uri="{FF2B5EF4-FFF2-40B4-BE49-F238E27FC236}">
                <a16:creationId xmlns:a16="http://schemas.microsoft.com/office/drawing/2014/main" id="{7911FB03-3C27-E943-B594-413122AE9F8F}"/>
              </a:ext>
            </a:extLst>
          </p:cNvPr>
          <p:cNvSpPr>
            <a:spLocks noGrp="1"/>
          </p:cNvSpPr>
          <p:nvPr>
            <p:ph idx="1"/>
          </p:nvPr>
        </p:nvSpPr>
        <p:spPr>
          <a:xfrm>
            <a:off x="6342927" y="1737792"/>
            <a:ext cx="4204063" cy="4894502"/>
          </a:xfrm>
        </p:spPr>
        <p:txBody>
          <a:bodyPr>
            <a:normAutofit fontScale="92500" lnSpcReduction="10000"/>
          </a:bodyPr>
          <a:lstStyle/>
          <a:p>
            <a:r>
              <a:rPr lang="en-US" dirty="0"/>
              <a:t>This is measured by:</a:t>
            </a:r>
          </a:p>
          <a:p>
            <a:r>
              <a:rPr lang="en-US" sz="2600" dirty="0"/>
              <a:t>Type</a:t>
            </a:r>
          </a:p>
          <a:p>
            <a:r>
              <a:rPr lang="en-US" sz="2600" dirty="0">
                <a:solidFill>
                  <a:schemeClr val="accent1"/>
                </a:solidFill>
              </a:rPr>
              <a:t>Seasonality</a:t>
            </a:r>
          </a:p>
          <a:p>
            <a:r>
              <a:rPr lang="en-US" sz="2600" dirty="0"/>
              <a:t>Frequency</a:t>
            </a:r>
          </a:p>
          <a:p>
            <a:r>
              <a:rPr lang="en-US" sz="2600" dirty="0">
                <a:solidFill>
                  <a:schemeClr val="accent1"/>
                </a:solidFill>
              </a:rPr>
              <a:t>Intervals</a:t>
            </a:r>
          </a:p>
          <a:p>
            <a:r>
              <a:rPr lang="en-US" sz="2600" dirty="0"/>
              <a:t>Severity</a:t>
            </a:r>
          </a:p>
          <a:p>
            <a:r>
              <a:rPr lang="en-US" sz="2600" dirty="0">
                <a:solidFill>
                  <a:schemeClr val="accent1"/>
                </a:solidFill>
              </a:rPr>
              <a:t>Pattern</a:t>
            </a:r>
          </a:p>
          <a:p>
            <a:r>
              <a:rPr lang="en-US" sz="2600" dirty="0"/>
              <a:t>Size</a:t>
            </a:r>
          </a:p>
        </p:txBody>
      </p:sp>
      <p:sp>
        <p:nvSpPr>
          <p:cNvPr id="4" name="TextBox 3">
            <a:extLst>
              <a:ext uri="{FF2B5EF4-FFF2-40B4-BE49-F238E27FC236}">
                <a16:creationId xmlns:a16="http://schemas.microsoft.com/office/drawing/2014/main" id="{73EB0270-7414-BC4A-87C8-A131BB628993}"/>
              </a:ext>
            </a:extLst>
          </p:cNvPr>
          <p:cNvSpPr txBox="1"/>
          <p:nvPr/>
        </p:nvSpPr>
        <p:spPr>
          <a:xfrm>
            <a:off x="1643605" y="2281315"/>
            <a:ext cx="3923818" cy="3539430"/>
          </a:xfrm>
          <a:prstGeom prst="rect">
            <a:avLst/>
          </a:prstGeom>
          <a:noFill/>
        </p:spPr>
        <p:txBody>
          <a:bodyPr wrap="square" rtlCol="0">
            <a:spAutoFit/>
          </a:bodyPr>
          <a:lstStyle/>
          <a:p>
            <a:r>
              <a:rPr lang="en-US" sz="2800" dirty="0"/>
              <a:t>A geographical area’s </a:t>
            </a:r>
            <a:r>
              <a:rPr lang="en-US" sz="2800" b="1" dirty="0">
                <a:solidFill>
                  <a:schemeClr val="accent5"/>
                </a:solidFill>
              </a:rPr>
              <a:t>fire regime </a:t>
            </a:r>
            <a:r>
              <a:rPr lang="en-US" sz="2800" dirty="0"/>
              <a:t>is classified by the </a:t>
            </a:r>
            <a:r>
              <a:rPr lang="en-US" sz="2800" b="1" dirty="0">
                <a:solidFill>
                  <a:schemeClr val="accent5"/>
                </a:solidFill>
              </a:rPr>
              <a:t>patterns of fire </a:t>
            </a:r>
            <a:r>
              <a:rPr lang="en-US" sz="2800" dirty="0"/>
              <a:t>over time and space and the </a:t>
            </a:r>
            <a:r>
              <a:rPr lang="en-US" sz="2800" b="1" dirty="0">
                <a:solidFill>
                  <a:schemeClr val="accent5"/>
                </a:solidFill>
              </a:rPr>
              <a:t>effects</a:t>
            </a:r>
            <a:r>
              <a:rPr lang="en-US" sz="2800" dirty="0"/>
              <a:t> that it has on the vegetation type or ecosystem of an area over multiple cycles.</a:t>
            </a:r>
          </a:p>
        </p:txBody>
      </p:sp>
      <p:sp>
        <p:nvSpPr>
          <p:cNvPr id="5" name="TextBox 4">
            <a:extLst>
              <a:ext uri="{FF2B5EF4-FFF2-40B4-BE49-F238E27FC236}">
                <a16:creationId xmlns:a16="http://schemas.microsoft.com/office/drawing/2014/main" id="{7BDC37FC-EE90-9C4F-9A2F-A116D844D2A4}"/>
              </a:ext>
            </a:extLst>
          </p:cNvPr>
          <p:cNvSpPr txBox="1"/>
          <p:nvPr/>
        </p:nvSpPr>
        <p:spPr>
          <a:xfrm>
            <a:off x="9910483" y="6581001"/>
            <a:ext cx="2442882" cy="276999"/>
          </a:xfrm>
          <a:prstGeom prst="rect">
            <a:avLst/>
          </a:prstGeom>
          <a:noFill/>
        </p:spPr>
        <p:txBody>
          <a:bodyPr wrap="square" rtlCol="0">
            <a:spAutoFit/>
          </a:bodyPr>
          <a:lstStyle/>
          <a:p>
            <a:r>
              <a:rPr lang="en-US" sz="1200" dirty="0"/>
              <a:t>(Sommers, </a:t>
            </a:r>
            <a:r>
              <a:rPr lang="en-US" sz="1200" dirty="0" err="1"/>
              <a:t>Coloff</a:t>
            </a:r>
            <a:r>
              <a:rPr lang="en-US" sz="1200" dirty="0"/>
              <a:t>, &amp; Conrad, 2011)</a:t>
            </a:r>
          </a:p>
        </p:txBody>
      </p:sp>
    </p:spTree>
    <p:extLst>
      <p:ext uri="{BB962C8B-B14F-4D97-AF65-F5344CB8AC3E}">
        <p14:creationId xmlns:p14="http://schemas.microsoft.com/office/powerpoint/2010/main" val="4223427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grpId="0"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1000"/>
                                        <p:tgtEl>
                                          <p:spTgt spid="3">
                                            <p:txEl>
                                              <p:pRg st="5" end="5"/>
                                            </p:txEl>
                                          </p:spTgt>
                                        </p:tgtEl>
                                      </p:cBhvr>
                                    </p:animEffect>
                                    <p:anim calcmode="lin" valueType="num">
                                      <p:cBhvr>
                                        <p:cTn id="3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grpId="0" nodeType="after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1000"/>
                                        <p:tgtEl>
                                          <p:spTgt spid="3">
                                            <p:txEl>
                                              <p:pRg st="6" end="6"/>
                                            </p:txEl>
                                          </p:spTgt>
                                        </p:tgtEl>
                                      </p:cBhvr>
                                    </p:animEffect>
                                    <p:anim calcmode="lin" valueType="num">
                                      <p:cBhvr>
                                        <p:cTn id="4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46" fill="hold">
                            <p:stCondLst>
                              <p:cond delay="7000"/>
                            </p:stCondLst>
                            <p:childTnLst>
                              <p:par>
                                <p:cTn id="47" presetID="42" presetClass="entr" presetSubtype="0" fill="hold" grpId="0" nodeType="after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1000"/>
                                        <p:tgtEl>
                                          <p:spTgt spid="3">
                                            <p:txEl>
                                              <p:pRg st="7" end="7"/>
                                            </p:txEl>
                                          </p:spTgt>
                                        </p:tgtEl>
                                      </p:cBhvr>
                                    </p:animEffect>
                                    <p:anim calcmode="lin" valueType="num">
                                      <p:cBhvr>
                                        <p:cTn id="5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DB483-223C-A443-A169-0C0631DBC7C0}"/>
              </a:ext>
            </a:extLst>
          </p:cNvPr>
          <p:cNvSpPr>
            <a:spLocks noGrp="1"/>
          </p:cNvSpPr>
          <p:nvPr>
            <p:ph type="title"/>
          </p:nvPr>
        </p:nvSpPr>
        <p:spPr>
          <a:xfrm>
            <a:off x="3083847" y="393447"/>
            <a:ext cx="7956560" cy="1078348"/>
          </a:xfrm>
        </p:spPr>
        <p:txBody>
          <a:bodyPr>
            <a:normAutofit fontScale="90000"/>
          </a:bodyPr>
          <a:lstStyle/>
          <a:p>
            <a:r>
              <a:rPr lang="en-US" dirty="0">
                <a:solidFill>
                  <a:schemeClr val="accent5"/>
                </a:solidFill>
                <a:latin typeface="Zapfino" panose="03030300040707070C03" pitchFamily="66" charset="77"/>
              </a:rPr>
              <a:t>fire</a:t>
            </a:r>
            <a:r>
              <a:rPr lang="en-US" dirty="0"/>
              <a:t>  Regime</a:t>
            </a:r>
          </a:p>
        </p:txBody>
      </p:sp>
      <p:sp>
        <p:nvSpPr>
          <p:cNvPr id="3" name="Text Placeholder 2">
            <a:extLst>
              <a:ext uri="{FF2B5EF4-FFF2-40B4-BE49-F238E27FC236}">
                <a16:creationId xmlns:a16="http://schemas.microsoft.com/office/drawing/2014/main" id="{81B26D9F-0C7E-0040-AD07-583F7BCF5966}"/>
              </a:ext>
            </a:extLst>
          </p:cNvPr>
          <p:cNvSpPr>
            <a:spLocks noGrp="1"/>
          </p:cNvSpPr>
          <p:nvPr>
            <p:ph type="body" idx="1"/>
          </p:nvPr>
        </p:nvSpPr>
        <p:spPr>
          <a:xfrm>
            <a:off x="1914804" y="1471795"/>
            <a:ext cx="3896467" cy="713818"/>
          </a:xfrm>
        </p:spPr>
        <p:txBody>
          <a:bodyPr/>
          <a:lstStyle/>
          <a:p>
            <a:r>
              <a:rPr lang="en-US" sz="2800" b="1" dirty="0"/>
              <a:t>Fire Type:</a:t>
            </a:r>
            <a:endParaRPr lang="en-US" sz="2800" dirty="0"/>
          </a:p>
        </p:txBody>
      </p:sp>
      <p:sp>
        <p:nvSpPr>
          <p:cNvPr id="4" name="Content Placeholder 3">
            <a:extLst>
              <a:ext uri="{FF2B5EF4-FFF2-40B4-BE49-F238E27FC236}">
                <a16:creationId xmlns:a16="http://schemas.microsoft.com/office/drawing/2014/main" id="{E38C8605-8C00-FA45-97C2-E7F8F7516B88}"/>
              </a:ext>
            </a:extLst>
          </p:cNvPr>
          <p:cNvSpPr>
            <a:spLocks noGrp="1"/>
          </p:cNvSpPr>
          <p:nvPr>
            <p:ph sz="half" idx="2"/>
          </p:nvPr>
        </p:nvSpPr>
        <p:spPr>
          <a:xfrm>
            <a:off x="1914804" y="2246916"/>
            <a:ext cx="3893623" cy="4292587"/>
          </a:xfrm>
        </p:spPr>
        <p:txBody>
          <a:bodyPr>
            <a:normAutofit/>
          </a:bodyPr>
          <a:lstStyle/>
          <a:p>
            <a:r>
              <a:rPr lang="en-US" sz="2400" dirty="0"/>
              <a:t>Ground Fire</a:t>
            </a:r>
          </a:p>
          <a:p>
            <a:r>
              <a:rPr lang="en-US" sz="2400" dirty="0">
                <a:solidFill>
                  <a:schemeClr val="accent1"/>
                </a:solidFill>
              </a:rPr>
              <a:t>Surface Fire</a:t>
            </a:r>
          </a:p>
          <a:p>
            <a:r>
              <a:rPr lang="en-US" sz="2400" dirty="0"/>
              <a:t>Understory or Sub-Canopy Fire</a:t>
            </a:r>
          </a:p>
          <a:p>
            <a:r>
              <a:rPr lang="en-US" sz="2400" dirty="0">
                <a:solidFill>
                  <a:schemeClr val="accent1"/>
                </a:solidFill>
              </a:rPr>
              <a:t>Crown Fire</a:t>
            </a:r>
          </a:p>
          <a:p>
            <a:r>
              <a:rPr lang="en-US" sz="2400" dirty="0"/>
              <a:t>Stand Replacement Fire</a:t>
            </a:r>
          </a:p>
          <a:p>
            <a:r>
              <a:rPr lang="en-US" sz="2400" dirty="0">
                <a:solidFill>
                  <a:schemeClr val="accent1"/>
                </a:solidFill>
              </a:rPr>
              <a:t>Mixed-Severity Fire</a:t>
            </a:r>
          </a:p>
          <a:p>
            <a:endParaRPr lang="en-US" dirty="0"/>
          </a:p>
          <a:p>
            <a:endParaRPr lang="en-US" dirty="0"/>
          </a:p>
        </p:txBody>
      </p:sp>
      <p:sp>
        <p:nvSpPr>
          <p:cNvPr id="8" name="Content Placeholder 7">
            <a:extLst>
              <a:ext uri="{FF2B5EF4-FFF2-40B4-BE49-F238E27FC236}">
                <a16:creationId xmlns:a16="http://schemas.microsoft.com/office/drawing/2014/main" id="{F86823F8-F5E7-6C4F-8641-B851CC78D385}"/>
              </a:ext>
            </a:extLst>
          </p:cNvPr>
          <p:cNvSpPr>
            <a:spLocks noGrp="1"/>
          </p:cNvSpPr>
          <p:nvPr>
            <p:ph sz="quarter" idx="4"/>
          </p:nvPr>
        </p:nvSpPr>
        <p:spPr>
          <a:xfrm>
            <a:off x="6666635" y="2210574"/>
            <a:ext cx="3899798" cy="4328930"/>
          </a:xfrm>
        </p:spPr>
        <p:txBody>
          <a:bodyPr>
            <a:normAutofit/>
          </a:bodyPr>
          <a:lstStyle/>
          <a:p>
            <a:r>
              <a:rPr lang="en-US" sz="3600" dirty="0"/>
              <a:t>Fires in Shrublands &amp; Chaparral are </a:t>
            </a:r>
            <a:r>
              <a:rPr lang="en-US" sz="3600" dirty="0">
                <a:solidFill>
                  <a:schemeClr val="accent5"/>
                </a:solidFill>
              </a:rPr>
              <a:t>Crown Fires </a:t>
            </a:r>
            <a:r>
              <a:rPr lang="en-US" sz="3600" dirty="0"/>
              <a:t>&amp; </a:t>
            </a:r>
            <a:r>
              <a:rPr lang="en-US" sz="3600" dirty="0">
                <a:solidFill>
                  <a:schemeClr val="accent5"/>
                </a:solidFill>
              </a:rPr>
              <a:t>Stand-Replacing Fires</a:t>
            </a:r>
            <a:r>
              <a:rPr lang="en-US" sz="3600" dirty="0"/>
              <a:t>.</a:t>
            </a:r>
          </a:p>
          <a:p>
            <a:endParaRPr lang="en-US" dirty="0"/>
          </a:p>
        </p:txBody>
      </p:sp>
      <p:sp>
        <p:nvSpPr>
          <p:cNvPr id="9" name="TextBox 8">
            <a:extLst>
              <a:ext uri="{FF2B5EF4-FFF2-40B4-BE49-F238E27FC236}">
                <a16:creationId xmlns:a16="http://schemas.microsoft.com/office/drawing/2014/main" id="{8B363C5E-138F-5243-BFD0-460F459693D6}"/>
              </a:ext>
            </a:extLst>
          </p:cNvPr>
          <p:cNvSpPr txBox="1"/>
          <p:nvPr/>
        </p:nvSpPr>
        <p:spPr>
          <a:xfrm>
            <a:off x="9519371" y="6539503"/>
            <a:ext cx="2819242" cy="553998"/>
          </a:xfrm>
          <a:prstGeom prst="rect">
            <a:avLst/>
          </a:prstGeom>
          <a:noFill/>
        </p:spPr>
        <p:txBody>
          <a:bodyPr wrap="square" rtlCol="0">
            <a:spAutoFit/>
          </a:bodyPr>
          <a:lstStyle/>
          <a:p>
            <a:r>
              <a:rPr lang="en-US" sz="1200" dirty="0"/>
              <a:t>(Sommers, </a:t>
            </a:r>
            <a:r>
              <a:rPr lang="en-US" sz="1200" dirty="0" err="1"/>
              <a:t>Coloff</a:t>
            </a:r>
            <a:r>
              <a:rPr lang="en-US" sz="1200" dirty="0"/>
              <a:t>, &amp; Conrad, 2011, p. 29).</a:t>
            </a:r>
          </a:p>
          <a:p>
            <a:endParaRPr lang="en-US" dirty="0"/>
          </a:p>
        </p:txBody>
      </p:sp>
      <p:sp>
        <p:nvSpPr>
          <p:cNvPr id="10" name="TextBox 9">
            <a:extLst>
              <a:ext uri="{FF2B5EF4-FFF2-40B4-BE49-F238E27FC236}">
                <a16:creationId xmlns:a16="http://schemas.microsoft.com/office/drawing/2014/main" id="{D2F18EE1-C1E7-CA45-B106-4C95BD4082AE}"/>
              </a:ext>
            </a:extLst>
          </p:cNvPr>
          <p:cNvSpPr txBox="1"/>
          <p:nvPr/>
        </p:nvSpPr>
        <p:spPr>
          <a:xfrm>
            <a:off x="6723606" y="2185613"/>
            <a:ext cx="3404465" cy="3785652"/>
          </a:xfrm>
          <a:prstGeom prst="rect">
            <a:avLst/>
          </a:prstGeom>
          <a:noFill/>
        </p:spPr>
        <p:txBody>
          <a:bodyPr wrap="square" rtlCol="0">
            <a:spAutoFit/>
          </a:bodyPr>
          <a:lstStyle/>
          <a:p>
            <a:pPr algn="ctr"/>
            <a:r>
              <a:rPr lang="en-US" sz="4000" b="1" dirty="0">
                <a:solidFill>
                  <a:schemeClr val="accent3"/>
                </a:solidFill>
              </a:rPr>
              <a:t>What type of fires do you think we have in Southern California shrublands?</a:t>
            </a:r>
          </a:p>
        </p:txBody>
      </p:sp>
    </p:spTree>
    <p:extLst>
      <p:ext uri="{BB962C8B-B14F-4D97-AF65-F5344CB8AC3E}">
        <p14:creationId xmlns:p14="http://schemas.microsoft.com/office/powerpoint/2010/main" val="1051007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4" fill="hold" grpId="0" nodeType="clickEffect">
                                  <p:stCondLst>
                                    <p:cond delay="0"/>
                                  </p:stCondLst>
                                  <p:childTnLst>
                                    <p:anim calcmode="lin" valueType="num">
                                      <p:cBhvr additive="base">
                                        <p:cTn id="6" dur="1000"/>
                                        <p:tgtEl>
                                          <p:spTgt spid="10"/>
                                        </p:tgtEl>
                                        <p:attrNameLst>
                                          <p:attrName>ppt_y</p:attrName>
                                        </p:attrNameLst>
                                      </p:cBhvr>
                                      <p:tavLst>
                                        <p:tav tm="0">
                                          <p:val>
                                            <p:strVal val="#ppt_y"/>
                                          </p:val>
                                        </p:tav>
                                        <p:tav tm="100000">
                                          <p:val>
                                            <p:strVal val="#ppt_y+#ppt_h*1.125000"/>
                                          </p:val>
                                        </p:tav>
                                      </p:tavLst>
                                    </p:anim>
                                    <p:animEffect transition="out" filter="wipe(down)">
                                      <p:cBhvr>
                                        <p:cTn id="7" dur="1000"/>
                                        <p:tgtEl>
                                          <p:spTgt spid="10"/>
                                        </p:tgtEl>
                                      </p:cBhvr>
                                    </p:animEffect>
                                    <p:set>
                                      <p:cBhvr>
                                        <p:cTn id="8" dur="1" fill="hold">
                                          <p:stCondLst>
                                            <p:cond delay="999"/>
                                          </p:stCondLst>
                                        </p:cTn>
                                        <p:tgtEl>
                                          <p:spTgt spid="10"/>
                                        </p:tgtEl>
                                        <p:attrNameLst>
                                          <p:attrName>style.visibility</p:attrName>
                                        </p:attrNameLst>
                                      </p:cBhvr>
                                      <p:to>
                                        <p:strVal val="hidden"/>
                                      </p:to>
                                    </p:set>
                                  </p:childTnLst>
                                </p:cTn>
                              </p:par>
                              <p:par>
                                <p:cTn id="9" presetID="12" presetClass="entr" presetSubtype="1" fill="hold" grpId="0"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1000"/>
                                        <p:tgtEl>
                                          <p:spTgt spid="8">
                                            <p:txEl>
                                              <p:pRg st="0" end="0"/>
                                            </p:txEl>
                                          </p:spTgt>
                                        </p:tgtEl>
                                        <p:attrNameLst>
                                          <p:attrName>ppt_y</p:attrName>
                                        </p:attrNameLst>
                                      </p:cBhvr>
                                      <p:tavLst>
                                        <p:tav tm="0">
                                          <p:val>
                                            <p:strVal val="#ppt_y-#ppt_h*1.125000"/>
                                          </p:val>
                                        </p:tav>
                                        <p:tav tm="100000">
                                          <p:val>
                                            <p:strVal val="#ppt_y"/>
                                          </p:val>
                                        </p:tav>
                                      </p:tavLst>
                                    </p:anim>
                                    <p:animEffect transition="in" filter="wipe(down)">
                                      <p:cBhvr>
                                        <p:cTn id="12"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DB483-223C-A443-A169-0C0631DBC7C0}"/>
              </a:ext>
            </a:extLst>
          </p:cNvPr>
          <p:cNvSpPr>
            <a:spLocks noGrp="1"/>
          </p:cNvSpPr>
          <p:nvPr>
            <p:ph type="title"/>
          </p:nvPr>
        </p:nvSpPr>
        <p:spPr>
          <a:xfrm>
            <a:off x="3083847" y="393447"/>
            <a:ext cx="7956560" cy="1078348"/>
          </a:xfrm>
        </p:spPr>
        <p:txBody>
          <a:bodyPr>
            <a:normAutofit fontScale="90000"/>
          </a:bodyPr>
          <a:lstStyle/>
          <a:p>
            <a:r>
              <a:rPr lang="en-US" dirty="0">
                <a:solidFill>
                  <a:schemeClr val="accent5"/>
                </a:solidFill>
                <a:latin typeface="Zapfino" panose="03030300040707070C03" pitchFamily="66" charset="77"/>
              </a:rPr>
              <a:t>fire</a:t>
            </a:r>
            <a:r>
              <a:rPr lang="en-US" dirty="0"/>
              <a:t>  Regime</a:t>
            </a:r>
          </a:p>
        </p:txBody>
      </p:sp>
      <p:sp>
        <p:nvSpPr>
          <p:cNvPr id="5" name="Text Placeholder 4">
            <a:extLst>
              <a:ext uri="{FF2B5EF4-FFF2-40B4-BE49-F238E27FC236}">
                <a16:creationId xmlns:a16="http://schemas.microsoft.com/office/drawing/2014/main" id="{386812F9-B7F9-A445-8BBC-D0EA588000DC}"/>
              </a:ext>
            </a:extLst>
          </p:cNvPr>
          <p:cNvSpPr>
            <a:spLocks noGrp="1"/>
          </p:cNvSpPr>
          <p:nvPr>
            <p:ph type="body" sz="quarter" idx="3"/>
          </p:nvPr>
        </p:nvSpPr>
        <p:spPr>
          <a:xfrm>
            <a:off x="1488194" y="583333"/>
            <a:ext cx="4441120" cy="713818"/>
          </a:xfrm>
        </p:spPr>
        <p:txBody>
          <a:bodyPr/>
          <a:lstStyle/>
          <a:p>
            <a:r>
              <a:rPr lang="en-US" b="1" dirty="0"/>
              <a:t>Fires in Shrublands &amp; Chaparral:</a:t>
            </a:r>
          </a:p>
        </p:txBody>
      </p:sp>
      <p:sp>
        <p:nvSpPr>
          <p:cNvPr id="9" name="Content Placeholder 5">
            <a:extLst>
              <a:ext uri="{FF2B5EF4-FFF2-40B4-BE49-F238E27FC236}">
                <a16:creationId xmlns:a16="http://schemas.microsoft.com/office/drawing/2014/main" id="{6C89E991-6F48-0E4D-8A53-8BB0A80CCC38}"/>
              </a:ext>
            </a:extLst>
          </p:cNvPr>
          <p:cNvSpPr txBox="1">
            <a:spLocks/>
          </p:cNvSpPr>
          <p:nvPr/>
        </p:nvSpPr>
        <p:spPr>
          <a:xfrm>
            <a:off x="1233190" y="1558605"/>
            <a:ext cx="10016560" cy="5299395"/>
          </a:xfrm>
          <a:prstGeom prst="rect">
            <a:avLst/>
          </a:prstGeom>
        </p:spPr>
        <p:txBody>
          <a:bodyPr vert="horz" lIns="91440" tIns="45720" rIns="91440" bIns="45720" rtlCol="0">
            <a:normAutofit fontScale="92500" lnSpcReduction="20000"/>
          </a:bodyPr>
          <a:lst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b="1" i="0" kern="1200">
                <a:solidFill>
                  <a:schemeClr val="tx1"/>
                </a:solidFill>
                <a:effectLst/>
                <a:latin typeface="Garamond Bold"/>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b="1" i="0" kern="1200">
                <a:solidFill>
                  <a:schemeClr val="tx1"/>
                </a:solidFill>
                <a:effectLst/>
                <a:latin typeface="Garamond Bold"/>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b="1" i="0" kern="1200">
                <a:solidFill>
                  <a:schemeClr val="tx1"/>
                </a:solidFill>
                <a:effectLst/>
                <a:latin typeface="Garamond Bold"/>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b="1" i="0" kern="1200">
                <a:solidFill>
                  <a:schemeClr val="tx1"/>
                </a:solidFill>
                <a:effectLst/>
                <a:latin typeface="Garamond Bold"/>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a:solidFill>
                  <a:schemeClr val="tx1"/>
                </a:solidFill>
                <a:effectLst/>
                <a:latin typeface="Garamond Bold"/>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baseline="0">
                <a:solidFill>
                  <a:schemeClr val="tx1"/>
                </a:solidFill>
                <a:effectLst/>
                <a:latin typeface="Garamond Bold"/>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baseline="0">
                <a:solidFill>
                  <a:schemeClr val="tx1"/>
                </a:solidFill>
                <a:effectLst/>
                <a:latin typeface="Garamond Bold"/>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baseline="0">
                <a:solidFill>
                  <a:schemeClr val="tx1"/>
                </a:solidFill>
                <a:effectLst/>
                <a:latin typeface="Garamond Bold"/>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baseline="0">
                <a:solidFill>
                  <a:schemeClr val="tx1"/>
                </a:solidFill>
                <a:effectLst/>
                <a:latin typeface="Garamond Bold"/>
                <a:ea typeface="+mn-ea"/>
                <a:cs typeface="+mn-cs"/>
              </a:defRPr>
            </a:lvl9pPr>
          </a:lstStyle>
          <a:p>
            <a:r>
              <a:rPr lang="en-US" sz="3200" dirty="0">
                <a:solidFill>
                  <a:schemeClr val="accent1"/>
                </a:solidFill>
              </a:rPr>
              <a:t>Crown Fires:</a:t>
            </a:r>
          </a:p>
          <a:p>
            <a:r>
              <a:rPr lang="en-US" sz="3700" b="0" dirty="0"/>
              <a:t>“A fire that </a:t>
            </a:r>
            <a:r>
              <a:rPr lang="en-US" sz="3700" b="0" dirty="0">
                <a:solidFill>
                  <a:schemeClr val="accent5"/>
                </a:solidFill>
              </a:rPr>
              <a:t>burns through the upper tree or shrub canopy</a:t>
            </a:r>
            <a:r>
              <a:rPr lang="en-US" sz="3700" b="0" dirty="0"/>
              <a:t>. In most cases the understory vegetation is also burned. Depending on species, a crown fire may or may not be lethal to all dominant vegetation. An example of this would be many shrub and broadleaf tree species that sprout from roots, root crowns or stem bases after their tops are killed. A crown fire may be continuous or may occur in patches within a lower severity burn” </a:t>
            </a:r>
            <a:r>
              <a:rPr lang="en-US" sz="1200" b="0" dirty="0"/>
              <a:t>(Sommers, </a:t>
            </a:r>
            <a:r>
              <a:rPr lang="en-US" sz="1200" b="0" dirty="0" err="1"/>
              <a:t>Coloff</a:t>
            </a:r>
            <a:r>
              <a:rPr lang="en-US" sz="1200" b="0" dirty="0"/>
              <a:t>, &amp; Conrad, 2011, p. 29).</a:t>
            </a:r>
            <a:endParaRPr lang="en-US" dirty="0"/>
          </a:p>
          <a:p>
            <a:pPr lvl="1"/>
            <a:endParaRPr lang="en-US" dirty="0"/>
          </a:p>
        </p:txBody>
      </p:sp>
      <p:sp>
        <p:nvSpPr>
          <p:cNvPr id="12" name="Content Placeholder 5">
            <a:extLst>
              <a:ext uri="{FF2B5EF4-FFF2-40B4-BE49-F238E27FC236}">
                <a16:creationId xmlns:a16="http://schemas.microsoft.com/office/drawing/2014/main" id="{EA210341-1BBE-C54A-8D18-F95A40435A18}"/>
              </a:ext>
            </a:extLst>
          </p:cNvPr>
          <p:cNvSpPr txBox="1">
            <a:spLocks/>
          </p:cNvSpPr>
          <p:nvPr/>
        </p:nvSpPr>
        <p:spPr>
          <a:xfrm>
            <a:off x="1233190" y="1471795"/>
            <a:ext cx="10016560" cy="5021675"/>
          </a:xfrm>
          <a:prstGeom prst="rect">
            <a:avLst/>
          </a:prstGeom>
        </p:spPr>
        <p:txBody>
          <a:bodyPr vert="horz" lIns="91440" tIns="45720" rIns="91440" bIns="45720" rtlCol="0">
            <a:normAutofit lnSpcReduction="10000"/>
          </a:bodyPr>
          <a:lst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b="1" i="0" kern="1200">
                <a:solidFill>
                  <a:schemeClr val="tx1"/>
                </a:solidFill>
                <a:effectLst/>
                <a:latin typeface="Garamond Bold"/>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b="1" i="0" kern="1200">
                <a:solidFill>
                  <a:schemeClr val="tx1"/>
                </a:solidFill>
                <a:effectLst/>
                <a:latin typeface="Garamond Bold"/>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b="1" i="0" kern="1200">
                <a:solidFill>
                  <a:schemeClr val="tx1"/>
                </a:solidFill>
                <a:effectLst/>
                <a:latin typeface="Garamond Bold"/>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b="1" i="0" kern="1200">
                <a:solidFill>
                  <a:schemeClr val="tx1"/>
                </a:solidFill>
                <a:effectLst/>
                <a:latin typeface="Garamond Bold"/>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a:solidFill>
                  <a:schemeClr val="tx1"/>
                </a:solidFill>
                <a:effectLst/>
                <a:latin typeface="Garamond Bold"/>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baseline="0">
                <a:solidFill>
                  <a:schemeClr val="tx1"/>
                </a:solidFill>
                <a:effectLst/>
                <a:latin typeface="Garamond Bold"/>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baseline="0">
                <a:solidFill>
                  <a:schemeClr val="tx1"/>
                </a:solidFill>
                <a:effectLst/>
                <a:latin typeface="Garamond Bold"/>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baseline="0">
                <a:solidFill>
                  <a:schemeClr val="tx1"/>
                </a:solidFill>
                <a:effectLst/>
                <a:latin typeface="Garamond Bold"/>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baseline="0">
                <a:solidFill>
                  <a:schemeClr val="tx1"/>
                </a:solidFill>
                <a:effectLst/>
                <a:latin typeface="Garamond Bold"/>
                <a:ea typeface="+mn-ea"/>
                <a:cs typeface="+mn-cs"/>
              </a:defRPr>
            </a:lvl9pPr>
          </a:lstStyle>
          <a:p>
            <a:r>
              <a:rPr lang="en-US" sz="3600" dirty="0">
                <a:solidFill>
                  <a:schemeClr val="accent1"/>
                </a:solidFill>
              </a:rPr>
              <a:t>Stand-Replacing Fires:</a:t>
            </a:r>
          </a:p>
          <a:p>
            <a:r>
              <a:rPr lang="en-US" sz="3600" b="0" dirty="0"/>
              <a:t>“A fire that is </a:t>
            </a:r>
            <a:r>
              <a:rPr lang="en-US" sz="3600" b="0" dirty="0">
                <a:solidFill>
                  <a:schemeClr val="accent5"/>
                </a:solidFill>
              </a:rPr>
              <a:t>lethal</a:t>
            </a:r>
            <a:r>
              <a:rPr lang="en-US" sz="3600" b="0" dirty="0"/>
              <a:t> to most of the </a:t>
            </a:r>
            <a:r>
              <a:rPr lang="en-US" sz="3600" b="0" dirty="0">
                <a:solidFill>
                  <a:schemeClr val="accent5"/>
                </a:solidFill>
              </a:rPr>
              <a:t>dominant above ground vegetation</a:t>
            </a:r>
            <a:r>
              <a:rPr lang="en-US" sz="3600" b="0" dirty="0"/>
              <a:t> and </a:t>
            </a:r>
            <a:r>
              <a:rPr lang="en-US" sz="3600" b="0" dirty="0">
                <a:solidFill>
                  <a:schemeClr val="accent5"/>
                </a:solidFill>
              </a:rPr>
              <a:t>substantially changes the vegetation structure</a:t>
            </a:r>
            <a:r>
              <a:rPr lang="en-US" sz="3600" b="0" dirty="0"/>
              <a:t>. Stand replacement fires may occur in forests, woodlands and savannas, annual grasslands, and shrublands. They may be crown fires or high-severity surface fires or ground fires” </a:t>
            </a:r>
            <a:r>
              <a:rPr lang="en-US" sz="1200" b="0" dirty="0"/>
              <a:t>(Sommers, </a:t>
            </a:r>
            <a:r>
              <a:rPr lang="en-US" sz="1200" b="0" dirty="0" err="1"/>
              <a:t>Coloff</a:t>
            </a:r>
            <a:r>
              <a:rPr lang="en-US" sz="1200" b="0" dirty="0"/>
              <a:t>, &amp; Conrad, 2011, p. 29).</a:t>
            </a:r>
          </a:p>
          <a:p>
            <a:endParaRPr lang="en-US" dirty="0"/>
          </a:p>
          <a:p>
            <a:pPr lvl="1"/>
            <a:endParaRPr lang="en-US" dirty="0"/>
          </a:p>
        </p:txBody>
      </p:sp>
    </p:spTree>
    <p:extLst>
      <p:ext uri="{BB962C8B-B14F-4D97-AF65-F5344CB8AC3E}">
        <p14:creationId xmlns:p14="http://schemas.microsoft.com/office/powerpoint/2010/main" val="206120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xit" presetSubtype="0" fill="hold" grpId="0" nodeType="clickEffect">
                                  <p:stCondLst>
                                    <p:cond delay="0"/>
                                  </p:stCondLst>
                                  <p:childTnLst>
                                    <p:anim calcmode="lin" valueType="num">
                                      <p:cBhvr>
                                        <p:cTn id="6" dur="1000"/>
                                        <p:tgtEl>
                                          <p:spTgt spid="9"/>
                                        </p:tgtEl>
                                        <p:attrNameLst>
                                          <p:attrName>ppt_w</p:attrName>
                                        </p:attrNameLst>
                                      </p:cBhvr>
                                      <p:tavLst>
                                        <p:tav tm="0">
                                          <p:val>
                                            <p:strVal val="ppt_w"/>
                                          </p:val>
                                        </p:tav>
                                        <p:tav tm="100000">
                                          <p:val>
                                            <p:strVal val="ppt_w*0.70"/>
                                          </p:val>
                                        </p:tav>
                                      </p:tavLst>
                                    </p:anim>
                                    <p:anim calcmode="lin" valueType="num">
                                      <p:cBhvr>
                                        <p:cTn id="7" dur="1000"/>
                                        <p:tgtEl>
                                          <p:spTgt spid="9"/>
                                        </p:tgtEl>
                                        <p:attrNameLst>
                                          <p:attrName>ppt_h</p:attrName>
                                        </p:attrNameLst>
                                      </p:cBhvr>
                                      <p:tavLst>
                                        <p:tav tm="0">
                                          <p:val>
                                            <p:strVal val="ppt_h"/>
                                          </p:val>
                                        </p:tav>
                                        <p:tav tm="100000">
                                          <p:val>
                                            <p:strVal val="ppt_h"/>
                                          </p:val>
                                        </p:tav>
                                      </p:tavLst>
                                    </p:anim>
                                    <p:animEffect transition="out" filter="fade">
                                      <p:cBhvr>
                                        <p:cTn id="8" dur="1000"/>
                                        <p:tgtEl>
                                          <p:spTgt spid="9"/>
                                        </p:tgtEl>
                                      </p:cBhvr>
                                    </p:animEffect>
                                    <p:set>
                                      <p:cBhvr>
                                        <p:cTn id="9" dur="1" fill="hold">
                                          <p:stCondLst>
                                            <p:cond delay="999"/>
                                          </p:stCondLst>
                                        </p:cTn>
                                        <p:tgtEl>
                                          <p:spTgt spid="9"/>
                                        </p:tgtEl>
                                        <p:attrNameLst>
                                          <p:attrName>style.visibility</p:attrName>
                                        </p:attrNameLst>
                                      </p:cBhvr>
                                      <p:to>
                                        <p:strVal val="hidden"/>
                                      </p:to>
                                    </p:set>
                                  </p:childTnLst>
                                </p:cTn>
                              </p:par>
                              <p:par>
                                <p:cTn id="10" presetID="55"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0.70"/>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DB483-223C-A443-A169-0C0631DBC7C0}"/>
              </a:ext>
            </a:extLst>
          </p:cNvPr>
          <p:cNvSpPr>
            <a:spLocks noGrp="1"/>
          </p:cNvSpPr>
          <p:nvPr>
            <p:ph type="title"/>
          </p:nvPr>
        </p:nvSpPr>
        <p:spPr/>
        <p:txBody>
          <a:bodyPr>
            <a:normAutofit fontScale="90000"/>
          </a:bodyPr>
          <a:lstStyle/>
          <a:p>
            <a:r>
              <a:rPr lang="en-US" dirty="0">
                <a:solidFill>
                  <a:schemeClr val="accent5"/>
                </a:solidFill>
                <a:latin typeface="Zapfino" panose="03030300040707070C03" pitchFamily="66" charset="77"/>
              </a:rPr>
              <a:t>fire</a:t>
            </a:r>
            <a:r>
              <a:rPr lang="en-US" dirty="0"/>
              <a:t>  Regime</a:t>
            </a:r>
          </a:p>
        </p:txBody>
      </p:sp>
      <p:sp>
        <p:nvSpPr>
          <p:cNvPr id="3" name="Text Placeholder 2">
            <a:extLst>
              <a:ext uri="{FF2B5EF4-FFF2-40B4-BE49-F238E27FC236}">
                <a16:creationId xmlns:a16="http://schemas.microsoft.com/office/drawing/2014/main" id="{81B26D9F-0C7E-0040-AD07-583F7BCF5966}"/>
              </a:ext>
            </a:extLst>
          </p:cNvPr>
          <p:cNvSpPr>
            <a:spLocks noGrp="1"/>
          </p:cNvSpPr>
          <p:nvPr>
            <p:ph type="body" idx="1"/>
          </p:nvPr>
        </p:nvSpPr>
        <p:spPr>
          <a:xfrm>
            <a:off x="1095953" y="2079790"/>
            <a:ext cx="2622724" cy="713818"/>
          </a:xfrm>
        </p:spPr>
        <p:txBody>
          <a:bodyPr/>
          <a:lstStyle/>
          <a:p>
            <a:r>
              <a:rPr lang="en-US" sz="2600" b="1" dirty="0"/>
              <a:t>Fire Seasonality</a:t>
            </a:r>
            <a:endParaRPr lang="en-US" sz="2600" dirty="0"/>
          </a:p>
        </p:txBody>
      </p:sp>
      <p:sp>
        <p:nvSpPr>
          <p:cNvPr id="5" name="Text Placeholder 4">
            <a:extLst>
              <a:ext uri="{FF2B5EF4-FFF2-40B4-BE49-F238E27FC236}">
                <a16:creationId xmlns:a16="http://schemas.microsoft.com/office/drawing/2014/main" id="{386812F9-B7F9-A445-8BBC-D0EA588000DC}"/>
              </a:ext>
            </a:extLst>
          </p:cNvPr>
          <p:cNvSpPr>
            <a:spLocks noGrp="1"/>
          </p:cNvSpPr>
          <p:nvPr>
            <p:ph type="body" sz="quarter" idx="3"/>
          </p:nvPr>
        </p:nvSpPr>
        <p:spPr>
          <a:xfrm>
            <a:off x="8116571" y="2018605"/>
            <a:ext cx="3379099" cy="713818"/>
          </a:xfrm>
        </p:spPr>
        <p:txBody>
          <a:bodyPr/>
          <a:lstStyle/>
          <a:p>
            <a:r>
              <a:rPr lang="en-US" sz="2600" b="1" dirty="0"/>
              <a:t>Fire Return Intervals</a:t>
            </a:r>
          </a:p>
        </p:txBody>
      </p:sp>
      <p:sp>
        <p:nvSpPr>
          <p:cNvPr id="6" name="Content Placeholder 5">
            <a:extLst>
              <a:ext uri="{FF2B5EF4-FFF2-40B4-BE49-F238E27FC236}">
                <a16:creationId xmlns:a16="http://schemas.microsoft.com/office/drawing/2014/main" id="{74A154BA-BD8D-3841-AF76-03682E2994EA}"/>
              </a:ext>
            </a:extLst>
          </p:cNvPr>
          <p:cNvSpPr>
            <a:spLocks noGrp="1"/>
          </p:cNvSpPr>
          <p:nvPr>
            <p:ph sz="quarter" idx="4"/>
          </p:nvPr>
        </p:nvSpPr>
        <p:spPr>
          <a:xfrm>
            <a:off x="8116571" y="2876226"/>
            <a:ext cx="3027839" cy="3714137"/>
          </a:xfrm>
        </p:spPr>
        <p:txBody>
          <a:bodyPr>
            <a:normAutofit/>
          </a:bodyPr>
          <a:lstStyle/>
          <a:p>
            <a:r>
              <a:rPr lang="en-US" sz="2400" dirty="0"/>
              <a:t>The period of time between fires within a given area in a specific period of time.</a:t>
            </a:r>
          </a:p>
          <a:p>
            <a:endParaRPr lang="en-US" dirty="0"/>
          </a:p>
        </p:txBody>
      </p:sp>
      <p:sp>
        <p:nvSpPr>
          <p:cNvPr id="7" name="TextBox 6">
            <a:extLst>
              <a:ext uri="{FF2B5EF4-FFF2-40B4-BE49-F238E27FC236}">
                <a16:creationId xmlns:a16="http://schemas.microsoft.com/office/drawing/2014/main" id="{6D7DA147-A56D-E347-92E3-DCB00CDF7FA7}"/>
              </a:ext>
            </a:extLst>
          </p:cNvPr>
          <p:cNvSpPr txBox="1"/>
          <p:nvPr/>
        </p:nvSpPr>
        <p:spPr>
          <a:xfrm>
            <a:off x="5537200" y="6581001"/>
            <a:ext cx="6755115" cy="553998"/>
          </a:xfrm>
          <a:prstGeom prst="rect">
            <a:avLst/>
          </a:prstGeom>
          <a:noFill/>
        </p:spPr>
        <p:txBody>
          <a:bodyPr wrap="square" rtlCol="0">
            <a:spAutoFit/>
          </a:bodyPr>
          <a:lstStyle/>
          <a:p>
            <a:r>
              <a:rPr lang="en-US" sz="1200" dirty="0"/>
              <a:t>(Platt, </a:t>
            </a:r>
            <a:r>
              <a:rPr lang="en-US" sz="1200" dirty="0" err="1"/>
              <a:t>Orzell</a:t>
            </a:r>
            <a:r>
              <a:rPr lang="en-US" sz="1200" dirty="0"/>
              <a:t>, &amp; Slocum, 2015; Sommers, </a:t>
            </a:r>
            <a:r>
              <a:rPr lang="en-US" sz="1200" dirty="0" err="1"/>
              <a:t>Coloff</a:t>
            </a:r>
            <a:r>
              <a:rPr lang="en-US" sz="1200" dirty="0"/>
              <a:t>, &amp; Conrad, 2011, p. 29; Witter, Taylor, &amp; Davis, 2007, p. 176).</a:t>
            </a:r>
          </a:p>
          <a:p>
            <a:endParaRPr lang="en-US" dirty="0"/>
          </a:p>
        </p:txBody>
      </p:sp>
      <p:sp>
        <p:nvSpPr>
          <p:cNvPr id="8" name="Text Placeholder 4">
            <a:extLst>
              <a:ext uri="{FF2B5EF4-FFF2-40B4-BE49-F238E27FC236}">
                <a16:creationId xmlns:a16="http://schemas.microsoft.com/office/drawing/2014/main" id="{17A948A5-DBDB-6844-BB71-DBF0AFC0D5B7}"/>
              </a:ext>
            </a:extLst>
          </p:cNvPr>
          <p:cNvSpPr txBox="1">
            <a:spLocks/>
          </p:cNvSpPr>
          <p:nvPr/>
        </p:nvSpPr>
        <p:spPr>
          <a:xfrm>
            <a:off x="4651923" y="2103902"/>
            <a:ext cx="2727861" cy="713818"/>
          </a:xfrm>
          <a:prstGeom prst="rect">
            <a:avLst/>
          </a:prstGeom>
        </p:spPr>
        <p:txBody>
          <a:bodyPr vert="horz" lIns="91440" tIns="45720" rIns="91440" bIns="45720" rtlCol="0" anchor="b">
            <a:noAutofit/>
          </a:bodyPr>
          <a:lstStyle>
            <a:lvl1pPr marL="0" indent="0" algn="l" defTabSz="914400" rtl="0" eaLnBrk="1" latinLnBrk="0" hangingPunct="1">
              <a:lnSpc>
                <a:spcPct val="100000"/>
              </a:lnSpc>
              <a:spcBef>
                <a:spcPts val="1000"/>
              </a:spcBef>
              <a:spcAft>
                <a:spcPts val="600"/>
              </a:spcAft>
              <a:buClr>
                <a:schemeClr val="accent6"/>
              </a:buClr>
              <a:buSzPct val="90000"/>
              <a:buFont typeface="Wingdings" panose="05000000000000000000" pitchFamily="2" charset="2"/>
              <a:buNone/>
              <a:defRPr sz="2200" b="0" i="0" kern="1200" cap="none" baseline="0">
                <a:solidFill>
                  <a:schemeClr val="accent6"/>
                </a:solidFill>
                <a:effectLst/>
                <a:latin typeface="Garamond Bold"/>
                <a:ea typeface="+mn-ea"/>
                <a:cs typeface="+mn-cs"/>
              </a:defRPr>
            </a:lvl1pPr>
            <a:lvl2pPr marL="457200" indent="0"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2000" b="1" i="0" kern="1200">
                <a:solidFill>
                  <a:schemeClr val="tx1"/>
                </a:solidFill>
                <a:effectLst/>
                <a:latin typeface="Garamond Bold"/>
                <a:ea typeface="+mn-ea"/>
                <a:cs typeface="+mn-cs"/>
              </a:defRPr>
            </a:lvl2pPr>
            <a:lvl3pPr marL="914400" indent="0"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800" b="1" i="0" kern="1200">
                <a:solidFill>
                  <a:schemeClr val="tx1"/>
                </a:solidFill>
                <a:effectLst/>
                <a:latin typeface="Garamond Bold"/>
                <a:ea typeface="+mn-ea"/>
                <a:cs typeface="+mn-cs"/>
              </a:defRPr>
            </a:lvl3pPr>
            <a:lvl4pPr marL="1371600" indent="0"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600" b="1" i="0" kern="1200">
                <a:solidFill>
                  <a:schemeClr val="tx1"/>
                </a:solidFill>
                <a:effectLst/>
                <a:latin typeface="Garamond Bold"/>
                <a:ea typeface="+mn-ea"/>
                <a:cs typeface="+mn-cs"/>
              </a:defRPr>
            </a:lvl4pPr>
            <a:lvl5pPr marL="1828800" indent="0"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600" b="1" i="0" kern="1200">
                <a:solidFill>
                  <a:schemeClr val="tx1"/>
                </a:solidFill>
                <a:effectLst/>
                <a:latin typeface="Garamond Bold"/>
                <a:ea typeface="+mn-ea"/>
                <a:cs typeface="+mn-cs"/>
              </a:defRPr>
            </a:lvl5pPr>
            <a:lvl6pPr marL="2286000" indent="0"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600" b="1" i="0" kern="1200" baseline="0">
                <a:solidFill>
                  <a:schemeClr val="tx1"/>
                </a:solidFill>
                <a:effectLst/>
                <a:latin typeface="Garamond Bold"/>
                <a:ea typeface="+mn-ea"/>
                <a:cs typeface="+mn-cs"/>
              </a:defRPr>
            </a:lvl6pPr>
            <a:lvl7pPr marL="2743200" indent="0"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600" b="1" i="0" kern="1200" baseline="0">
                <a:solidFill>
                  <a:schemeClr val="tx1"/>
                </a:solidFill>
                <a:effectLst/>
                <a:latin typeface="Garamond Bold"/>
                <a:ea typeface="+mn-ea"/>
                <a:cs typeface="+mn-cs"/>
              </a:defRPr>
            </a:lvl7pPr>
            <a:lvl8pPr marL="3200400" indent="0"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600" b="1" i="0" kern="1200" baseline="0">
                <a:solidFill>
                  <a:schemeClr val="tx1"/>
                </a:solidFill>
                <a:effectLst/>
                <a:latin typeface="Garamond Bold"/>
                <a:ea typeface="+mn-ea"/>
                <a:cs typeface="+mn-cs"/>
              </a:defRPr>
            </a:lvl8pPr>
            <a:lvl9pPr marL="3657600" indent="0"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600" b="1" i="0" kern="1200" baseline="0">
                <a:solidFill>
                  <a:schemeClr val="tx1"/>
                </a:solidFill>
                <a:effectLst/>
                <a:latin typeface="Garamond Bold"/>
                <a:ea typeface="+mn-ea"/>
                <a:cs typeface="+mn-cs"/>
              </a:defRPr>
            </a:lvl9pPr>
          </a:lstStyle>
          <a:p>
            <a:r>
              <a:rPr lang="en-US" sz="2600" b="1" dirty="0"/>
              <a:t>Fire Frequency</a:t>
            </a:r>
          </a:p>
        </p:txBody>
      </p:sp>
      <p:sp>
        <p:nvSpPr>
          <p:cNvPr id="10" name="Content Placeholder 5">
            <a:extLst>
              <a:ext uri="{FF2B5EF4-FFF2-40B4-BE49-F238E27FC236}">
                <a16:creationId xmlns:a16="http://schemas.microsoft.com/office/drawing/2014/main" id="{C0868975-0CA7-0F4B-9890-FE399AF4D8A0}"/>
              </a:ext>
            </a:extLst>
          </p:cNvPr>
          <p:cNvSpPr txBox="1">
            <a:spLocks/>
          </p:cNvSpPr>
          <p:nvPr/>
        </p:nvSpPr>
        <p:spPr>
          <a:xfrm>
            <a:off x="4651923" y="3037457"/>
            <a:ext cx="3027839" cy="3714137"/>
          </a:xfrm>
          <a:prstGeom prst="rect">
            <a:avLst/>
          </a:prstGeom>
        </p:spPr>
        <p:txBody>
          <a:bodyPr vert="horz" lIns="91440" tIns="45720" rIns="91440" bIns="45720" rtlCol="0">
            <a:normAutofit/>
          </a:bodyPr>
          <a:lst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b="1" i="0" kern="1200">
                <a:solidFill>
                  <a:schemeClr val="tx1"/>
                </a:solidFill>
                <a:effectLst/>
                <a:latin typeface="Garamond Bold"/>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b="1" i="0" kern="1200">
                <a:solidFill>
                  <a:schemeClr val="tx1"/>
                </a:solidFill>
                <a:effectLst/>
                <a:latin typeface="Garamond Bold"/>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b="1" i="0" kern="1200">
                <a:solidFill>
                  <a:schemeClr val="tx1"/>
                </a:solidFill>
                <a:effectLst/>
                <a:latin typeface="Garamond Bold"/>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b="1" i="0" kern="1200">
                <a:solidFill>
                  <a:schemeClr val="tx1"/>
                </a:solidFill>
                <a:effectLst/>
                <a:latin typeface="Garamond Bold"/>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a:solidFill>
                  <a:schemeClr val="tx1"/>
                </a:solidFill>
                <a:effectLst/>
                <a:latin typeface="Garamond Bold"/>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baseline="0">
                <a:solidFill>
                  <a:schemeClr val="tx1"/>
                </a:solidFill>
                <a:effectLst/>
                <a:latin typeface="Garamond Bold"/>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baseline="0">
                <a:solidFill>
                  <a:schemeClr val="tx1"/>
                </a:solidFill>
                <a:effectLst/>
                <a:latin typeface="Garamond Bold"/>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baseline="0">
                <a:solidFill>
                  <a:schemeClr val="tx1"/>
                </a:solidFill>
                <a:effectLst/>
                <a:latin typeface="Garamond Bold"/>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baseline="0">
                <a:solidFill>
                  <a:schemeClr val="tx1"/>
                </a:solidFill>
                <a:effectLst/>
                <a:latin typeface="Garamond Bold"/>
                <a:ea typeface="+mn-ea"/>
                <a:cs typeface="+mn-cs"/>
              </a:defRPr>
            </a:lvl9pPr>
          </a:lstStyle>
          <a:p>
            <a:r>
              <a:rPr lang="en-US" sz="2400" dirty="0"/>
              <a:t>The number of fires within a given area in a specific period of time.</a:t>
            </a:r>
          </a:p>
          <a:p>
            <a:endParaRPr lang="en-US" dirty="0"/>
          </a:p>
        </p:txBody>
      </p:sp>
      <p:sp>
        <p:nvSpPr>
          <p:cNvPr id="11" name="Content Placeholder 5">
            <a:extLst>
              <a:ext uri="{FF2B5EF4-FFF2-40B4-BE49-F238E27FC236}">
                <a16:creationId xmlns:a16="http://schemas.microsoft.com/office/drawing/2014/main" id="{8C94B4F1-66F2-6148-AEF5-E1E9E5E6B10E}"/>
              </a:ext>
            </a:extLst>
          </p:cNvPr>
          <p:cNvSpPr txBox="1">
            <a:spLocks/>
          </p:cNvSpPr>
          <p:nvPr/>
        </p:nvSpPr>
        <p:spPr>
          <a:xfrm>
            <a:off x="1187276" y="2989233"/>
            <a:ext cx="3027839" cy="3714137"/>
          </a:xfrm>
          <a:prstGeom prst="rect">
            <a:avLst/>
          </a:prstGeom>
        </p:spPr>
        <p:txBody>
          <a:bodyPr vert="horz" lIns="91440" tIns="45720" rIns="91440" bIns="45720" rtlCol="0">
            <a:normAutofit/>
          </a:bodyPr>
          <a:lst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b="1" i="0" kern="1200">
                <a:solidFill>
                  <a:schemeClr val="tx1"/>
                </a:solidFill>
                <a:effectLst/>
                <a:latin typeface="Garamond Bold"/>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b="1" i="0" kern="1200">
                <a:solidFill>
                  <a:schemeClr val="tx1"/>
                </a:solidFill>
                <a:effectLst/>
                <a:latin typeface="Garamond Bold"/>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b="1" i="0" kern="1200">
                <a:solidFill>
                  <a:schemeClr val="tx1"/>
                </a:solidFill>
                <a:effectLst/>
                <a:latin typeface="Garamond Bold"/>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b="1" i="0" kern="1200">
                <a:solidFill>
                  <a:schemeClr val="tx1"/>
                </a:solidFill>
                <a:effectLst/>
                <a:latin typeface="Garamond Bold"/>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a:solidFill>
                  <a:schemeClr val="tx1"/>
                </a:solidFill>
                <a:effectLst/>
                <a:latin typeface="Garamond Bold"/>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baseline="0">
                <a:solidFill>
                  <a:schemeClr val="tx1"/>
                </a:solidFill>
                <a:effectLst/>
                <a:latin typeface="Garamond Bold"/>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baseline="0">
                <a:solidFill>
                  <a:schemeClr val="tx1"/>
                </a:solidFill>
                <a:effectLst/>
                <a:latin typeface="Garamond Bold"/>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baseline="0">
                <a:solidFill>
                  <a:schemeClr val="tx1"/>
                </a:solidFill>
                <a:effectLst/>
                <a:latin typeface="Garamond Bold"/>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baseline="0">
                <a:solidFill>
                  <a:schemeClr val="tx1"/>
                </a:solidFill>
                <a:effectLst/>
                <a:latin typeface="Garamond Bold"/>
                <a:ea typeface="+mn-ea"/>
                <a:cs typeface="+mn-cs"/>
              </a:defRPr>
            </a:lvl9pPr>
          </a:lstStyle>
          <a:p>
            <a:endParaRPr lang="en-US" dirty="0"/>
          </a:p>
        </p:txBody>
      </p:sp>
      <p:sp>
        <p:nvSpPr>
          <p:cNvPr id="12" name="Content Placeholder 5">
            <a:extLst>
              <a:ext uri="{FF2B5EF4-FFF2-40B4-BE49-F238E27FC236}">
                <a16:creationId xmlns:a16="http://schemas.microsoft.com/office/drawing/2014/main" id="{CD1C3BE7-44AC-6C41-BE16-4F235B771F70}"/>
              </a:ext>
            </a:extLst>
          </p:cNvPr>
          <p:cNvSpPr txBox="1">
            <a:spLocks/>
          </p:cNvSpPr>
          <p:nvPr/>
        </p:nvSpPr>
        <p:spPr>
          <a:xfrm>
            <a:off x="1095953" y="3007324"/>
            <a:ext cx="3027839" cy="3714137"/>
          </a:xfrm>
          <a:prstGeom prst="rect">
            <a:avLst/>
          </a:prstGeom>
        </p:spPr>
        <p:txBody>
          <a:bodyPr vert="horz" lIns="91440" tIns="45720" rIns="91440" bIns="45720" rtlCol="0">
            <a:normAutofit/>
          </a:bodyPr>
          <a:lst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b="1" i="0" kern="1200">
                <a:solidFill>
                  <a:schemeClr val="tx1"/>
                </a:solidFill>
                <a:effectLst/>
                <a:latin typeface="Garamond Bold"/>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b="1" i="0" kern="1200">
                <a:solidFill>
                  <a:schemeClr val="tx1"/>
                </a:solidFill>
                <a:effectLst/>
                <a:latin typeface="Garamond Bold"/>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b="1" i="0" kern="1200">
                <a:solidFill>
                  <a:schemeClr val="tx1"/>
                </a:solidFill>
                <a:effectLst/>
                <a:latin typeface="Garamond Bold"/>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b="1" i="0" kern="1200">
                <a:solidFill>
                  <a:schemeClr val="tx1"/>
                </a:solidFill>
                <a:effectLst/>
                <a:latin typeface="Garamond Bold"/>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a:solidFill>
                  <a:schemeClr val="tx1"/>
                </a:solidFill>
                <a:effectLst/>
                <a:latin typeface="Garamond Bold"/>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baseline="0">
                <a:solidFill>
                  <a:schemeClr val="tx1"/>
                </a:solidFill>
                <a:effectLst/>
                <a:latin typeface="Garamond Bold"/>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baseline="0">
                <a:solidFill>
                  <a:schemeClr val="tx1"/>
                </a:solidFill>
                <a:effectLst/>
                <a:latin typeface="Garamond Bold"/>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baseline="0">
                <a:solidFill>
                  <a:schemeClr val="tx1"/>
                </a:solidFill>
                <a:effectLst/>
                <a:latin typeface="Garamond Bold"/>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baseline="0">
                <a:solidFill>
                  <a:schemeClr val="tx1"/>
                </a:solidFill>
                <a:effectLst/>
                <a:latin typeface="Garamond Bold"/>
                <a:ea typeface="+mn-ea"/>
                <a:cs typeface="+mn-cs"/>
              </a:defRPr>
            </a:lvl9pPr>
          </a:lstStyle>
          <a:p>
            <a:r>
              <a:rPr lang="en-US" sz="2400" dirty="0"/>
              <a:t>Fire seasons are the period of time that fires typically occur or that they are likely to be of high intensity or burn large areas of land.</a:t>
            </a:r>
          </a:p>
          <a:p>
            <a:endParaRPr lang="en-US" dirty="0"/>
          </a:p>
        </p:txBody>
      </p:sp>
    </p:spTree>
    <p:extLst>
      <p:ext uri="{BB962C8B-B14F-4D97-AF65-F5344CB8AC3E}">
        <p14:creationId xmlns:p14="http://schemas.microsoft.com/office/powerpoint/2010/main" val="427699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42" presetClass="entr" presetSubtype="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5">
                                            <p:txEl>
                                              <p:pRg st="0" end="0"/>
                                            </p:txEl>
                                          </p:spTgt>
                                        </p:tgtEl>
                                        <p:attrNameLst>
                                          <p:attrName>style.visibility</p:attrName>
                                        </p:attrNameLst>
                                      </p:cBhvr>
                                      <p:to>
                                        <p:strVal val="visible"/>
                                      </p:to>
                                    </p:set>
                                    <p:animEffect transition="in" filter="fade">
                                      <p:cBhvr>
                                        <p:cTn id="33" dur="1000"/>
                                        <p:tgtEl>
                                          <p:spTgt spid="5">
                                            <p:txEl>
                                              <p:pRg st="0" end="0"/>
                                            </p:txEl>
                                          </p:spTgt>
                                        </p:tgtEl>
                                      </p:cBhvr>
                                    </p:animEffect>
                                    <p:anim calcmode="lin" valueType="num">
                                      <p:cBhvr>
                                        <p:cTn id="34"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36" fill="hold">
                            <p:stCondLst>
                              <p:cond delay="1000"/>
                            </p:stCondLst>
                            <p:childTnLst>
                              <p:par>
                                <p:cTn id="37" presetID="42" presetClass="entr" presetSubtype="0" fill="hold" grpId="0" nodeType="afterEffect">
                                  <p:stCondLst>
                                    <p:cond delay="0"/>
                                  </p:stCondLst>
                                  <p:childTnLst>
                                    <p:set>
                                      <p:cBhvr>
                                        <p:cTn id="38" dur="1" fill="hold">
                                          <p:stCondLst>
                                            <p:cond delay="0"/>
                                          </p:stCondLst>
                                        </p:cTn>
                                        <p:tgtEl>
                                          <p:spTgt spid="6">
                                            <p:txEl>
                                              <p:pRg st="0" end="0"/>
                                            </p:txEl>
                                          </p:spTgt>
                                        </p:tgtEl>
                                        <p:attrNameLst>
                                          <p:attrName>style.visibility</p:attrName>
                                        </p:attrNameLst>
                                      </p:cBhvr>
                                      <p:to>
                                        <p:strVal val="visible"/>
                                      </p:to>
                                    </p:set>
                                    <p:animEffect transition="in" filter="fade">
                                      <p:cBhvr>
                                        <p:cTn id="39" dur="1000"/>
                                        <p:tgtEl>
                                          <p:spTgt spid="6">
                                            <p:txEl>
                                              <p:pRg st="0" end="0"/>
                                            </p:txEl>
                                          </p:spTgt>
                                        </p:tgtEl>
                                      </p:cBhvr>
                                    </p:animEffect>
                                    <p:anim calcmode="lin" valueType="num">
                                      <p:cBhvr>
                                        <p:cTn id="40"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41"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P spid="6" grpId="0" build="p"/>
      <p:bldP spid="8" grpId="0"/>
      <p:bldP spid="10"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DB483-223C-A443-A169-0C0631DBC7C0}"/>
              </a:ext>
            </a:extLst>
          </p:cNvPr>
          <p:cNvSpPr>
            <a:spLocks noGrp="1"/>
          </p:cNvSpPr>
          <p:nvPr>
            <p:ph type="title"/>
          </p:nvPr>
        </p:nvSpPr>
        <p:spPr/>
        <p:txBody>
          <a:bodyPr>
            <a:normAutofit fontScale="90000"/>
          </a:bodyPr>
          <a:lstStyle/>
          <a:p>
            <a:r>
              <a:rPr lang="en-US" dirty="0">
                <a:solidFill>
                  <a:schemeClr val="accent5"/>
                </a:solidFill>
                <a:latin typeface="Zapfino" panose="03030300040707070C03" pitchFamily="66" charset="77"/>
              </a:rPr>
              <a:t>fire</a:t>
            </a:r>
            <a:r>
              <a:rPr lang="en-US" dirty="0"/>
              <a:t>  Regime</a:t>
            </a:r>
          </a:p>
        </p:txBody>
      </p:sp>
      <p:sp>
        <p:nvSpPr>
          <p:cNvPr id="3" name="Text Placeholder 2">
            <a:extLst>
              <a:ext uri="{FF2B5EF4-FFF2-40B4-BE49-F238E27FC236}">
                <a16:creationId xmlns:a16="http://schemas.microsoft.com/office/drawing/2014/main" id="{81B26D9F-0C7E-0040-AD07-583F7BCF5966}"/>
              </a:ext>
            </a:extLst>
          </p:cNvPr>
          <p:cNvSpPr>
            <a:spLocks noGrp="1"/>
          </p:cNvSpPr>
          <p:nvPr>
            <p:ph type="body" idx="1"/>
          </p:nvPr>
        </p:nvSpPr>
        <p:spPr>
          <a:xfrm>
            <a:off x="1095953" y="2079790"/>
            <a:ext cx="2622724" cy="713818"/>
          </a:xfrm>
        </p:spPr>
        <p:txBody>
          <a:bodyPr/>
          <a:lstStyle/>
          <a:p>
            <a:r>
              <a:rPr lang="en-US" sz="2600" b="1" dirty="0"/>
              <a:t>Fire Severity</a:t>
            </a:r>
            <a:endParaRPr lang="en-US" sz="2600" dirty="0"/>
          </a:p>
        </p:txBody>
      </p:sp>
      <p:sp>
        <p:nvSpPr>
          <p:cNvPr id="5" name="Text Placeholder 4">
            <a:extLst>
              <a:ext uri="{FF2B5EF4-FFF2-40B4-BE49-F238E27FC236}">
                <a16:creationId xmlns:a16="http://schemas.microsoft.com/office/drawing/2014/main" id="{386812F9-B7F9-A445-8BBC-D0EA588000DC}"/>
              </a:ext>
            </a:extLst>
          </p:cNvPr>
          <p:cNvSpPr>
            <a:spLocks noGrp="1"/>
          </p:cNvSpPr>
          <p:nvPr>
            <p:ph type="body" sz="quarter" idx="3"/>
          </p:nvPr>
        </p:nvSpPr>
        <p:spPr>
          <a:xfrm>
            <a:off x="8116571" y="2018605"/>
            <a:ext cx="3379099" cy="713818"/>
          </a:xfrm>
        </p:spPr>
        <p:txBody>
          <a:bodyPr/>
          <a:lstStyle/>
          <a:p>
            <a:r>
              <a:rPr lang="en-US" sz="2600" b="1" dirty="0"/>
              <a:t>Fire Size</a:t>
            </a:r>
          </a:p>
        </p:txBody>
      </p:sp>
      <p:sp>
        <p:nvSpPr>
          <p:cNvPr id="6" name="Content Placeholder 5">
            <a:extLst>
              <a:ext uri="{FF2B5EF4-FFF2-40B4-BE49-F238E27FC236}">
                <a16:creationId xmlns:a16="http://schemas.microsoft.com/office/drawing/2014/main" id="{74A154BA-BD8D-3841-AF76-03682E2994EA}"/>
              </a:ext>
            </a:extLst>
          </p:cNvPr>
          <p:cNvSpPr>
            <a:spLocks noGrp="1"/>
          </p:cNvSpPr>
          <p:nvPr>
            <p:ph sz="quarter" idx="4"/>
          </p:nvPr>
        </p:nvSpPr>
        <p:spPr>
          <a:xfrm>
            <a:off x="8116571" y="2876226"/>
            <a:ext cx="3027839" cy="3714137"/>
          </a:xfrm>
        </p:spPr>
        <p:txBody>
          <a:bodyPr>
            <a:normAutofit/>
          </a:bodyPr>
          <a:lstStyle/>
          <a:p>
            <a:r>
              <a:rPr lang="en-US" sz="2400" dirty="0"/>
              <a:t>The size of a wildfire. </a:t>
            </a:r>
          </a:p>
          <a:p>
            <a:r>
              <a:rPr lang="en-US" sz="2400" dirty="0"/>
              <a:t>Large fires are considered greater than 10,000 acres.</a:t>
            </a:r>
          </a:p>
          <a:p>
            <a:endParaRPr lang="en-US" dirty="0"/>
          </a:p>
        </p:txBody>
      </p:sp>
      <p:sp>
        <p:nvSpPr>
          <p:cNvPr id="8" name="Text Placeholder 4">
            <a:extLst>
              <a:ext uri="{FF2B5EF4-FFF2-40B4-BE49-F238E27FC236}">
                <a16:creationId xmlns:a16="http://schemas.microsoft.com/office/drawing/2014/main" id="{17A948A5-DBDB-6844-BB71-DBF0AFC0D5B7}"/>
              </a:ext>
            </a:extLst>
          </p:cNvPr>
          <p:cNvSpPr txBox="1">
            <a:spLocks/>
          </p:cNvSpPr>
          <p:nvPr/>
        </p:nvSpPr>
        <p:spPr>
          <a:xfrm>
            <a:off x="4651923" y="2103902"/>
            <a:ext cx="2727861" cy="713818"/>
          </a:xfrm>
          <a:prstGeom prst="rect">
            <a:avLst/>
          </a:prstGeom>
        </p:spPr>
        <p:txBody>
          <a:bodyPr vert="horz" lIns="91440" tIns="45720" rIns="91440" bIns="45720" rtlCol="0" anchor="b">
            <a:noAutofit/>
          </a:bodyPr>
          <a:lstStyle>
            <a:lvl1pPr marL="0" indent="0" algn="l" defTabSz="914400" rtl="0" eaLnBrk="1" latinLnBrk="0" hangingPunct="1">
              <a:lnSpc>
                <a:spcPct val="100000"/>
              </a:lnSpc>
              <a:spcBef>
                <a:spcPts val="1000"/>
              </a:spcBef>
              <a:spcAft>
                <a:spcPts val="600"/>
              </a:spcAft>
              <a:buClr>
                <a:schemeClr val="accent6"/>
              </a:buClr>
              <a:buSzPct val="90000"/>
              <a:buFont typeface="Wingdings" panose="05000000000000000000" pitchFamily="2" charset="2"/>
              <a:buNone/>
              <a:defRPr sz="2200" b="0" i="0" kern="1200" cap="none" baseline="0">
                <a:solidFill>
                  <a:schemeClr val="accent6"/>
                </a:solidFill>
                <a:effectLst/>
                <a:latin typeface="Garamond Bold"/>
                <a:ea typeface="+mn-ea"/>
                <a:cs typeface="+mn-cs"/>
              </a:defRPr>
            </a:lvl1pPr>
            <a:lvl2pPr marL="457200" indent="0"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2000" b="1" i="0" kern="1200">
                <a:solidFill>
                  <a:schemeClr val="tx1"/>
                </a:solidFill>
                <a:effectLst/>
                <a:latin typeface="Garamond Bold"/>
                <a:ea typeface="+mn-ea"/>
                <a:cs typeface="+mn-cs"/>
              </a:defRPr>
            </a:lvl2pPr>
            <a:lvl3pPr marL="914400" indent="0"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800" b="1" i="0" kern="1200">
                <a:solidFill>
                  <a:schemeClr val="tx1"/>
                </a:solidFill>
                <a:effectLst/>
                <a:latin typeface="Garamond Bold"/>
                <a:ea typeface="+mn-ea"/>
                <a:cs typeface="+mn-cs"/>
              </a:defRPr>
            </a:lvl3pPr>
            <a:lvl4pPr marL="1371600" indent="0"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600" b="1" i="0" kern="1200">
                <a:solidFill>
                  <a:schemeClr val="tx1"/>
                </a:solidFill>
                <a:effectLst/>
                <a:latin typeface="Garamond Bold"/>
                <a:ea typeface="+mn-ea"/>
                <a:cs typeface="+mn-cs"/>
              </a:defRPr>
            </a:lvl4pPr>
            <a:lvl5pPr marL="1828800" indent="0"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600" b="1" i="0" kern="1200">
                <a:solidFill>
                  <a:schemeClr val="tx1"/>
                </a:solidFill>
                <a:effectLst/>
                <a:latin typeface="Garamond Bold"/>
                <a:ea typeface="+mn-ea"/>
                <a:cs typeface="+mn-cs"/>
              </a:defRPr>
            </a:lvl5pPr>
            <a:lvl6pPr marL="2286000" indent="0"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600" b="1" i="0" kern="1200" baseline="0">
                <a:solidFill>
                  <a:schemeClr val="tx1"/>
                </a:solidFill>
                <a:effectLst/>
                <a:latin typeface="Garamond Bold"/>
                <a:ea typeface="+mn-ea"/>
                <a:cs typeface="+mn-cs"/>
              </a:defRPr>
            </a:lvl6pPr>
            <a:lvl7pPr marL="2743200" indent="0"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600" b="1" i="0" kern="1200" baseline="0">
                <a:solidFill>
                  <a:schemeClr val="tx1"/>
                </a:solidFill>
                <a:effectLst/>
                <a:latin typeface="Garamond Bold"/>
                <a:ea typeface="+mn-ea"/>
                <a:cs typeface="+mn-cs"/>
              </a:defRPr>
            </a:lvl7pPr>
            <a:lvl8pPr marL="3200400" indent="0"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600" b="1" i="0" kern="1200" baseline="0">
                <a:solidFill>
                  <a:schemeClr val="tx1"/>
                </a:solidFill>
                <a:effectLst/>
                <a:latin typeface="Garamond Bold"/>
                <a:ea typeface="+mn-ea"/>
                <a:cs typeface="+mn-cs"/>
              </a:defRPr>
            </a:lvl8pPr>
            <a:lvl9pPr marL="3657600" indent="0"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600" b="1" i="0" kern="1200" baseline="0">
                <a:solidFill>
                  <a:schemeClr val="tx1"/>
                </a:solidFill>
                <a:effectLst/>
                <a:latin typeface="Garamond Bold"/>
                <a:ea typeface="+mn-ea"/>
                <a:cs typeface="+mn-cs"/>
              </a:defRPr>
            </a:lvl9pPr>
          </a:lstStyle>
          <a:p>
            <a:r>
              <a:rPr lang="en-US" sz="2600" b="1" dirty="0"/>
              <a:t>Fire Pattern</a:t>
            </a:r>
          </a:p>
        </p:txBody>
      </p:sp>
      <p:sp>
        <p:nvSpPr>
          <p:cNvPr id="10" name="Content Placeholder 5">
            <a:extLst>
              <a:ext uri="{FF2B5EF4-FFF2-40B4-BE49-F238E27FC236}">
                <a16:creationId xmlns:a16="http://schemas.microsoft.com/office/drawing/2014/main" id="{C0868975-0CA7-0F4B-9890-FE399AF4D8A0}"/>
              </a:ext>
            </a:extLst>
          </p:cNvPr>
          <p:cNvSpPr txBox="1">
            <a:spLocks/>
          </p:cNvSpPr>
          <p:nvPr/>
        </p:nvSpPr>
        <p:spPr>
          <a:xfrm>
            <a:off x="4651923" y="3037457"/>
            <a:ext cx="3027839" cy="3714137"/>
          </a:xfrm>
          <a:prstGeom prst="rect">
            <a:avLst/>
          </a:prstGeom>
        </p:spPr>
        <p:txBody>
          <a:bodyPr vert="horz" lIns="91440" tIns="45720" rIns="91440" bIns="45720" rtlCol="0">
            <a:normAutofit/>
          </a:bodyPr>
          <a:lst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b="1" i="0" kern="1200">
                <a:solidFill>
                  <a:schemeClr val="tx1"/>
                </a:solidFill>
                <a:effectLst/>
                <a:latin typeface="Garamond Bold"/>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b="1" i="0" kern="1200">
                <a:solidFill>
                  <a:schemeClr val="tx1"/>
                </a:solidFill>
                <a:effectLst/>
                <a:latin typeface="Garamond Bold"/>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b="1" i="0" kern="1200">
                <a:solidFill>
                  <a:schemeClr val="tx1"/>
                </a:solidFill>
                <a:effectLst/>
                <a:latin typeface="Garamond Bold"/>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b="1" i="0" kern="1200">
                <a:solidFill>
                  <a:schemeClr val="tx1"/>
                </a:solidFill>
                <a:effectLst/>
                <a:latin typeface="Garamond Bold"/>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a:solidFill>
                  <a:schemeClr val="tx1"/>
                </a:solidFill>
                <a:effectLst/>
                <a:latin typeface="Garamond Bold"/>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baseline="0">
                <a:solidFill>
                  <a:schemeClr val="tx1"/>
                </a:solidFill>
                <a:effectLst/>
                <a:latin typeface="Garamond Bold"/>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baseline="0">
                <a:solidFill>
                  <a:schemeClr val="tx1"/>
                </a:solidFill>
                <a:effectLst/>
                <a:latin typeface="Garamond Bold"/>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baseline="0">
                <a:solidFill>
                  <a:schemeClr val="tx1"/>
                </a:solidFill>
                <a:effectLst/>
                <a:latin typeface="Garamond Bold"/>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baseline="0">
                <a:solidFill>
                  <a:schemeClr val="tx1"/>
                </a:solidFill>
                <a:effectLst/>
                <a:latin typeface="Garamond Bold"/>
                <a:ea typeface="+mn-ea"/>
                <a:cs typeface="+mn-cs"/>
              </a:defRPr>
            </a:lvl9pPr>
          </a:lstStyle>
          <a:p>
            <a:r>
              <a:rPr lang="en-US" dirty="0"/>
              <a:t> </a:t>
            </a:r>
            <a:r>
              <a:rPr lang="en-US" sz="2400" dirty="0"/>
              <a:t>The burned pattern in an area. This can be affected by wind and fuels available to burn.</a:t>
            </a:r>
          </a:p>
        </p:txBody>
      </p:sp>
      <p:sp>
        <p:nvSpPr>
          <p:cNvPr id="11" name="Content Placeholder 5">
            <a:extLst>
              <a:ext uri="{FF2B5EF4-FFF2-40B4-BE49-F238E27FC236}">
                <a16:creationId xmlns:a16="http://schemas.microsoft.com/office/drawing/2014/main" id="{8C94B4F1-66F2-6148-AEF5-E1E9E5E6B10E}"/>
              </a:ext>
            </a:extLst>
          </p:cNvPr>
          <p:cNvSpPr txBox="1">
            <a:spLocks/>
          </p:cNvSpPr>
          <p:nvPr/>
        </p:nvSpPr>
        <p:spPr>
          <a:xfrm>
            <a:off x="1187276" y="2989233"/>
            <a:ext cx="3027839" cy="3714137"/>
          </a:xfrm>
          <a:prstGeom prst="rect">
            <a:avLst/>
          </a:prstGeom>
        </p:spPr>
        <p:txBody>
          <a:bodyPr vert="horz" lIns="91440" tIns="45720" rIns="91440" bIns="45720" rtlCol="0">
            <a:normAutofit/>
          </a:bodyPr>
          <a:lst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b="1" i="0" kern="1200">
                <a:solidFill>
                  <a:schemeClr val="tx1"/>
                </a:solidFill>
                <a:effectLst/>
                <a:latin typeface="Garamond Bold"/>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b="1" i="0" kern="1200">
                <a:solidFill>
                  <a:schemeClr val="tx1"/>
                </a:solidFill>
                <a:effectLst/>
                <a:latin typeface="Garamond Bold"/>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b="1" i="0" kern="1200">
                <a:solidFill>
                  <a:schemeClr val="tx1"/>
                </a:solidFill>
                <a:effectLst/>
                <a:latin typeface="Garamond Bold"/>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b="1" i="0" kern="1200">
                <a:solidFill>
                  <a:schemeClr val="tx1"/>
                </a:solidFill>
                <a:effectLst/>
                <a:latin typeface="Garamond Bold"/>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a:solidFill>
                  <a:schemeClr val="tx1"/>
                </a:solidFill>
                <a:effectLst/>
                <a:latin typeface="Garamond Bold"/>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baseline="0">
                <a:solidFill>
                  <a:schemeClr val="tx1"/>
                </a:solidFill>
                <a:effectLst/>
                <a:latin typeface="Garamond Bold"/>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baseline="0">
                <a:solidFill>
                  <a:schemeClr val="tx1"/>
                </a:solidFill>
                <a:effectLst/>
                <a:latin typeface="Garamond Bold"/>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baseline="0">
                <a:solidFill>
                  <a:schemeClr val="tx1"/>
                </a:solidFill>
                <a:effectLst/>
                <a:latin typeface="Garamond Bold"/>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baseline="0">
                <a:solidFill>
                  <a:schemeClr val="tx1"/>
                </a:solidFill>
                <a:effectLst/>
                <a:latin typeface="Garamond Bold"/>
                <a:ea typeface="+mn-ea"/>
                <a:cs typeface="+mn-cs"/>
              </a:defRPr>
            </a:lvl9pPr>
          </a:lstStyle>
          <a:p>
            <a:endParaRPr lang="en-US" dirty="0"/>
          </a:p>
        </p:txBody>
      </p:sp>
      <p:sp>
        <p:nvSpPr>
          <p:cNvPr id="12" name="Content Placeholder 5">
            <a:extLst>
              <a:ext uri="{FF2B5EF4-FFF2-40B4-BE49-F238E27FC236}">
                <a16:creationId xmlns:a16="http://schemas.microsoft.com/office/drawing/2014/main" id="{CD1C3BE7-44AC-6C41-BE16-4F235B771F70}"/>
              </a:ext>
            </a:extLst>
          </p:cNvPr>
          <p:cNvSpPr txBox="1">
            <a:spLocks/>
          </p:cNvSpPr>
          <p:nvPr/>
        </p:nvSpPr>
        <p:spPr>
          <a:xfrm>
            <a:off x="1095953" y="3007324"/>
            <a:ext cx="3027839" cy="3714137"/>
          </a:xfrm>
          <a:prstGeom prst="rect">
            <a:avLst/>
          </a:prstGeom>
        </p:spPr>
        <p:txBody>
          <a:bodyPr vert="horz" lIns="91440" tIns="45720" rIns="91440" bIns="45720" rtlCol="0">
            <a:normAutofit lnSpcReduction="10000"/>
          </a:bodyPr>
          <a:lst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b="1" i="0" kern="1200">
                <a:solidFill>
                  <a:schemeClr val="tx1"/>
                </a:solidFill>
                <a:effectLst/>
                <a:latin typeface="Garamond Bold"/>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b="1" i="0" kern="1200">
                <a:solidFill>
                  <a:schemeClr val="tx1"/>
                </a:solidFill>
                <a:effectLst/>
                <a:latin typeface="Garamond Bold"/>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b="1" i="0" kern="1200">
                <a:solidFill>
                  <a:schemeClr val="tx1"/>
                </a:solidFill>
                <a:effectLst/>
                <a:latin typeface="Garamond Bold"/>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b="1" i="0" kern="1200">
                <a:solidFill>
                  <a:schemeClr val="tx1"/>
                </a:solidFill>
                <a:effectLst/>
                <a:latin typeface="Garamond Bold"/>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a:solidFill>
                  <a:schemeClr val="tx1"/>
                </a:solidFill>
                <a:effectLst/>
                <a:latin typeface="Garamond Bold"/>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baseline="0">
                <a:solidFill>
                  <a:schemeClr val="tx1"/>
                </a:solidFill>
                <a:effectLst/>
                <a:latin typeface="Garamond Bold"/>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baseline="0">
                <a:solidFill>
                  <a:schemeClr val="tx1"/>
                </a:solidFill>
                <a:effectLst/>
                <a:latin typeface="Garamond Bold"/>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baseline="0">
                <a:solidFill>
                  <a:schemeClr val="tx1"/>
                </a:solidFill>
                <a:effectLst/>
                <a:latin typeface="Garamond Bold"/>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baseline="0">
                <a:solidFill>
                  <a:schemeClr val="tx1"/>
                </a:solidFill>
                <a:effectLst/>
                <a:latin typeface="Garamond Bold"/>
                <a:ea typeface="+mn-ea"/>
                <a:cs typeface="+mn-cs"/>
              </a:defRPr>
            </a:lvl9pPr>
          </a:lstStyle>
          <a:p>
            <a:r>
              <a:rPr lang="en-US" dirty="0"/>
              <a:t>A qualitative measure of the immediate effects of fire on the ecosystem. It relates to the extent of mortality and survival of plant and animal life both above ground and below ground and to loss of organic matter.</a:t>
            </a:r>
            <a:endParaRPr lang="en-US" sz="2400" dirty="0"/>
          </a:p>
        </p:txBody>
      </p:sp>
      <p:sp>
        <p:nvSpPr>
          <p:cNvPr id="13" name="TextBox 12">
            <a:extLst>
              <a:ext uri="{FF2B5EF4-FFF2-40B4-BE49-F238E27FC236}">
                <a16:creationId xmlns:a16="http://schemas.microsoft.com/office/drawing/2014/main" id="{315F2F2A-2A87-A34B-A034-8983FBCDB913}"/>
              </a:ext>
            </a:extLst>
          </p:cNvPr>
          <p:cNvSpPr txBox="1"/>
          <p:nvPr/>
        </p:nvSpPr>
        <p:spPr>
          <a:xfrm>
            <a:off x="8890000" y="6590363"/>
            <a:ext cx="3420089" cy="276999"/>
          </a:xfrm>
          <a:prstGeom prst="rect">
            <a:avLst/>
          </a:prstGeom>
          <a:noFill/>
        </p:spPr>
        <p:txBody>
          <a:bodyPr wrap="square" rtlCol="0">
            <a:spAutoFit/>
          </a:bodyPr>
          <a:lstStyle/>
          <a:p>
            <a:r>
              <a:rPr lang="en-US" sz="1200" dirty="0"/>
              <a:t>(Witter, Taylor, &amp; Davis, 2007, p. 176; Wooten, n.d.)</a:t>
            </a:r>
          </a:p>
        </p:txBody>
      </p:sp>
    </p:spTree>
    <p:extLst>
      <p:ext uri="{BB962C8B-B14F-4D97-AF65-F5344CB8AC3E}">
        <p14:creationId xmlns:p14="http://schemas.microsoft.com/office/powerpoint/2010/main" val="2099629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42" presetClass="entr" presetSubtype="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5">
                                            <p:txEl>
                                              <p:pRg st="0" end="0"/>
                                            </p:txEl>
                                          </p:spTgt>
                                        </p:tgtEl>
                                        <p:attrNameLst>
                                          <p:attrName>style.visibility</p:attrName>
                                        </p:attrNameLst>
                                      </p:cBhvr>
                                      <p:to>
                                        <p:strVal val="visible"/>
                                      </p:to>
                                    </p:set>
                                    <p:animEffect transition="in" filter="fade">
                                      <p:cBhvr>
                                        <p:cTn id="33" dur="1000"/>
                                        <p:tgtEl>
                                          <p:spTgt spid="5">
                                            <p:txEl>
                                              <p:pRg st="0" end="0"/>
                                            </p:txEl>
                                          </p:spTgt>
                                        </p:tgtEl>
                                      </p:cBhvr>
                                    </p:animEffect>
                                    <p:anim calcmode="lin" valueType="num">
                                      <p:cBhvr>
                                        <p:cTn id="34"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36" fill="hold">
                            <p:stCondLst>
                              <p:cond delay="1000"/>
                            </p:stCondLst>
                            <p:childTnLst>
                              <p:par>
                                <p:cTn id="37" presetID="42" presetClass="entr" presetSubtype="0" fill="hold" grpId="0" nodeType="afterEffect">
                                  <p:stCondLst>
                                    <p:cond delay="0"/>
                                  </p:stCondLst>
                                  <p:childTnLst>
                                    <p:set>
                                      <p:cBhvr>
                                        <p:cTn id="38" dur="1" fill="hold">
                                          <p:stCondLst>
                                            <p:cond delay="0"/>
                                          </p:stCondLst>
                                        </p:cTn>
                                        <p:tgtEl>
                                          <p:spTgt spid="6">
                                            <p:txEl>
                                              <p:pRg st="0" end="0"/>
                                            </p:txEl>
                                          </p:spTgt>
                                        </p:tgtEl>
                                        <p:attrNameLst>
                                          <p:attrName>style.visibility</p:attrName>
                                        </p:attrNameLst>
                                      </p:cBhvr>
                                      <p:to>
                                        <p:strVal val="visible"/>
                                      </p:to>
                                    </p:set>
                                    <p:animEffect transition="in" filter="fade">
                                      <p:cBhvr>
                                        <p:cTn id="39" dur="1000"/>
                                        <p:tgtEl>
                                          <p:spTgt spid="6">
                                            <p:txEl>
                                              <p:pRg st="0" end="0"/>
                                            </p:txEl>
                                          </p:spTgt>
                                        </p:tgtEl>
                                      </p:cBhvr>
                                    </p:animEffect>
                                    <p:anim calcmode="lin" valueType="num">
                                      <p:cBhvr>
                                        <p:cTn id="40"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41"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42" fill="hold">
                            <p:stCondLst>
                              <p:cond delay="2000"/>
                            </p:stCondLst>
                            <p:childTnLst>
                              <p:par>
                                <p:cTn id="43" presetID="42" presetClass="entr" presetSubtype="0" fill="hold" grpId="0" nodeType="afterEffect">
                                  <p:stCondLst>
                                    <p:cond delay="0"/>
                                  </p:stCondLst>
                                  <p:childTnLst>
                                    <p:set>
                                      <p:cBhvr>
                                        <p:cTn id="44" dur="1" fill="hold">
                                          <p:stCondLst>
                                            <p:cond delay="0"/>
                                          </p:stCondLst>
                                        </p:cTn>
                                        <p:tgtEl>
                                          <p:spTgt spid="6">
                                            <p:txEl>
                                              <p:pRg st="1" end="1"/>
                                            </p:txEl>
                                          </p:spTgt>
                                        </p:tgtEl>
                                        <p:attrNameLst>
                                          <p:attrName>style.visibility</p:attrName>
                                        </p:attrNameLst>
                                      </p:cBhvr>
                                      <p:to>
                                        <p:strVal val="visible"/>
                                      </p:to>
                                    </p:set>
                                    <p:animEffect transition="in" filter="fade">
                                      <p:cBhvr>
                                        <p:cTn id="45" dur="1000"/>
                                        <p:tgtEl>
                                          <p:spTgt spid="6">
                                            <p:txEl>
                                              <p:pRg st="1" end="1"/>
                                            </p:txEl>
                                          </p:spTgt>
                                        </p:tgtEl>
                                      </p:cBhvr>
                                    </p:animEffect>
                                    <p:anim calcmode="lin" valueType="num">
                                      <p:cBhvr>
                                        <p:cTn id="46"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47"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P spid="6" grpId="0" build="p"/>
      <p:bldP spid="8" grpId="0"/>
      <p:bldP spid="10"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9B720-930A-2E4C-9469-17FC6382E28A}"/>
              </a:ext>
            </a:extLst>
          </p:cNvPr>
          <p:cNvSpPr>
            <a:spLocks noGrp="1"/>
          </p:cNvSpPr>
          <p:nvPr>
            <p:ph type="title"/>
          </p:nvPr>
        </p:nvSpPr>
        <p:spPr>
          <a:xfrm>
            <a:off x="5688813" y="131650"/>
            <a:ext cx="5597306" cy="1859988"/>
          </a:xfrm>
        </p:spPr>
        <p:txBody>
          <a:bodyPr>
            <a:normAutofit fontScale="90000"/>
          </a:bodyPr>
          <a:lstStyle/>
          <a:p>
            <a:r>
              <a:rPr lang="en-US" dirty="0"/>
              <a:t>Historic </a:t>
            </a:r>
            <a:r>
              <a:rPr lang="en-US" dirty="0">
                <a:solidFill>
                  <a:schemeClr val="accent5"/>
                </a:solidFill>
                <a:latin typeface="Zapfino" panose="03030300040707070C03" pitchFamily="66" charset="77"/>
              </a:rPr>
              <a:t>fire</a:t>
            </a:r>
            <a:r>
              <a:rPr lang="en-US" dirty="0"/>
              <a:t>  Regimes in the United States</a:t>
            </a:r>
          </a:p>
        </p:txBody>
      </p:sp>
      <p:pic>
        <p:nvPicPr>
          <p:cNvPr id="4" name="Picture 2" descr="D:\_rtaylor\jpg\Wildland_Fire_in_Ecosystems_15-1-2.png">
            <a:extLst>
              <a:ext uri="{FF2B5EF4-FFF2-40B4-BE49-F238E27FC236}">
                <a16:creationId xmlns:a16="http://schemas.microsoft.com/office/drawing/2014/main" id="{E7D77E57-D832-9C4A-B276-730D42C475C6}"/>
              </a:ext>
            </a:extLst>
          </p:cNvPr>
          <p:cNvPicPr>
            <a:picLocks noGrp="1" noChangeAspect="1" noChangeArrowheads="1"/>
          </p:cNvPicPr>
          <p:nvPr>
            <p:ph idx="1"/>
          </p:nvPr>
        </p:nvPicPr>
        <p:blipFill rotWithShape="1">
          <a:blip r:embed="rId3" cstate="print">
            <a:extLst>
              <a:ext uri="{BEBA8EAE-BF5A-486C-A8C5-ECC9F3942E4B}">
                <a14:imgProps xmlns:a14="http://schemas.microsoft.com/office/drawing/2010/main">
                  <a14:imgLayer r:embed="rId4">
                    <a14:imgEffect>
                      <a14:backgroundRemoval t="6691" b="100000" l="5290" r="97419">
                        <a14:foregroundMark x1="5935" y1="32900" x2="5935" y2="32900"/>
                        <a14:foregroundMark x1="8129" y1="16171" x2="8129" y2="16171"/>
                        <a14:foregroundMark x1="9419" y1="9851" x2="9419" y2="9851"/>
                        <a14:foregroundMark x1="7226" y1="6691" x2="7226" y2="6691"/>
                        <a14:foregroundMark x1="89419" y1="17844" x2="89419" y2="17844"/>
                        <a14:foregroundMark x1="93032" y1="14498" x2="93032" y2="14498"/>
                        <a14:foregroundMark x1="97548" y1="9665" x2="97548" y2="9665"/>
                        <a14:foregroundMark x1="90065" y1="39963" x2="90065" y2="39963"/>
                        <a14:foregroundMark x1="93548" y1="26394" x2="93548" y2="26394"/>
                      </a14:backgroundRemoval>
                    </a14:imgEffect>
                  </a14:imgLayer>
                </a14:imgProps>
              </a:ext>
              <a:ext uri="{28A0092B-C50C-407E-A947-70E740481C1C}">
                <a14:useLocalDpi xmlns:a14="http://schemas.microsoft.com/office/drawing/2010/main"/>
              </a:ext>
            </a:extLst>
          </a:blip>
          <a:srcRect/>
          <a:stretch/>
        </p:blipFill>
        <p:spPr bwMode="auto">
          <a:xfrm>
            <a:off x="0" y="1582405"/>
            <a:ext cx="7603298" cy="5275596"/>
          </a:xfrm>
          <a:prstGeom prst="rect">
            <a:avLst/>
          </a:prstGeom>
          <a:noFill/>
        </p:spPr>
      </p:pic>
      <p:sp>
        <p:nvSpPr>
          <p:cNvPr id="7" name="TextBox 6">
            <a:extLst>
              <a:ext uri="{FF2B5EF4-FFF2-40B4-BE49-F238E27FC236}">
                <a16:creationId xmlns:a16="http://schemas.microsoft.com/office/drawing/2014/main" id="{1E129B7B-63A8-6C41-9E37-9A753E319817}"/>
              </a:ext>
            </a:extLst>
          </p:cNvPr>
          <p:cNvSpPr txBox="1"/>
          <p:nvPr/>
        </p:nvSpPr>
        <p:spPr>
          <a:xfrm>
            <a:off x="-1" y="6581001"/>
            <a:ext cx="3101009" cy="246221"/>
          </a:xfrm>
          <a:prstGeom prst="rect">
            <a:avLst/>
          </a:prstGeom>
          <a:noFill/>
        </p:spPr>
        <p:txBody>
          <a:bodyPr wrap="square" rtlCol="0">
            <a:spAutoFit/>
          </a:bodyPr>
          <a:lstStyle/>
          <a:p>
            <a:r>
              <a:rPr lang="en-US" sz="1000" dirty="0"/>
              <a:t>(Image: Jim </a:t>
            </a:r>
            <a:r>
              <a:rPr lang="en-US" sz="1000" dirty="0" err="1"/>
              <a:t>Menakis</a:t>
            </a:r>
            <a:r>
              <a:rPr lang="en-US" sz="1000" dirty="0"/>
              <a:t>; Brown &amp; Smith, 2000, p. 7)</a:t>
            </a:r>
          </a:p>
        </p:txBody>
      </p:sp>
      <p:pic>
        <p:nvPicPr>
          <p:cNvPr id="9" name="Picture 8">
            <a:extLst>
              <a:ext uri="{FF2B5EF4-FFF2-40B4-BE49-F238E27FC236}">
                <a16:creationId xmlns:a16="http://schemas.microsoft.com/office/drawing/2014/main" id="{CD6F49A4-36FB-4D4B-A26C-8C5BEF73BA9C}"/>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b="-3"/>
          <a:stretch/>
        </p:blipFill>
        <p:spPr>
          <a:xfrm>
            <a:off x="7806029" y="2206468"/>
            <a:ext cx="3303739" cy="2610816"/>
          </a:xfrm>
          <a:prstGeom prst="rect">
            <a:avLst/>
          </a:prstGeom>
          <a:ln w="88900" cap="sq" cmpd="thickThin">
            <a:solidFill>
              <a:srgbClr val="000000"/>
            </a:solidFill>
            <a:prstDash val="solid"/>
            <a:miter lim="800000"/>
          </a:ln>
          <a:effectLst>
            <a:innerShdw blurRad="76200">
              <a:srgbClr val="000000"/>
            </a:innerShdw>
          </a:effectLst>
        </p:spPr>
      </p:pic>
      <p:pic>
        <p:nvPicPr>
          <p:cNvPr id="10" name="Picture 9">
            <a:extLst>
              <a:ext uri="{FF2B5EF4-FFF2-40B4-BE49-F238E27FC236}">
                <a16:creationId xmlns:a16="http://schemas.microsoft.com/office/drawing/2014/main" id="{7F080CC2-6FE5-A94F-9822-62B58AE312D0}"/>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6993351" y="5185775"/>
            <a:ext cx="4116417" cy="130440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45825679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dison">
  <a:themeElements>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Garamond">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Fire Ecology" id="{59AF3224-B059-E540-BA68-ED4A2A8C916C}" vid="{ACF9FE4A-4E97-004D-AC72-9BB351B0FEF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Madison</Template>
  <TotalTime>11137</TotalTime>
  <Words>5562</Words>
  <Application>Microsoft Macintosh PowerPoint</Application>
  <PresentationFormat>Widescreen</PresentationFormat>
  <Paragraphs>335</Paragraphs>
  <Slides>31</Slides>
  <Notes>28</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42" baseType="lpstr">
      <vt:lpstr>Arial</vt:lpstr>
      <vt:lpstr>Calibri</vt:lpstr>
      <vt:lpstr>Garamond</vt:lpstr>
      <vt:lpstr>Garamond Bold</vt:lpstr>
      <vt:lpstr>MS Shell Dlg 2</vt:lpstr>
      <vt:lpstr>Times</vt:lpstr>
      <vt:lpstr>Wingdings</vt:lpstr>
      <vt:lpstr>Wingdings 3</vt:lpstr>
      <vt:lpstr>Zapfino</vt:lpstr>
      <vt:lpstr>Madison</vt:lpstr>
      <vt:lpstr>Worksheet</vt:lpstr>
      <vt:lpstr>Wildland fire</vt:lpstr>
      <vt:lpstr>What is fire ?</vt:lpstr>
      <vt:lpstr>Fire Regime</vt:lpstr>
      <vt:lpstr>fire  Regime</vt:lpstr>
      <vt:lpstr>fire  Regime</vt:lpstr>
      <vt:lpstr>fire  Regime</vt:lpstr>
      <vt:lpstr>fire  Regime</vt:lpstr>
      <vt:lpstr>fire  Regime</vt:lpstr>
      <vt:lpstr>Historic fire  Regimes in the United States</vt:lpstr>
      <vt:lpstr>What is the Fire Regime for Southern California in Shrublands?</vt:lpstr>
      <vt:lpstr>What affects wildland fire behavior?</vt:lpstr>
      <vt:lpstr>Wildland Fire Behavior Triangle</vt:lpstr>
      <vt:lpstr>fuels</vt:lpstr>
      <vt:lpstr>Fuels</vt:lpstr>
      <vt:lpstr>fuel  Characteristics</vt:lpstr>
      <vt:lpstr>Weather</vt:lpstr>
      <vt:lpstr>Weather conditions that contribute to fire behavior:</vt:lpstr>
      <vt:lpstr>Temperature &amp; Climate</vt:lpstr>
      <vt:lpstr>What is the fire  climate in Southern California?</vt:lpstr>
      <vt:lpstr>PowerPoint Presentation</vt:lpstr>
      <vt:lpstr>What is the fire  climate in Southern California? </vt:lpstr>
      <vt:lpstr>PowerPoint Presentation</vt:lpstr>
      <vt:lpstr>PowerPoint Presentation</vt:lpstr>
      <vt:lpstr>Santa Ana Winds</vt:lpstr>
      <vt:lpstr>Santa Anas, Drought, &amp; Fire Relation</vt:lpstr>
      <vt:lpstr>Smoke being blown out to sea by Santa Ana Winds</vt:lpstr>
      <vt:lpstr>Humidity</vt:lpstr>
      <vt:lpstr>Topography</vt:lpstr>
      <vt:lpstr>Topography</vt:lpstr>
      <vt:lpstr>Questions for thought</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fire ecology</dc:title>
  <dc:creator>Szczepanski, Timothy C</dc:creator>
  <cp:lastModifiedBy>Szczepanski, Timothy C</cp:lastModifiedBy>
  <cp:revision>291</cp:revision>
  <dcterms:created xsi:type="dcterms:W3CDTF">2018-04-11T23:35:11Z</dcterms:created>
  <dcterms:modified xsi:type="dcterms:W3CDTF">2019-03-08T23:30:15Z</dcterms:modified>
</cp:coreProperties>
</file>