
<file path=[Content_Types].xml><?xml version="1.0" encoding="utf-8"?>
<Types xmlns="http://schemas.openxmlformats.org/package/2006/content-types">
  <Default Extension="(null)"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5" r:id="rId1"/>
  </p:sldMasterIdLst>
  <p:notesMasterIdLst>
    <p:notesMasterId r:id="rId28"/>
  </p:notesMasterIdLst>
  <p:sldIdLst>
    <p:sldId id="256" r:id="rId2"/>
    <p:sldId id="284" r:id="rId3"/>
    <p:sldId id="288" r:id="rId4"/>
    <p:sldId id="287" r:id="rId5"/>
    <p:sldId id="280" r:id="rId6"/>
    <p:sldId id="300" r:id="rId7"/>
    <p:sldId id="281" r:id="rId8"/>
    <p:sldId id="292" r:id="rId9"/>
    <p:sldId id="293" r:id="rId10"/>
    <p:sldId id="294" r:id="rId11"/>
    <p:sldId id="301" r:id="rId12"/>
    <p:sldId id="295" r:id="rId13"/>
    <p:sldId id="297" r:id="rId14"/>
    <p:sldId id="298" r:id="rId15"/>
    <p:sldId id="299" r:id="rId16"/>
    <p:sldId id="302" r:id="rId17"/>
    <p:sldId id="282" r:id="rId18"/>
    <p:sldId id="306" r:id="rId19"/>
    <p:sldId id="312" r:id="rId20"/>
    <p:sldId id="315" r:id="rId21"/>
    <p:sldId id="316" r:id="rId22"/>
    <p:sldId id="314" r:id="rId23"/>
    <p:sldId id="308" r:id="rId24"/>
    <p:sldId id="278" r:id="rId25"/>
    <p:sldId id="277" r:id="rId26"/>
    <p:sldId id="26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8"/>
    <p:restoredTop sz="75843"/>
  </p:normalViewPr>
  <p:slideViewPr>
    <p:cSldViewPr snapToGrid="0" snapToObjects="1">
      <p:cViewPr>
        <p:scale>
          <a:sx n="90" d="100"/>
          <a:sy n="90" d="100"/>
        </p:scale>
        <p:origin x="146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94F55-BF20-3C46-8DF4-1428282B3CD5}" type="datetimeFigureOut">
              <a:rPr lang="en-US" smtClean="0"/>
              <a:t>3/8/19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F7DB9-9F54-AD4D-9B15-1F256C42FA3D}" type="slidenum">
              <a:rPr lang="en-US" smtClean="0"/>
              <a:t>‹#›</a:t>
            </a:fld>
            <a:endParaRPr lang="en-US"/>
          </a:p>
        </p:txBody>
      </p:sp>
    </p:spTree>
    <p:extLst>
      <p:ext uri="{BB962C8B-B14F-4D97-AF65-F5344CB8AC3E}">
        <p14:creationId xmlns:p14="http://schemas.microsoft.com/office/powerpoint/2010/main" val="55726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 on this quote. Pair share or write thoughts.</a:t>
            </a:r>
          </a:p>
        </p:txBody>
      </p:sp>
      <p:sp>
        <p:nvSpPr>
          <p:cNvPr id="4" name="Slide Number Placeholder 3"/>
          <p:cNvSpPr>
            <a:spLocks noGrp="1"/>
          </p:cNvSpPr>
          <p:nvPr>
            <p:ph type="sldNum" sz="quarter" idx="10"/>
          </p:nvPr>
        </p:nvSpPr>
        <p:spPr/>
        <p:txBody>
          <a:bodyPr/>
          <a:lstStyle/>
          <a:p>
            <a:fld id="{EDDF7DB9-9F54-AD4D-9B15-1F256C42FA3D}" type="slidenum">
              <a:rPr lang="en-US" smtClean="0"/>
              <a:t>1</a:t>
            </a:fld>
            <a:endParaRPr lang="en-US"/>
          </a:p>
        </p:txBody>
      </p:sp>
    </p:spTree>
    <p:extLst>
      <p:ext uri="{BB962C8B-B14F-4D97-AF65-F5344CB8AC3E}">
        <p14:creationId xmlns:p14="http://schemas.microsoft.com/office/powerpoint/2010/main" val="35412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Your Wildfire Action Plan must be prepared, and familiar to all members of your household well in advance of a wildfire. Use the checklist below to help create your plan. Each family’s plan will be different, depending on a variety of issues, needs, and situations.</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1" i="0" u="none" strike="noStrike" kern="1200" dirty="0">
                <a:solidFill>
                  <a:schemeClr val="tx1"/>
                </a:solidFill>
                <a:effectLst/>
                <a:latin typeface="+mn-lt"/>
                <a:ea typeface="+mn-ea"/>
                <a:cs typeface="+mn-cs"/>
              </a:rPr>
              <a:t>Create an evacuation plan that includes: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 designated emergency meeting location outside the fire or hazard area. This is critical to determine who has safely evacuated from the affected area.</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Several different escape routes from your home and community. Practice these often so everyone in your family is familiar in case of emergency.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an evacuation plan for pets and large animals such as horses and other livestock.</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 Family Communication Plan that designates an out-of-area friend or relative as a point of contact to act as a single source of communication among family members in case of separation. (It is easier to call or message one person and let them contact others than to try and call everyone when phone, cell, and internet systems can be overloaded or limited during a disaster.)</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Be Prepared: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fire extinguishers on hand and train your family how to use them (check expiration dates regularly).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Ensure that your family knows where your gas, electric, and water main shut-off controls are located and how to safely shut them down in an emergency.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Assemble an Emergency Supply Kit for each person, as recommended by the American Red Cross. (See next section for details.)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 a list of emergency contact numbers posted near your phone and in your emergency supply kit.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Keep an extra Emergency Supply Kit in your car in case you cannot get to your home because of fire or other emergency.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Have a portable radio or scanner so you can stay updated on the fire.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Tell your neighbors about Ready, Set, Go! and your Wildfire Action Plan.</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(Cal Fire, 2017b)</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more information visit: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/Get-Set/ and https://</a:t>
            </a:r>
            <a:r>
              <a:rPr lang="en-US" sz="1200" b="0" i="0" u="none" strike="noStrike" kern="1200" dirty="0" err="1">
                <a:solidFill>
                  <a:schemeClr val="tx1"/>
                </a:solidFill>
                <a:effectLst/>
                <a:latin typeface="+mn-lt"/>
                <a:ea typeface="+mn-ea"/>
                <a:cs typeface="+mn-cs"/>
              </a:rPr>
              <a:t>www.ready.gov</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more information on preparing your family: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/Prepare-Your-Family/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more information on Emergency Supply Kits: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/Emergency-Supply-Kit/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more information on Wildfire Action Plan: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/Wildfire-Action-Plan/</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13</a:t>
            </a:fld>
            <a:endParaRPr lang="en-US"/>
          </a:p>
        </p:txBody>
      </p:sp>
    </p:spTree>
    <p:extLst>
      <p:ext uri="{BB962C8B-B14F-4D97-AF65-F5344CB8AC3E}">
        <p14:creationId xmlns:p14="http://schemas.microsoft.com/office/powerpoint/2010/main" val="82347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Put together your emergency supply kit long before a wildfire or other disaster occurs and keep it easily accessible so you can take it with you when you have to evacuate. Plan to be away from your home for an extended period of time. Each person should have a readily accessible emergency supply kit. Backpacks work great for storing these items (except food and water) and are quick to grab. Storing food and water in a tub or chest on wheels will make it easier to transport. Keep it light enough to be able to lift it into your car.</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EMERGENCY SUPPLY KIT CHECKLIST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Three-day supply of non-perishable food and three gallons of water per person.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Map marked with at least two evacuation routes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Prescriptions or special medications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Change of clothing</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Extra eyeglasses or contact lenses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 extra set of car keys, credit cards, cash or traveler’s checks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First aid kit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Flashlight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Battery-powered radio and extra batteries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Sanitation supplies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Copies of important documents (birth certificates, passports,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Don’t forget pet food and water!</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Items to take if time allows: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Easily carried valuables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Family photos and other irreplaceable items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Personal computer information on hard drives and disks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Chargers for cell phones, laptops, etc.</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1" u="none" strike="noStrike" kern="1200" dirty="0">
                <a:solidFill>
                  <a:schemeClr val="tx1"/>
                </a:solidFill>
                <a:effectLst/>
                <a:latin typeface="+mn-lt"/>
                <a:ea typeface="+mn-ea"/>
                <a:cs typeface="+mn-cs"/>
              </a:rPr>
              <a:t>Always keep a sturdy pair of shoes and a flashlight near your bed and handy in case of a sudden evacuation at night.</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(Cal Fire, 2017a)</a:t>
            </a:r>
          </a:p>
          <a:p>
            <a:pPr marL="0" indent="0">
              <a:buFont typeface="Arial" panose="020B0604020202020204" pitchFamily="34" charset="0"/>
              <a:buNone/>
            </a:pPr>
            <a:endParaRPr lang="en-US" sz="1200" b="0" i="1"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Image from: http://</a:t>
            </a:r>
            <a:r>
              <a:rPr lang="en-US" sz="1200" b="0" i="0" u="none" strike="noStrike" kern="1200" dirty="0" err="1">
                <a:solidFill>
                  <a:schemeClr val="tx1"/>
                </a:solidFill>
                <a:effectLst/>
                <a:latin typeface="+mn-lt"/>
                <a:ea typeface="+mn-ea"/>
                <a:cs typeface="+mn-cs"/>
              </a:rPr>
              <a:t>www.aema.alberta.ca</a:t>
            </a:r>
            <a:r>
              <a:rPr lang="en-US" sz="1200" b="0" i="0" u="none" strike="noStrike" kern="1200" dirty="0">
                <a:solidFill>
                  <a:schemeClr val="tx1"/>
                </a:solidFill>
                <a:effectLst/>
                <a:latin typeface="+mn-lt"/>
                <a:ea typeface="+mn-ea"/>
                <a:cs typeface="+mn-cs"/>
              </a:rPr>
              <a:t>/build-a-kit</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14</a:t>
            </a:fld>
            <a:endParaRPr lang="en-US"/>
          </a:p>
        </p:txBody>
      </p:sp>
    </p:spTree>
    <p:extLst>
      <p:ext uri="{BB962C8B-B14F-4D97-AF65-F5344CB8AC3E}">
        <p14:creationId xmlns:p14="http://schemas.microsoft.com/office/powerpoint/2010/main" val="406116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How to Prepare to Evacuate from a Wildfire</a:t>
            </a:r>
            <a:br>
              <a:rPr lang="en-US" dirty="0"/>
            </a:br>
            <a:r>
              <a:rPr lang="en-US" sz="1200" b="0" i="0" u="none" strike="noStrike" kern="1200" dirty="0">
                <a:solidFill>
                  <a:schemeClr val="tx1"/>
                </a:solidFill>
                <a:effectLst/>
                <a:latin typeface="+mn-lt"/>
                <a:ea typeface="+mn-ea"/>
                <a:cs typeface="+mn-cs"/>
              </a:rPr>
              <a:t>Evacuation plans for families with young children should include helping toddlers understand how to quickly respond in case of fire, and how adults can escape with babies. Prepare ahead of time by practicing your family’s fire escape plan, and what to do to be safe when there is a wildfire nearby.</a:t>
            </a:r>
          </a:p>
          <a:p>
            <a:endParaRPr lang="en-US" sz="1200" b="1"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Preparing Seniors and Disabled Family Members</a:t>
            </a:r>
            <a:br>
              <a:rPr lang="en-US" dirty="0"/>
            </a:br>
            <a:r>
              <a:rPr lang="en-US" sz="1200" b="0" i="0" u="none" strike="noStrike" kern="1200" dirty="0">
                <a:solidFill>
                  <a:schemeClr val="tx1"/>
                </a:solidFill>
                <a:effectLst/>
                <a:latin typeface="+mn-lt"/>
                <a:ea typeface="+mn-ea"/>
                <a:cs typeface="+mn-cs"/>
              </a:rPr>
              <a:t>Seniors and people with disabilities also need special consideration when preparing for a disaster.</a:t>
            </a:r>
          </a:p>
          <a:p>
            <a:r>
              <a:rPr lang="en-US" sz="1200" b="0" i="0" u="none" strike="noStrike" kern="1200" dirty="0">
                <a:solidFill>
                  <a:schemeClr val="tx1"/>
                </a:solidFill>
                <a:effectLst/>
                <a:latin typeface="+mn-lt"/>
                <a:ea typeface="+mn-ea"/>
                <a:cs typeface="+mn-cs"/>
              </a:rPr>
              <a:t>(Cal Fire, 2017g)</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more information and resources for these matters visit: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/Prepare-Your-Family/</a:t>
            </a:r>
          </a:p>
        </p:txBody>
      </p:sp>
      <p:sp>
        <p:nvSpPr>
          <p:cNvPr id="4" name="Slide Number Placeholder 3"/>
          <p:cNvSpPr>
            <a:spLocks noGrp="1"/>
          </p:cNvSpPr>
          <p:nvPr>
            <p:ph type="sldNum" sz="quarter" idx="10"/>
          </p:nvPr>
        </p:nvSpPr>
        <p:spPr/>
        <p:txBody>
          <a:bodyPr/>
          <a:lstStyle/>
          <a:p>
            <a:fld id="{EDDF7DB9-9F54-AD4D-9B15-1F256C42FA3D}" type="slidenum">
              <a:rPr lang="en-US" smtClean="0"/>
              <a:t>15</a:t>
            </a:fld>
            <a:endParaRPr lang="en-US"/>
          </a:p>
        </p:txBody>
      </p:sp>
    </p:spTree>
    <p:extLst>
      <p:ext uri="{BB962C8B-B14F-4D97-AF65-F5344CB8AC3E}">
        <p14:creationId xmlns:p14="http://schemas.microsoft.com/office/powerpoint/2010/main" val="271612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Click the link in the slide to play the Cal Fire 6 minute Ready, Set, Go video to review Ready, Set, Go!</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Give your household the best chance of surviving a wildfire by being ready to go and evacuating early. This includes going through pre-evacuation preparation steps (only if time allows) to increase your home’s defenses, as well as creating a Wildfire Action Plan for your family. Being ready to go also means knowing when to evacuate and what to do if you become trapped.</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Review your </a:t>
            </a:r>
            <a:r>
              <a:rPr lang="en-US" sz="1200" dirty="0"/>
              <a:t>evacuation plan checklist.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Ensure your Emergency supply kit is in your vehicle.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Cover-up to protect against heat and flying embers. Wear long pants, long sleeve shirt, heavy shoes/boots, cap, dry bandanna for face cover, goggles or glasses. 100% cotton is preferable.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Locate your pets and take them with you.</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PRE-EVACUATION PREPARATION STEPS</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When an evacuation is anticipated, follow these checklists (if time allows) to give your home the best chance of surviving a wildfire.</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Home Evacuation Checklist – How to Prepare for Evacuation:</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Inside the House</a:t>
            </a:r>
          </a:p>
          <a:p>
            <a:r>
              <a:rPr lang="en-US" sz="1200" b="0" i="0" u="none" strike="noStrike" kern="1200" dirty="0">
                <a:solidFill>
                  <a:schemeClr val="tx1"/>
                </a:solidFill>
                <a:effectLst/>
                <a:latin typeface="+mn-lt"/>
                <a:ea typeface="+mn-ea"/>
                <a:cs typeface="+mn-cs"/>
              </a:rPr>
              <a:t>Shut all windows and doors, leaving them unlocked.</a:t>
            </a:r>
          </a:p>
          <a:p>
            <a:r>
              <a:rPr lang="en-US" sz="1200" b="0" i="0" u="none" strike="noStrike" kern="1200" dirty="0">
                <a:solidFill>
                  <a:schemeClr val="tx1"/>
                </a:solidFill>
                <a:effectLst/>
                <a:latin typeface="+mn-lt"/>
                <a:ea typeface="+mn-ea"/>
                <a:cs typeface="+mn-cs"/>
              </a:rPr>
              <a:t>Remove flammable window shades, curtains and close metal shutters.</a:t>
            </a:r>
          </a:p>
          <a:p>
            <a:r>
              <a:rPr lang="en-US" sz="1200" b="0" i="0" u="none" strike="noStrike" kern="1200" dirty="0">
                <a:solidFill>
                  <a:schemeClr val="tx1"/>
                </a:solidFill>
                <a:effectLst/>
                <a:latin typeface="+mn-lt"/>
                <a:ea typeface="+mn-ea"/>
                <a:cs typeface="+mn-cs"/>
              </a:rPr>
              <a:t>Remove lightweight curtains.</a:t>
            </a:r>
          </a:p>
          <a:p>
            <a:r>
              <a:rPr lang="en-US" sz="1200" b="0" i="0" u="none" strike="noStrike" kern="1200" dirty="0">
                <a:solidFill>
                  <a:schemeClr val="tx1"/>
                </a:solidFill>
                <a:effectLst/>
                <a:latin typeface="+mn-lt"/>
                <a:ea typeface="+mn-ea"/>
                <a:cs typeface="+mn-cs"/>
              </a:rPr>
              <a:t>Move flammable furniture to the center of the room, away from windows and doors.</a:t>
            </a:r>
          </a:p>
          <a:p>
            <a:r>
              <a:rPr lang="en-US" sz="1200" b="0" i="0" u="none" strike="noStrike" kern="1200" dirty="0">
                <a:solidFill>
                  <a:schemeClr val="tx1"/>
                </a:solidFill>
                <a:effectLst/>
                <a:latin typeface="+mn-lt"/>
                <a:ea typeface="+mn-ea"/>
                <a:cs typeface="+mn-cs"/>
              </a:rPr>
              <a:t>Shut off gas at the meter; turn off pilot lights.</a:t>
            </a:r>
          </a:p>
          <a:p>
            <a:r>
              <a:rPr lang="en-US" sz="1200" b="0" i="0" u="none" strike="noStrike" kern="1200" dirty="0">
                <a:solidFill>
                  <a:schemeClr val="tx1"/>
                </a:solidFill>
                <a:effectLst/>
                <a:latin typeface="+mn-lt"/>
                <a:ea typeface="+mn-ea"/>
                <a:cs typeface="+mn-cs"/>
              </a:rPr>
              <a:t>Leave your lights on so firefighters can see your house under smoky conditions.</a:t>
            </a:r>
          </a:p>
          <a:p>
            <a:r>
              <a:rPr lang="en-US" sz="1200" b="0" i="0" u="none" strike="noStrike" kern="1200" dirty="0">
                <a:solidFill>
                  <a:schemeClr val="tx1"/>
                </a:solidFill>
                <a:effectLst/>
                <a:latin typeface="+mn-lt"/>
                <a:ea typeface="+mn-ea"/>
                <a:cs typeface="+mn-cs"/>
              </a:rPr>
              <a:t>Shut off the air conditioning.</a:t>
            </a:r>
          </a:p>
          <a:p>
            <a:r>
              <a:rPr lang="en-US" sz="1200" b="0" i="0" u="none" strike="noStrike" kern="1200" baseline="0" dirty="0">
                <a:solidFill>
                  <a:schemeClr val="tx1"/>
                </a:solidFill>
                <a:effectLst/>
                <a:latin typeface="+mn-lt"/>
                <a:ea typeface="+mn-ea"/>
                <a:cs typeface="+mn-cs"/>
              </a:rPr>
              <a:t>Remove any ammunition and loaded guns out of the house for the safety of the firefighters.</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Outside</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Gather up flammable items from the exterior of the house and bring them inside (patio furniture, children’s toys, door mats, trash cans, etc.) or place them in your pool.</a:t>
            </a:r>
          </a:p>
          <a:p>
            <a:r>
              <a:rPr lang="en-US" sz="1200" b="0" i="0" u="none" strike="noStrike" kern="1200" dirty="0">
                <a:solidFill>
                  <a:schemeClr val="tx1"/>
                </a:solidFill>
                <a:effectLst/>
                <a:latin typeface="+mn-lt"/>
                <a:ea typeface="+mn-ea"/>
                <a:cs typeface="+mn-cs"/>
              </a:rPr>
              <a:t>Take portable propane tanks with you away from the house if possible to remove the possibility of explosions. </a:t>
            </a:r>
          </a:p>
          <a:p>
            <a:r>
              <a:rPr lang="en-US" sz="1200" b="0" i="0" u="none" strike="noStrike" kern="1200" dirty="0">
                <a:solidFill>
                  <a:schemeClr val="tx1"/>
                </a:solidFill>
                <a:effectLst/>
                <a:latin typeface="+mn-lt"/>
                <a:ea typeface="+mn-ea"/>
                <a:cs typeface="+mn-cs"/>
              </a:rPr>
              <a:t>Turn off and move propane BBQ appliances far away from structures.</a:t>
            </a:r>
          </a:p>
          <a:p>
            <a:r>
              <a:rPr lang="en-US" sz="1200" b="0" i="0" u="none" strike="noStrike" kern="1200" dirty="0">
                <a:solidFill>
                  <a:schemeClr val="tx1"/>
                </a:solidFill>
                <a:effectLst/>
                <a:latin typeface="+mn-lt"/>
                <a:ea typeface="+mn-ea"/>
                <a:cs typeface="+mn-cs"/>
              </a:rPr>
              <a:t>Connect garden hoses to outside water valves or spigots for use by firefighters. Fill water buckets and place them around the house.</a:t>
            </a:r>
          </a:p>
          <a:p>
            <a:r>
              <a:rPr lang="en-US" sz="1200" b="0" i="0" u="none" strike="noStrike" kern="1200" dirty="0">
                <a:solidFill>
                  <a:schemeClr val="tx1"/>
                </a:solidFill>
                <a:effectLst/>
                <a:latin typeface="+mn-lt"/>
                <a:ea typeface="+mn-ea"/>
                <a:cs typeface="+mn-cs"/>
              </a:rPr>
              <a:t>Don’t leave sprinklers on or water running, they can affect critical water pressure.</a:t>
            </a:r>
          </a:p>
          <a:p>
            <a:r>
              <a:rPr lang="en-US" sz="1200" b="0" i="0" u="none" strike="noStrike" kern="1200" dirty="0">
                <a:solidFill>
                  <a:schemeClr val="tx1"/>
                </a:solidFill>
                <a:effectLst/>
                <a:latin typeface="+mn-lt"/>
                <a:ea typeface="+mn-ea"/>
                <a:cs typeface="+mn-cs"/>
              </a:rPr>
              <a:t>Leave exterior lights on so your home is visible to firefighters in the smoke or darkness of night.</a:t>
            </a:r>
          </a:p>
          <a:p>
            <a:r>
              <a:rPr lang="en-US" sz="1200" b="0" i="0" u="none" strike="noStrike" kern="1200" dirty="0">
                <a:solidFill>
                  <a:schemeClr val="tx1"/>
                </a:solidFill>
                <a:effectLst/>
                <a:latin typeface="+mn-lt"/>
                <a:ea typeface="+mn-ea"/>
                <a:cs typeface="+mn-cs"/>
              </a:rPr>
              <a:t>Put your Emergency Supply Kit in your vehicle.</a:t>
            </a:r>
          </a:p>
          <a:p>
            <a:r>
              <a:rPr lang="en-US" sz="1200" b="0" i="0" u="none" strike="noStrike" kern="1200" dirty="0">
                <a:solidFill>
                  <a:schemeClr val="tx1"/>
                </a:solidFill>
                <a:effectLst/>
                <a:latin typeface="+mn-lt"/>
                <a:ea typeface="+mn-ea"/>
                <a:cs typeface="+mn-cs"/>
              </a:rPr>
              <a:t>Back your car into the driveway with vehicle loaded and all doors and windows closed. Carry your car keys with you.</a:t>
            </a:r>
          </a:p>
          <a:p>
            <a:r>
              <a:rPr lang="en-US" sz="1200" b="0" i="0" u="none" strike="noStrike" kern="1200" dirty="0">
                <a:solidFill>
                  <a:schemeClr val="tx1"/>
                </a:solidFill>
                <a:effectLst/>
                <a:latin typeface="+mn-lt"/>
                <a:ea typeface="+mn-ea"/>
                <a:cs typeface="+mn-cs"/>
              </a:rPr>
              <a:t>Have a ladder available and place it at the corner of the house for firefighters to quickly access your roof.</a:t>
            </a:r>
          </a:p>
          <a:p>
            <a:r>
              <a:rPr lang="en-US" sz="1200" b="0" i="0" u="none" strike="noStrike" kern="1200" dirty="0">
                <a:solidFill>
                  <a:schemeClr val="tx1"/>
                </a:solidFill>
                <a:effectLst/>
                <a:latin typeface="+mn-lt"/>
                <a:ea typeface="+mn-ea"/>
                <a:cs typeface="+mn-cs"/>
              </a:rPr>
              <a:t>Seal attic and ground vents with pre-cut plywood or commercial seals.</a:t>
            </a:r>
          </a:p>
          <a:p>
            <a:r>
              <a:rPr lang="en-US" sz="1200" b="0" i="0" u="none" strike="noStrike" kern="1200" dirty="0">
                <a:solidFill>
                  <a:schemeClr val="tx1"/>
                </a:solidFill>
                <a:effectLst/>
                <a:latin typeface="+mn-lt"/>
                <a:ea typeface="+mn-ea"/>
                <a:cs typeface="+mn-cs"/>
              </a:rPr>
              <a:t>Patrol your property and monitor the fire situation. Don’t wait for an evacuation order if you feel threatened.</a:t>
            </a:r>
          </a:p>
          <a:p>
            <a:r>
              <a:rPr lang="en-US" sz="1200" b="0" i="0" u="none" strike="noStrike" kern="1200" dirty="0">
                <a:solidFill>
                  <a:schemeClr val="tx1"/>
                </a:solidFill>
                <a:effectLst/>
                <a:latin typeface="+mn-lt"/>
                <a:ea typeface="+mn-ea"/>
                <a:cs typeface="+mn-cs"/>
              </a:rPr>
              <a:t>Check on neighbors, the </a:t>
            </a:r>
            <a:r>
              <a:rPr lang="en-US" sz="1200" b="0" i="0" u="none" strike="noStrike" kern="1200" baseline="0" dirty="0">
                <a:solidFill>
                  <a:schemeClr val="tx1"/>
                </a:solidFill>
                <a:effectLst/>
                <a:latin typeface="+mn-lt"/>
                <a:ea typeface="+mn-ea"/>
                <a:cs typeface="+mn-cs"/>
              </a:rPr>
              <a:t>elderly, people with limited mobility, people with children, and people who may be asleep or otherwise unaware that fire is near</a:t>
            </a:r>
            <a:r>
              <a:rPr lang="en-US" sz="1200" b="1"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make sure they are preparing to leave.</a:t>
            </a:r>
          </a:p>
          <a:p>
            <a:endParaRPr lang="en-US" sz="1200" b="1"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Animals</a:t>
            </a:r>
          </a:p>
          <a:p>
            <a:r>
              <a:rPr lang="en-US" sz="1200" b="0" i="0" u="none" strike="noStrike" kern="1200" dirty="0">
                <a:solidFill>
                  <a:schemeClr val="tx1"/>
                </a:solidFill>
                <a:effectLst/>
                <a:latin typeface="+mn-lt"/>
                <a:ea typeface="+mn-ea"/>
                <a:cs typeface="+mn-cs"/>
              </a:rPr>
              <a:t>Locate your pets and keep them nearby.</a:t>
            </a:r>
          </a:p>
          <a:p>
            <a:r>
              <a:rPr lang="en-US" sz="1200" b="0" i="0" u="none" strike="noStrike" kern="1200" dirty="0">
                <a:solidFill>
                  <a:schemeClr val="tx1"/>
                </a:solidFill>
                <a:effectLst/>
                <a:latin typeface="+mn-lt"/>
                <a:ea typeface="+mn-ea"/>
                <a:cs typeface="+mn-cs"/>
              </a:rPr>
              <a:t>Prepare farm animals for transport and think about moving them to a safe location early.</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WHEN TO EVACUATE</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Leave as soon as evacuation is recommended by fire officials to avoid being caught in fire, smoke or road congestion. Don’t wait to be ordered by authorities to leave. Evacuating the forest fire area early also helps firefighters keep roads clear of congestion, and lets them move more freely to do their job. In an intense wildfire, they will not have time to knock on every door. If you are advised to leave, don’t hesitate! Officials will determine the areas to be evacuated and escape routes to use depending upon the fire’s location, behavior, winds, terrain, etc.</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Law enforcement agencies are typically responsible for enforcing an evacuation order. Follow their directions promptly.</a:t>
            </a:r>
          </a:p>
          <a:p>
            <a:r>
              <a:rPr lang="en-US" sz="1200" b="0" i="0" u="none" strike="noStrike" kern="1200" dirty="0">
                <a:solidFill>
                  <a:schemeClr val="tx1"/>
                </a:solidFill>
                <a:effectLst/>
                <a:latin typeface="+mn-lt"/>
                <a:ea typeface="+mn-ea"/>
                <a:cs typeface="+mn-cs"/>
              </a:rPr>
              <a:t>You will be advised of potential evacuations as early as possible. You must take the initiative to stay informed and aware. Listen to your radio/TV for announcements from law enforcement and emergency personnel.</a:t>
            </a:r>
          </a:p>
          <a:p>
            <a:r>
              <a:rPr lang="en-US" sz="1200" b="0" i="0" u="none" strike="noStrike" kern="1200" dirty="0">
                <a:solidFill>
                  <a:schemeClr val="tx1"/>
                </a:solidFill>
                <a:effectLst/>
                <a:latin typeface="+mn-lt"/>
                <a:ea typeface="+mn-ea"/>
                <a:cs typeface="+mn-cs"/>
              </a:rPr>
              <a:t>You may be directed to temporary assembly areas to await transfer to a safe location.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terms “Voluntary” and “Mandatory” are used to describe evacuation orders. However, local jurisdictions may use other terminology such as “Precautionary” and “Immediate Threat.” These terms are used to alert you to the significance of the danger. All evacuation instructions provided by officials should be followed immediately for your safety.</a:t>
            </a:r>
            <a:br>
              <a:rPr lang="en-US" dirty="0"/>
            </a:br>
            <a:br>
              <a:rPr lang="en-US" dirty="0"/>
            </a:br>
            <a:r>
              <a:rPr lang="en-US" sz="1200" b="0" i="0" u="none" strike="noStrike" kern="1200" dirty="0">
                <a:solidFill>
                  <a:schemeClr val="tx1"/>
                </a:solidFill>
                <a:effectLst/>
                <a:latin typeface="+mn-lt"/>
                <a:ea typeface="+mn-ea"/>
                <a:cs typeface="+mn-cs"/>
              </a:rPr>
              <a:t>Do not return to your home until fire officials determine it is safe. Notification that it is safe to return home will be given as soon as possible considering safety and accessibility.</a:t>
            </a:r>
            <a:br>
              <a:rPr lang="en-US" dirty="0"/>
            </a:br>
            <a:endParaRPr lang="en-US" dirty="0"/>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PETS</a:t>
            </a:r>
          </a:p>
          <a:p>
            <a:r>
              <a:rPr lang="en-US" sz="1200" b="0" i="0" u="none" strike="noStrike" kern="1200" dirty="0">
                <a:solidFill>
                  <a:schemeClr val="tx1"/>
                </a:solidFill>
                <a:effectLst/>
                <a:latin typeface="+mn-lt"/>
                <a:ea typeface="+mn-ea"/>
                <a:cs typeface="+mn-cs"/>
              </a:rPr>
              <a:t>Plan ahead. Know where you will take or leave your pets. In case you are not home when disaster strikes, arrange in advance for a neighbor to check on or transport your pets. Make sure your neighbors have your contact numbers (cell phone, work, home, etc.). In the event of evacuation pets may not be allowed inside human emergency shelters – have an alternate prearranged location to take your animals.</a:t>
            </a:r>
          </a:p>
          <a:p>
            <a:r>
              <a:rPr lang="en-US" sz="1200" b="0" i="0" u="none" strike="noStrike" kern="1200" dirty="0">
                <a:solidFill>
                  <a:schemeClr val="tx1"/>
                </a:solidFill>
                <a:effectLst/>
                <a:latin typeface="+mn-lt"/>
                <a:ea typeface="+mn-ea"/>
                <a:cs typeface="+mn-cs"/>
              </a:rPr>
              <a:t>Make sure your pets are always wearing properly fitted collars with personal identification, rabies and license tags.</a:t>
            </a:r>
          </a:p>
          <a:p>
            <a:r>
              <a:rPr lang="en-US" sz="1200" b="0" i="0" u="none" strike="noStrike" kern="1200" dirty="0">
                <a:solidFill>
                  <a:schemeClr val="tx1"/>
                </a:solidFill>
                <a:effectLst/>
                <a:latin typeface="+mn-lt"/>
                <a:ea typeface="+mn-ea"/>
                <a:cs typeface="+mn-cs"/>
              </a:rPr>
              <a:t>Each animal should have it’s own pet carrier. Birds, rodents and reptiles should be transported in cages. Cover cages with a light sheet or cloth to minimize their fear.</a:t>
            </a:r>
          </a:p>
          <a:p>
            <a:r>
              <a:rPr lang="en-US" sz="1200" b="0" i="0" u="none" strike="noStrike" kern="1200" dirty="0">
                <a:solidFill>
                  <a:schemeClr val="tx1"/>
                </a:solidFill>
                <a:effectLst/>
                <a:latin typeface="+mn-lt"/>
                <a:ea typeface="+mn-ea"/>
                <a:cs typeface="+mn-cs"/>
              </a:rPr>
              <a:t>Store vaccination/medical records, veterinary contact information, proof of owner- ship, a current photo, and a Disaster Preparedness Kit in one location.</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Pet Disaster Preparedness Kit</a:t>
            </a:r>
          </a:p>
          <a:p>
            <a:r>
              <a:rPr lang="en-US" sz="1200" b="0" i="0" u="none" strike="noStrike" kern="1200" dirty="0">
                <a:solidFill>
                  <a:schemeClr val="tx1"/>
                </a:solidFill>
                <a:effectLst/>
                <a:latin typeface="+mn-lt"/>
                <a:ea typeface="+mn-ea"/>
                <a:cs typeface="+mn-cs"/>
              </a:rPr>
              <a:t>Pet carrier for each pet</a:t>
            </a:r>
          </a:p>
          <a:p>
            <a:r>
              <a:rPr lang="en-US" sz="1200" b="0" i="0" u="none" strike="noStrike" kern="1200" dirty="0">
                <a:solidFill>
                  <a:schemeClr val="tx1"/>
                </a:solidFill>
                <a:effectLst/>
                <a:latin typeface="+mn-lt"/>
                <a:ea typeface="+mn-ea"/>
                <a:cs typeface="+mn-cs"/>
              </a:rPr>
              <a:t>Two week supply of food and water</a:t>
            </a:r>
          </a:p>
          <a:p>
            <a:r>
              <a:rPr lang="en-US" sz="1200" b="0" i="0" u="none" strike="noStrike" kern="1200" dirty="0">
                <a:solidFill>
                  <a:schemeClr val="tx1"/>
                </a:solidFill>
                <a:effectLst/>
                <a:latin typeface="+mn-lt"/>
                <a:ea typeface="+mn-ea"/>
                <a:cs typeface="+mn-cs"/>
              </a:rPr>
              <a:t>Non-spill food and water bowls</a:t>
            </a:r>
          </a:p>
          <a:p>
            <a:r>
              <a:rPr lang="en-US" sz="1200" b="0" i="0" u="none" strike="noStrike" kern="1200" dirty="0">
                <a:solidFill>
                  <a:schemeClr val="tx1"/>
                </a:solidFill>
                <a:effectLst/>
                <a:latin typeface="+mn-lt"/>
                <a:ea typeface="+mn-ea"/>
                <a:cs typeface="+mn-cs"/>
              </a:rPr>
              <a:t>Pet first-aid kit</a:t>
            </a:r>
          </a:p>
          <a:p>
            <a:r>
              <a:rPr lang="en-US" sz="1200" b="0" i="0" u="none" strike="noStrike" kern="1200" dirty="0">
                <a:solidFill>
                  <a:schemeClr val="tx1"/>
                </a:solidFill>
                <a:effectLst/>
                <a:latin typeface="+mn-lt"/>
                <a:ea typeface="+mn-ea"/>
                <a:cs typeface="+mn-cs"/>
              </a:rPr>
              <a:t>Medications and dosing instructions</a:t>
            </a:r>
          </a:p>
          <a:p>
            <a:r>
              <a:rPr lang="en-US" sz="1200" b="0" i="0" u="none" strike="noStrike" kern="1200" dirty="0">
                <a:solidFill>
                  <a:schemeClr val="tx1"/>
                </a:solidFill>
                <a:effectLst/>
                <a:latin typeface="+mn-lt"/>
                <a:ea typeface="+mn-ea"/>
                <a:cs typeface="+mn-cs"/>
              </a:rPr>
              <a:t>Car litter box and litter</a:t>
            </a:r>
          </a:p>
          <a:p>
            <a:r>
              <a:rPr lang="en-US" sz="1200" b="0" i="0" u="none" strike="noStrike" kern="1200" dirty="0">
                <a:solidFill>
                  <a:schemeClr val="tx1"/>
                </a:solidFill>
                <a:effectLst/>
                <a:latin typeface="+mn-lt"/>
                <a:ea typeface="+mn-ea"/>
                <a:cs typeface="+mn-cs"/>
              </a:rPr>
              <a:t>Plastic bags for waste disposal</a:t>
            </a:r>
          </a:p>
          <a:p>
            <a:r>
              <a:rPr lang="en-US" sz="1200" b="0" i="0" u="none" strike="noStrike" kern="1200" dirty="0">
                <a:solidFill>
                  <a:schemeClr val="tx1"/>
                </a:solidFill>
                <a:effectLst/>
                <a:latin typeface="+mn-lt"/>
                <a:ea typeface="+mn-ea"/>
                <a:cs typeface="+mn-cs"/>
              </a:rPr>
              <a:t>Paper towels</a:t>
            </a:r>
          </a:p>
          <a:p>
            <a:r>
              <a:rPr lang="en-US" sz="1200" b="0" i="0" u="none" strike="noStrike" kern="1200" dirty="0">
                <a:solidFill>
                  <a:schemeClr val="tx1"/>
                </a:solidFill>
                <a:effectLst/>
                <a:latin typeface="+mn-lt"/>
                <a:ea typeface="+mn-ea"/>
                <a:cs typeface="+mn-cs"/>
              </a:rPr>
              <a:t>Disinfectants</a:t>
            </a:r>
          </a:p>
          <a:p>
            <a:r>
              <a:rPr lang="en-US" sz="1200" b="0" i="0" u="none" strike="noStrike" kern="1200" dirty="0">
                <a:solidFill>
                  <a:schemeClr val="tx1"/>
                </a:solidFill>
                <a:effectLst/>
                <a:latin typeface="+mn-lt"/>
                <a:ea typeface="+mn-ea"/>
                <a:cs typeface="+mn-cs"/>
              </a:rPr>
              <a:t>Leashes/collars/harnesses</a:t>
            </a:r>
          </a:p>
          <a:p>
            <a:r>
              <a:rPr lang="en-US" sz="1200" b="0" i="0" u="none" strike="noStrike" kern="1200" dirty="0">
                <a:solidFill>
                  <a:schemeClr val="tx1"/>
                </a:solidFill>
                <a:effectLst/>
                <a:latin typeface="+mn-lt"/>
                <a:ea typeface="+mn-ea"/>
                <a:cs typeface="+mn-cs"/>
              </a:rPr>
              <a:t>Blankets</a:t>
            </a:r>
          </a:p>
          <a:p>
            <a:r>
              <a:rPr lang="en-US" sz="1200" b="0" i="0" u="none" strike="noStrike" kern="1200" dirty="0">
                <a:solidFill>
                  <a:schemeClr val="tx1"/>
                </a:solidFill>
                <a:effectLst/>
                <a:latin typeface="+mn-lt"/>
                <a:ea typeface="+mn-ea"/>
                <a:cs typeface="+mn-cs"/>
              </a:rPr>
              <a:t>Toys and treats</a:t>
            </a:r>
          </a:p>
          <a:p>
            <a:r>
              <a:rPr lang="en-US" sz="1200" b="0" i="0" u="none" strike="noStrike" kern="1200" dirty="0">
                <a:solidFill>
                  <a:schemeClr val="tx1"/>
                </a:solidFill>
                <a:effectLst/>
                <a:latin typeface="+mn-lt"/>
                <a:ea typeface="+mn-ea"/>
                <a:cs typeface="+mn-cs"/>
              </a:rPr>
              <a:t>Newspaper</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IF YOU MUST LEAVE YOUR PET</a:t>
            </a:r>
          </a:p>
          <a:p>
            <a:r>
              <a:rPr lang="en-US" sz="1200" b="0" i="0" u="none" strike="noStrike" kern="1200" dirty="0">
                <a:solidFill>
                  <a:schemeClr val="tx1"/>
                </a:solidFill>
                <a:effectLst/>
                <a:latin typeface="+mn-lt"/>
                <a:ea typeface="+mn-ea"/>
                <a:cs typeface="+mn-cs"/>
              </a:rPr>
              <a:t>If you must leave your pets, bring them indoors. Never leave pets chained outdoors!</a:t>
            </a:r>
          </a:p>
          <a:p>
            <a:r>
              <a:rPr lang="en-US" sz="1200" b="0" i="0" u="none" strike="noStrike" kern="1200" dirty="0">
                <a:solidFill>
                  <a:schemeClr val="tx1"/>
                </a:solidFill>
                <a:effectLst/>
                <a:latin typeface="+mn-lt"/>
                <a:ea typeface="+mn-ea"/>
                <a:cs typeface="+mn-cs"/>
              </a:rPr>
              <a:t>Use a room with no windows and adequate ventilation, such as a utility room, garage, bathroom, or other area that can be easily cleaned. Do not tie pets up!</a:t>
            </a:r>
          </a:p>
          <a:p>
            <a:r>
              <a:rPr lang="en-US" sz="1200" b="0" i="0" u="none" strike="noStrike" kern="1200" dirty="0">
                <a:solidFill>
                  <a:schemeClr val="tx1"/>
                </a:solidFill>
                <a:effectLst/>
                <a:latin typeface="+mn-lt"/>
                <a:ea typeface="+mn-ea"/>
                <a:cs typeface="+mn-cs"/>
              </a:rPr>
              <a:t>Leave only dry foods and fresh water in non-spill containers. If possible open a faucet to let water drip into a large container or partially fill a bathtub with water.</a:t>
            </a:r>
            <a:br>
              <a:rPr lang="en-US" dirty="0"/>
            </a:br>
            <a:endParaRPr lang="en-US" dirty="0"/>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WHEN YOU RETURN HOME:</a:t>
            </a:r>
          </a:p>
          <a:p>
            <a:r>
              <a:rPr lang="en-US" sz="1200" b="0" i="0" u="none" strike="noStrike" kern="1200" dirty="0">
                <a:solidFill>
                  <a:schemeClr val="tx1"/>
                </a:solidFill>
                <a:effectLst/>
                <a:latin typeface="+mn-lt"/>
                <a:ea typeface="+mn-ea"/>
                <a:cs typeface="+mn-cs"/>
              </a:rPr>
              <a:t>Be alert for downed power lines and other hazards.</a:t>
            </a:r>
          </a:p>
          <a:p>
            <a:r>
              <a:rPr lang="en-US" sz="1200" b="0" i="0" u="none" strike="noStrike" kern="1200" dirty="0">
                <a:solidFill>
                  <a:schemeClr val="tx1"/>
                </a:solidFill>
                <a:effectLst/>
                <a:latin typeface="+mn-lt"/>
                <a:ea typeface="+mn-ea"/>
                <a:cs typeface="+mn-cs"/>
              </a:rPr>
              <a:t>Check propane tanks, regulators, and lines before turning gas on.</a:t>
            </a:r>
          </a:p>
          <a:p>
            <a:r>
              <a:rPr lang="en-US" sz="1200" b="0" i="0" u="none" strike="noStrike" kern="1200" dirty="0">
                <a:solidFill>
                  <a:schemeClr val="tx1"/>
                </a:solidFill>
                <a:effectLst/>
                <a:latin typeface="+mn-lt"/>
                <a:ea typeface="+mn-ea"/>
                <a:cs typeface="+mn-cs"/>
              </a:rPr>
              <a:t>Check your residence carefully for hidden embers or smoldering fires.</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WHAT TO DO IF YOU BECOME TRAPPED</a:t>
            </a:r>
          </a:p>
          <a:p>
            <a:r>
              <a:rPr lang="en-US" sz="1200" b="1" i="0" u="none" strike="noStrike" kern="1200" dirty="0">
                <a:solidFill>
                  <a:schemeClr val="tx1"/>
                </a:solidFill>
                <a:effectLst/>
                <a:latin typeface="+mn-lt"/>
                <a:ea typeface="+mn-ea"/>
                <a:cs typeface="+mn-cs"/>
              </a:rPr>
              <a:t>While in your vehicle:</a:t>
            </a:r>
          </a:p>
          <a:p>
            <a:r>
              <a:rPr lang="en-US" sz="1200" b="0" i="0" u="none" strike="noStrike" kern="1200" dirty="0">
                <a:solidFill>
                  <a:schemeClr val="tx1"/>
                </a:solidFill>
                <a:effectLst/>
                <a:latin typeface="+mn-lt"/>
                <a:ea typeface="+mn-ea"/>
                <a:cs typeface="+mn-cs"/>
              </a:rPr>
              <a:t>Stay calm.</a:t>
            </a:r>
          </a:p>
          <a:p>
            <a:r>
              <a:rPr lang="en-US" sz="1200" b="0" i="0" u="none" strike="noStrike" kern="1200" dirty="0">
                <a:solidFill>
                  <a:schemeClr val="tx1"/>
                </a:solidFill>
                <a:effectLst/>
                <a:latin typeface="+mn-lt"/>
                <a:ea typeface="+mn-ea"/>
                <a:cs typeface="+mn-cs"/>
              </a:rPr>
              <a:t>Park your vehicle in an area clear of vegetation.</a:t>
            </a:r>
          </a:p>
          <a:p>
            <a:r>
              <a:rPr lang="en-US" sz="1200" b="0" i="0" u="none" strike="noStrike" kern="1200" dirty="0">
                <a:solidFill>
                  <a:schemeClr val="tx1"/>
                </a:solidFill>
                <a:effectLst/>
                <a:latin typeface="+mn-lt"/>
                <a:ea typeface="+mn-ea"/>
                <a:cs typeface="+mn-cs"/>
              </a:rPr>
              <a:t>Close all vehicle windows and vents.</a:t>
            </a:r>
          </a:p>
          <a:p>
            <a:r>
              <a:rPr lang="en-US" sz="1200" b="0" i="0" u="none" strike="noStrike" kern="1200" dirty="0">
                <a:solidFill>
                  <a:schemeClr val="tx1"/>
                </a:solidFill>
                <a:effectLst/>
                <a:latin typeface="+mn-lt"/>
                <a:ea typeface="+mn-ea"/>
                <a:cs typeface="+mn-cs"/>
              </a:rPr>
              <a:t>Cover yourself with wool blanket or jacket.</a:t>
            </a:r>
          </a:p>
          <a:p>
            <a:r>
              <a:rPr lang="en-US" sz="1200" b="0" i="0" u="none" strike="noStrike" kern="1200" dirty="0">
                <a:solidFill>
                  <a:schemeClr val="tx1"/>
                </a:solidFill>
                <a:effectLst/>
                <a:latin typeface="+mn-lt"/>
                <a:ea typeface="+mn-ea"/>
                <a:cs typeface="+mn-cs"/>
              </a:rPr>
              <a:t>Lie on vehicle floor.</a:t>
            </a:r>
          </a:p>
          <a:p>
            <a:r>
              <a:rPr lang="en-US" sz="1200" b="0" i="0" u="none" strike="noStrike" kern="1200" dirty="0">
                <a:solidFill>
                  <a:schemeClr val="tx1"/>
                </a:solidFill>
                <a:effectLst/>
                <a:latin typeface="+mn-lt"/>
                <a:ea typeface="+mn-ea"/>
                <a:cs typeface="+mn-cs"/>
              </a:rPr>
              <a:t>Use your cell phone to advise officials—call 911.</a:t>
            </a:r>
          </a:p>
          <a:p>
            <a:endParaRPr lang="en-US" sz="1200" b="1"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While on foot:</a:t>
            </a:r>
          </a:p>
          <a:p>
            <a:r>
              <a:rPr lang="en-US" sz="1200" b="0" i="0" u="none" strike="noStrike" kern="1200" dirty="0">
                <a:solidFill>
                  <a:schemeClr val="tx1"/>
                </a:solidFill>
                <a:effectLst/>
                <a:latin typeface="+mn-lt"/>
                <a:ea typeface="+mn-ea"/>
                <a:cs typeface="+mn-cs"/>
              </a:rPr>
              <a:t>Stay calm.</a:t>
            </a:r>
          </a:p>
          <a:p>
            <a:r>
              <a:rPr lang="en-US" sz="1200" b="0" i="0" u="none" strike="noStrike" kern="1200" dirty="0">
                <a:solidFill>
                  <a:schemeClr val="tx1"/>
                </a:solidFill>
                <a:effectLst/>
                <a:latin typeface="+mn-lt"/>
                <a:ea typeface="+mn-ea"/>
                <a:cs typeface="+mn-cs"/>
              </a:rPr>
              <a:t>Go to an area clear of vegetation, a ditch or depression on level ground if possible.</a:t>
            </a:r>
          </a:p>
          <a:p>
            <a:r>
              <a:rPr lang="en-US" sz="1200" b="0" i="0" u="none" strike="noStrike" kern="1200" dirty="0">
                <a:solidFill>
                  <a:schemeClr val="tx1"/>
                </a:solidFill>
                <a:effectLst/>
                <a:latin typeface="+mn-lt"/>
                <a:ea typeface="+mn-ea"/>
                <a:cs typeface="+mn-cs"/>
              </a:rPr>
              <a:t>Lie face down, cover up your body.</a:t>
            </a:r>
          </a:p>
          <a:p>
            <a:r>
              <a:rPr lang="en-US" sz="1200" b="0" i="0" u="none" strike="noStrike" kern="1200" dirty="0">
                <a:solidFill>
                  <a:schemeClr val="tx1"/>
                </a:solidFill>
                <a:effectLst/>
                <a:latin typeface="+mn-lt"/>
                <a:ea typeface="+mn-ea"/>
                <a:cs typeface="+mn-cs"/>
              </a:rPr>
              <a:t>Use your cell phone to advise officials—call 911.</a:t>
            </a:r>
          </a:p>
          <a:p>
            <a:endParaRPr lang="en-US" sz="1200" b="1"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While in your home:</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Stay calm, keep your family together.</a:t>
            </a:r>
          </a:p>
          <a:p>
            <a:r>
              <a:rPr lang="en-US" sz="1200" b="0" i="0" u="none" strike="noStrike" kern="1200" dirty="0">
                <a:solidFill>
                  <a:schemeClr val="tx1"/>
                </a:solidFill>
                <a:effectLst/>
                <a:latin typeface="+mn-lt"/>
                <a:ea typeface="+mn-ea"/>
                <a:cs typeface="+mn-cs"/>
              </a:rPr>
              <a:t>Call 911 and inform authorities of your location.</a:t>
            </a:r>
          </a:p>
          <a:p>
            <a:r>
              <a:rPr lang="en-US" sz="1200" b="0" i="0" u="none" strike="noStrike" kern="1200" dirty="0">
                <a:solidFill>
                  <a:schemeClr val="tx1"/>
                </a:solidFill>
                <a:effectLst/>
                <a:latin typeface="+mn-lt"/>
                <a:ea typeface="+mn-ea"/>
                <a:cs typeface="+mn-cs"/>
              </a:rPr>
              <a:t>Fill sinks and tubs with cold water.</a:t>
            </a:r>
          </a:p>
          <a:p>
            <a:r>
              <a:rPr lang="en-US" sz="1200" b="0" i="0" u="none" strike="noStrike" kern="1200" dirty="0">
                <a:solidFill>
                  <a:schemeClr val="tx1"/>
                </a:solidFill>
                <a:effectLst/>
                <a:latin typeface="+mn-lt"/>
                <a:ea typeface="+mn-ea"/>
                <a:cs typeface="+mn-cs"/>
              </a:rPr>
              <a:t>Keep doors and windows closed, but unlocked.</a:t>
            </a:r>
          </a:p>
          <a:p>
            <a:r>
              <a:rPr lang="en-US" sz="1200" b="0" i="0" u="none" strike="noStrike" kern="1200" dirty="0">
                <a:solidFill>
                  <a:schemeClr val="tx1"/>
                </a:solidFill>
                <a:effectLst/>
                <a:latin typeface="+mn-lt"/>
                <a:ea typeface="+mn-ea"/>
                <a:cs typeface="+mn-cs"/>
              </a:rPr>
              <a:t>Stay inside your house.</a:t>
            </a:r>
          </a:p>
          <a:p>
            <a:r>
              <a:rPr lang="en-US" sz="1200" b="0" i="0" u="none" strike="noStrike" kern="1200" dirty="0">
                <a:solidFill>
                  <a:schemeClr val="tx1"/>
                </a:solidFill>
                <a:effectLst/>
                <a:latin typeface="+mn-lt"/>
                <a:ea typeface="+mn-ea"/>
                <a:cs typeface="+mn-cs"/>
              </a:rPr>
              <a:t>Stay away from outside walls and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(Cal Fire, 2017c)</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17</a:t>
            </a:fld>
            <a:endParaRPr lang="en-US"/>
          </a:p>
        </p:txBody>
      </p:sp>
    </p:spTree>
    <p:extLst>
      <p:ext uri="{BB962C8B-B14F-4D97-AF65-F5344CB8AC3E}">
        <p14:creationId xmlns:p14="http://schemas.microsoft.com/office/powerpoint/2010/main" val="87867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fire officials manage wildfire?</a:t>
            </a:r>
          </a:p>
        </p:txBody>
      </p:sp>
      <p:sp>
        <p:nvSpPr>
          <p:cNvPr id="4" name="Slide Number Placeholder 3"/>
          <p:cNvSpPr>
            <a:spLocks noGrp="1"/>
          </p:cNvSpPr>
          <p:nvPr>
            <p:ph type="sldNum" sz="quarter" idx="10"/>
          </p:nvPr>
        </p:nvSpPr>
        <p:spPr/>
        <p:txBody>
          <a:bodyPr/>
          <a:lstStyle/>
          <a:p>
            <a:fld id="{EDDF7DB9-9F54-AD4D-9B15-1F256C42FA3D}" type="slidenum">
              <a:rPr lang="en-US" smtClean="0"/>
              <a:t>18</a:t>
            </a:fld>
            <a:endParaRPr lang="en-US"/>
          </a:p>
        </p:txBody>
      </p:sp>
    </p:spTree>
    <p:extLst>
      <p:ext uri="{BB962C8B-B14F-4D97-AF65-F5344CB8AC3E}">
        <p14:creationId xmlns:p14="http://schemas.microsoft.com/office/powerpoint/2010/main" val="87712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solidFill>
              </a:rPr>
              <a:t>Wildfire suppression </a:t>
            </a:r>
            <a:r>
              <a:rPr lang="en-US" sz="1200" dirty="0">
                <a:solidFill>
                  <a:schemeClr val="accent1"/>
                </a:solidFill>
              </a:rPr>
              <a:t>is defined as a response to wildland fire that results in curtailment of fire spread and eliminates all identified threats from the direct and indirect effects of the fire and/or management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The two important points about wildfire management in the Santa Monica Mountains National Recreation Area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1. support and education for community fire safety (house out defensible space and Ready, Set, Go preparations)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2. We are absolutely dependent on robust fire suppression by LA and Ventura County (Witter, personal communication, 2/20/19)</a:t>
            </a:r>
          </a:p>
          <a:p>
            <a:pPr marL="171450" indent="-171450">
              <a:buFont typeface="Arial" panose="020B0604020202020204" pitchFamily="34" charset="0"/>
              <a:buChar char="•"/>
            </a:pPr>
            <a:endParaRPr lang="en-US" dirty="0"/>
          </a:p>
          <a:p>
            <a:pPr marL="171450" indent="-171450" rtl="0" latinLnBrk="0">
              <a:buFont typeface="Arial" panose="020B0604020202020204" pitchFamily="34" charset="0"/>
              <a:buChar char="•"/>
            </a:pPr>
            <a:r>
              <a:rPr lang="en-US" sz="1200" b="1" i="0" u="none" strike="noStrike" kern="1200" dirty="0">
                <a:solidFill>
                  <a:schemeClr val="tx1"/>
                </a:solidFill>
                <a:effectLst/>
                <a:latin typeface="+mn-lt"/>
                <a:ea typeface="+mn-ea"/>
                <a:cs typeface="+mn-cs"/>
              </a:rPr>
              <a:t>Note about wildfire suppression from Robert Taylor, Fire GIS Specialist, NPS: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Remember the Fire Triangle: Oxygen, Fuel, and Heat</a:t>
            </a:r>
            <a:br>
              <a:rPr lang="en-US" dirty="0"/>
            </a:br>
            <a:r>
              <a:rPr lang="en-US" sz="1200" b="0" i="0" u="none" strike="noStrike" kern="1200" dirty="0">
                <a:solidFill>
                  <a:schemeClr val="tx1"/>
                </a:solidFill>
                <a:effectLst/>
                <a:latin typeface="+mn-lt"/>
                <a:ea typeface="+mn-ea"/>
                <a:cs typeface="+mn-cs"/>
              </a:rPr>
              <a:t>•These three elements make up the fire triangle. Remove any one of them and the fire will not burn.</a:t>
            </a:r>
            <a:br>
              <a:rPr lang="en-US" dirty="0"/>
            </a:br>
            <a:r>
              <a:rPr lang="en-US" dirty="0"/>
              <a:t>	</a:t>
            </a:r>
            <a:r>
              <a:rPr lang="en-US" sz="1200" b="0" i="0" u="none" strike="noStrike" kern="1200" dirty="0">
                <a:solidFill>
                  <a:schemeClr val="tx1"/>
                </a:solidFill>
                <a:effectLst/>
                <a:latin typeface="+mn-lt"/>
                <a:ea typeface="+mn-ea"/>
                <a:cs typeface="+mn-cs"/>
              </a:rPr>
              <a:t>•Heat first comes from the ignition source that in nature is lightning or lava.</a:t>
            </a:r>
            <a:br>
              <a:rPr lang="en-US" dirty="0"/>
            </a:br>
            <a:r>
              <a:rPr lang="en-US" dirty="0"/>
              <a:t>	</a:t>
            </a:r>
            <a:r>
              <a:rPr lang="en-US" sz="1200" b="0" i="0" u="none" strike="noStrike" kern="1200" dirty="0">
                <a:solidFill>
                  <a:schemeClr val="tx1"/>
                </a:solidFill>
                <a:effectLst/>
                <a:latin typeface="+mn-lt"/>
                <a:ea typeface="+mn-ea"/>
                <a:cs typeface="+mn-cs"/>
              </a:rPr>
              <a:t>•Fuel is any material that will burn. Some fuels are more likely to burn than others. For instance, dead trees, leaves, needles and grasses have far less water in them than living ones. Dead plants usually burn sooner and hotter than live ones.</a:t>
            </a:r>
            <a:br>
              <a:rPr lang="en-US" dirty="0"/>
            </a:br>
            <a:r>
              <a:rPr lang="en-US" dirty="0"/>
              <a:t>	</a:t>
            </a:r>
            <a:r>
              <a:rPr lang="en-US" sz="1200" b="0" i="0" u="none" strike="noStrike" kern="1200" dirty="0">
                <a:solidFill>
                  <a:schemeClr val="tx1"/>
                </a:solidFill>
                <a:effectLst/>
                <a:latin typeface="+mn-lt"/>
                <a:ea typeface="+mn-ea"/>
                <a:cs typeface="+mn-cs"/>
              </a:rPr>
              <a:t>•At least 16 percent oxygen must be in the air for a fire to start. The air we breathe has 21 percent oxygen, more than enough to allow a fire to burn.</a:t>
            </a:r>
            <a:br>
              <a:rPr lang="en-US" dirty="0"/>
            </a:br>
            <a:r>
              <a:rPr lang="en-US" sz="1200" b="0" i="0" u="none" strike="noStrike" kern="1200" dirty="0">
                <a:solidFill>
                  <a:schemeClr val="tx1"/>
                </a:solidFill>
                <a:effectLst/>
                <a:latin typeface="+mn-lt"/>
                <a:ea typeface="+mn-ea"/>
                <a:cs typeface="+mn-cs"/>
              </a:rPr>
              <a:t>•“Take away any one of those things and a fire stops burning. All firefighting is based on these basic ideas. From the dawn of firefighting, we have employed three main tactics to stop a fire. We scratch dirt (to remove fuel and/or deny oxygen to the fire), we squirt water (to remove heat from the fire), and we light backfires (to deny fuel to the fire). These basic processes are timeless. The rest is details (shovels or bulldozers, bucket brigades or 747 airplane water tankers, a handheld burning branch or a helicopter dropping burning ping pong balls).” (Personal Communication, Robert Taylor, 5/10/18)</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19</a:t>
            </a:fld>
            <a:endParaRPr lang="en-US"/>
          </a:p>
        </p:txBody>
      </p:sp>
    </p:spTree>
    <p:extLst>
      <p:ext uri="{BB962C8B-B14F-4D97-AF65-F5344CB8AC3E}">
        <p14:creationId xmlns:p14="http://schemas.microsoft.com/office/powerpoint/2010/main" val="314754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Engine Crew</a:t>
            </a:r>
            <a:r>
              <a:rPr lang="en-US" sz="1200" b="0" i="0" u="none" strike="noStrike" kern="1200" dirty="0">
                <a:solidFill>
                  <a:schemeClr val="tx1"/>
                </a:solidFill>
                <a:effectLst/>
                <a:latin typeface="+mn-lt"/>
                <a:ea typeface="+mn-ea"/>
                <a:cs typeface="+mn-cs"/>
              </a:rPr>
              <a:t>: Firefighters assigned to an engine. (USFS &amp; NPS, n.d.)</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Hotshot Crew</a:t>
            </a:r>
            <a:r>
              <a:rPr lang="en-US" sz="1200" b="0" i="0" u="none" strike="noStrike" kern="1200" dirty="0">
                <a:solidFill>
                  <a:schemeClr val="tx1"/>
                </a:solidFill>
                <a:effectLst/>
                <a:latin typeface="+mn-lt"/>
                <a:ea typeface="+mn-ea"/>
                <a:cs typeface="+mn-cs"/>
              </a:rPr>
              <a:t>: A highly trained fire crew used mainly to build </a:t>
            </a:r>
            <a:r>
              <a:rPr lang="en-US" sz="1200" b="0" i="0" u="none" strike="noStrike" kern="1200" dirty="0" err="1">
                <a:solidFill>
                  <a:schemeClr val="tx1"/>
                </a:solidFill>
                <a:effectLst/>
                <a:latin typeface="+mn-lt"/>
                <a:ea typeface="+mn-ea"/>
                <a:cs typeface="+mn-cs"/>
              </a:rPr>
              <a:t>fireline</a:t>
            </a:r>
            <a:r>
              <a:rPr lang="en-US" sz="1200" b="0" i="0" u="none" strike="noStrike" kern="1200" dirty="0">
                <a:solidFill>
                  <a:schemeClr val="tx1"/>
                </a:solidFill>
                <a:effectLst/>
                <a:latin typeface="+mn-lt"/>
                <a:ea typeface="+mn-ea"/>
                <a:cs typeface="+mn-cs"/>
              </a:rPr>
              <a:t> by hand. (USFS &amp; NPS, n.d.)</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20</a:t>
            </a:fld>
            <a:endParaRPr lang="en-US"/>
          </a:p>
        </p:txBody>
      </p:sp>
    </p:spTree>
    <p:extLst>
      <p:ext uri="{BB962C8B-B14F-4D97-AF65-F5344CB8AC3E}">
        <p14:creationId xmlns:p14="http://schemas.microsoft.com/office/powerpoint/2010/main" val="230701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Bambi Bucket</a:t>
            </a:r>
            <a:r>
              <a:rPr lang="en-US" sz="1200" b="0" i="0" u="none" strike="noStrike" kern="1200" dirty="0">
                <a:solidFill>
                  <a:schemeClr val="tx1"/>
                </a:solidFill>
                <a:effectLst/>
                <a:latin typeface="+mn-lt"/>
                <a:ea typeface="+mn-ea"/>
                <a:cs typeface="+mn-cs"/>
              </a:rPr>
              <a:t>: A collapsible bucket slung below a helicopter. Used to dip water from a variety of sources for fire suppression. (USFS &amp; NPS, n.d.)</a:t>
            </a:r>
          </a:p>
          <a:p>
            <a:pPr marL="171450" indent="-171450">
              <a:buFont typeface="Arial" panose="020B0604020202020204" pitchFamily="34" charset="0"/>
              <a:buChar char="•"/>
            </a:pPr>
            <a:r>
              <a:rPr lang="en-US" sz="1200" b="1" i="0" u="none" strike="noStrike" kern="1200" dirty="0" err="1">
                <a:solidFill>
                  <a:schemeClr val="tx1"/>
                </a:solidFill>
                <a:effectLst/>
                <a:latin typeface="+mn-lt"/>
                <a:ea typeface="+mn-ea"/>
                <a:cs typeface="+mn-cs"/>
              </a:rPr>
              <a:t>Helitack</a:t>
            </a:r>
            <a:r>
              <a:rPr lang="en-US" sz="1200" b="1" i="0" u="none" strike="noStrike" kern="1200" dirty="0">
                <a:solidFill>
                  <a:schemeClr val="tx1"/>
                </a:solidFill>
                <a:effectLst/>
                <a:latin typeface="+mn-lt"/>
                <a:ea typeface="+mn-ea"/>
                <a:cs typeface="+mn-cs"/>
              </a:rPr>
              <a:t> Crew</a:t>
            </a:r>
            <a:r>
              <a:rPr lang="en-US" sz="1200" b="0" i="0" u="none" strike="noStrike" kern="1200" dirty="0">
                <a:solidFill>
                  <a:schemeClr val="tx1"/>
                </a:solidFill>
                <a:effectLst/>
                <a:latin typeface="+mn-lt"/>
                <a:ea typeface="+mn-ea"/>
                <a:cs typeface="+mn-cs"/>
              </a:rPr>
              <a:t>: A group of firefighters trained in the technical and logistical use of helicopters for fire suppression. (USFS &amp; NPS, n.d.)</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 more photos visit: https://</a:t>
            </a:r>
            <a:r>
              <a:rPr lang="en-US" sz="1200" b="0" i="0" u="none" strike="noStrike" kern="1200" dirty="0" err="1">
                <a:solidFill>
                  <a:schemeClr val="tx1"/>
                </a:solidFill>
                <a:effectLst/>
                <a:latin typeface="+mn-lt"/>
                <a:ea typeface="+mn-ea"/>
                <a:cs typeface="+mn-cs"/>
              </a:rPr>
              <a:t>www.nps.gov</a:t>
            </a:r>
            <a:r>
              <a:rPr lang="en-US" sz="1200" b="0" i="0" u="none" strike="noStrike" kern="1200" dirty="0">
                <a:solidFill>
                  <a:schemeClr val="tx1"/>
                </a:solidFill>
                <a:effectLst/>
                <a:latin typeface="+mn-lt"/>
                <a:ea typeface="+mn-ea"/>
                <a:cs typeface="+mn-cs"/>
              </a:rPr>
              <a:t>/fire/wildland-fire/connect/photo-gallery/equipment/aerial-</a:t>
            </a:r>
            <a:r>
              <a:rPr lang="en-US" sz="1200" b="0" i="0" u="none" strike="noStrike" kern="1200" dirty="0" err="1">
                <a:solidFill>
                  <a:schemeClr val="tx1"/>
                </a:solidFill>
                <a:effectLst/>
                <a:latin typeface="+mn-lt"/>
                <a:ea typeface="+mn-ea"/>
                <a:cs typeface="+mn-cs"/>
              </a:rPr>
              <a:t>resources.cfm</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21</a:t>
            </a:fld>
            <a:endParaRPr lang="en-US"/>
          </a:p>
        </p:txBody>
      </p:sp>
    </p:spTree>
    <p:extLst>
      <p:ext uri="{BB962C8B-B14F-4D97-AF65-F5344CB8AC3E}">
        <p14:creationId xmlns:p14="http://schemas.microsoft.com/office/powerpoint/2010/main" val="234686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Backfire</a:t>
            </a:r>
            <a:r>
              <a:rPr lang="en-US" sz="1200" b="0" i="0" u="none" strike="noStrike" kern="1200" dirty="0">
                <a:solidFill>
                  <a:schemeClr val="tx1"/>
                </a:solidFill>
                <a:effectLst/>
                <a:latin typeface="+mn-lt"/>
                <a:ea typeface="+mn-ea"/>
                <a:cs typeface="+mn-cs"/>
              </a:rPr>
              <a:t>: A fire set along the inner edge of a </a:t>
            </a:r>
            <a:r>
              <a:rPr lang="en-US" sz="1200" b="0" i="0" u="none" strike="noStrike" kern="1200" dirty="0" err="1">
                <a:solidFill>
                  <a:schemeClr val="tx1"/>
                </a:solidFill>
                <a:effectLst/>
                <a:latin typeface="+mn-lt"/>
                <a:ea typeface="+mn-ea"/>
                <a:cs typeface="+mn-cs"/>
              </a:rPr>
              <a:t>fireline</a:t>
            </a:r>
            <a:r>
              <a:rPr lang="en-US" sz="1200" b="0" i="0" u="none" strike="noStrike" kern="1200" dirty="0">
                <a:solidFill>
                  <a:schemeClr val="tx1"/>
                </a:solidFill>
                <a:effectLst/>
                <a:latin typeface="+mn-lt"/>
                <a:ea typeface="+mn-ea"/>
                <a:cs typeface="+mn-cs"/>
              </a:rPr>
              <a:t> to consume the fuel in the path of a wildfire and/or change the direction of force of the fire's convection column. (USFS &amp; NPS, n.d.)</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22</a:t>
            </a:fld>
            <a:endParaRPr lang="en-US"/>
          </a:p>
        </p:txBody>
      </p:sp>
    </p:spTree>
    <p:extLst>
      <p:ext uri="{BB962C8B-B14F-4D97-AF65-F5344CB8AC3E}">
        <p14:creationId xmlns:p14="http://schemas.microsoft.com/office/powerpoint/2010/main" val="362088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Santa Monica Mountains National Recreation Area (SMMNRA) fire management:</a:t>
            </a:r>
          </a:p>
          <a:p>
            <a:pPr marL="171450" indent="-171450">
              <a:buFont typeface="Arial" panose="020B0604020202020204" pitchFamily="34" charset="0"/>
              <a:buChar char="•"/>
            </a:pPr>
            <a:r>
              <a:rPr lang="en-US" dirty="0"/>
              <a:t>“The forest model of </a:t>
            </a:r>
            <a:r>
              <a:rPr lang="en-US" i="1" dirty="0"/>
              <a:t>successful fire suppression </a:t>
            </a:r>
            <a:r>
              <a:rPr lang="en-US" dirty="0"/>
              <a:t>&gt; </a:t>
            </a:r>
            <a:r>
              <a:rPr lang="en-US" i="1" dirty="0"/>
              <a:t>fuel buildup </a:t>
            </a:r>
            <a:r>
              <a:rPr lang="en-US" dirty="0"/>
              <a:t>&gt; </a:t>
            </a:r>
            <a:r>
              <a:rPr lang="en-US" i="1" dirty="0"/>
              <a:t>extreme wildfires </a:t>
            </a:r>
            <a:r>
              <a:rPr lang="en-US" dirty="0"/>
              <a:t>is not true for all fire-adapted ecosystems. </a:t>
            </a:r>
          </a:p>
          <a:p>
            <a:pPr marL="171450" indent="-171450">
              <a:buFont typeface="Arial" panose="020B0604020202020204" pitchFamily="34" charset="0"/>
              <a:buChar char="•"/>
            </a:pPr>
            <a:r>
              <a:rPr lang="en-US" dirty="0"/>
              <a:t>In the Mediterranean shrublands of southern California, fire suppression programs have not been successful in preventing large-scale, intense, wildfires and “fuel buildup” is the normal process of growth and maturation of the dominant chaparral vegetation. </a:t>
            </a:r>
          </a:p>
          <a:p>
            <a:pPr marL="171450" indent="-171450">
              <a:buFont typeface="Arial" panose="020B0604020202020204" pitchFamily="34" charset="0"/>
              <a:buChar char="•"/>
            </a:pPr>
            <a:r>
              <a:rPr lang="en-US" dirty="0"/>
              <a:t>Because fire has not been successfully excluded from southern California shrubland ecosystems, there is no need to introduce additional fire through management actions to restore southern California shrublands. </a:t>
            </a:r>
          </a:p>
          <a:p>
            <a:pPr marL="171450" indent="-171450">
              <a:buFont typeface="Arial" panose="020B0604020202020204" pitchFamily="34" charset="0"/>
              <a:buChar char="•"/>
            </a:pPr>
            <a:r>
              <a:rPr lang="en-US" dirty="0"/>
              <a:t>In fact, the number of fires in the SMMNRA has increased throughout this century. This is attributed to population growth and expansion of the wildland urban interface zone (Keeley &amp; Fotheringham, 2001). </a:t>
            </a:r>
          </a:p>
          <a:p>
            <a:pPr marL="171450" indent="-171450">
              <a:buFont typeface="Arial" panose="020B0604020202020204" pitchFamily="34" charset="0"/>
              <a:buChar char="•"/>
            </a:pPr>
            <a:r>
              <a:rPr lang="en-US" dirty="0"/>
              <a:t>It has been suggested that aggressive fire suppression tactics in southern California is an ecologically positive management action that has been responsible for maintaining a more nearly normal fire regime than would occur in the absence of suppression actions (Keeley &amp; Fotheringham, 2001)” (NPS, 2006, p. 4).</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growing wildland urban interface zone of the SMMNRA there is a need to manage wildland fire so that threats to life, property and park resources are reduced and fire’s function as a natural process is maintained. Fire management actions in the SMMNRA need to deal primarily with fire hazards created by development at the urban wildland interface and not to correct “unnatural” fuel buildup on the landscape. The financial costs of fire management actions must be assessed and be commensurate with protection of the values at risk” (NPS, 2006, p. 4).</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23</a:t>
            </a:fld>
            <a:endParaRPr lang="en-US"/>
          </a:p>
        </p:txBody>
      </p:sp>
    </p:spTree>
    <p:extLst>
      <p:ext uri="{BB962C8B-B14F-4D97-AF65-F5344CB8AC3E}">
        <p14:creationId xmlns:p14="http://schemas.microsoft.com/office/powerpoint/2010/main" val="367602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 the frequency of wildland fires has increased, the threat to housing developments in the wildland urban interface has becomes a regular occurrence” </a:t>
            </a:r>
            <a:r>
              <a:rPr lang="en-US" sz="1200" dirty="0">
                <a:solidFill>
                  <a:schemeClr val="accent1"/>
                </a:solidFill>
              </a:rPr>
              <a:t>(NPS, 2016b).</a:t>
            </a:r>
            <a:endParaRPr lang="en-US" sz="1200" dirty="0"/>
          </a:p>
          <a:p>
            <a:pPr marL="171450" indent="-171450">
              <a:buFont typeface="Arial" panose="020B0604020202020204" pitchFamily="34" charset="0"/>
              <a:buChar char="•"/>
            </a:pPr>
            <a:endParaRPr lang="en-US" sz="1200" dirty="0">
              <a:solidFill>
                <a:schemeClr val="accent1"/>
              </a:solidFill>
            </a:endParaRPr>
          </a:p>
          <a:p>
            <a:pPr marL="171450" indent="-171450">
              <a:buFont typeface="Arial" panose="020B0604020202020204" pitchFamily="34" charset="0"/>
              <a:buChar char="•"/>
            </a:pPr>
            <a:r>
              <a:rPr lang="en-US" sz="1200" dirty="0">
                <a:solidFill>
                  <a:schemeClr val="accent1"/>
                </a:solidFill>
              </a:rPr>
              <a:t>“Even homes located one to two miles away from natural areas are at risk of wildfire damage as embers can be blown over a mile ahead of fire” (NPS, 2016b).</a:t>
            </a:r>
          </a:p>
          <a:p>
            <a:pPr marL="171450" indent="-171450">
              <a:buFont typeface="Arial" panose="020B0604020202020204" pitchFamily="34" charset="0"/>
              <a:buChar char="•"/>
            </a:pPr>
            <a:endParaRPr lang="en-US" sz="1200" dirty="0">
              <a:solidFill>
                <a:schemeClr val="accent1"/>
              </a:solidFill>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Santa Monica Mountains have one of the most extreme fire climates in the world and periodically burn in large, dramatic wildfires (NPS 2005). Approximately 13% of this fire-prone area is developed, with communities that are among the wealthiest in Los Angeles County and the state of California. Fires in this region are often extremely damaging and costly because of both wildfire suppression costs and property losses, and are usually considered to be major social disasters” (Witter, Taylor, &amp; Davis, 2007).</a:t>
            </a:r>
            <a:endParaRPr lang="en-US" sz="1200" dirty="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a:t>
            </a:fld>
            <a:endParaRPr lang="en-US"/>
          </a:p>
        </p:txBody>
      </p:sp>
    </p:spTree>
    <p:extLst>
      <p:ext uri="{BB962C8B-B14F-4D97-AF65-F5344CB8AC3E}">
        <p14:creationId xmlns:p14="http://schemas.microsoft.com/office/powerpoint/2010/main" val="2530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Thank you for learning about the </a:t>
            </a:r>
            <a:r>
              <a:rPr lang="en-US" b="1" i="1" dirty="0">
                <a:solidFill>
                  <a:schemeClr val="accent3"/>
                </a:solidFill>
              </a:rPr>
              <a:t>Wildland Urban Interface: </a:t>
            </a:r>
            <a:r>
              <a:rPr lang="en-US" sz="1200" b="1" i="1" dirty="0">
                <a:solidFill>
                  <a:schemeClr val="accent3"/>
                </a:solidFill>
                <a:latin typeface="Garamond" panose="02020404030301010803" pitchFamily="18" charset="0"/>
              </a:rPr>
              <a:t>Learning to Live with Wildfires</a:t>
            </a:r>
            <a:r>
              <a:rPr lang="en-US" b="1" dirty="0"/>
              <a:t>. To continue your journey into Santa Monica Mountains National Recreation Area: Fire Ecology continue on to the </a:t>
            </a:r>
            <a:r>
              <a:rPr lang="en-US" b="1" i="1" dirty="0"/>
              <a:t>Wildland Fire Careers </a:t>
            </a:r>
            <a:r>
              <a:rPr lang="en-US" b="1" dirty="0"/>
              <a:t>unit.</a:t>
            </a:r>
          </a:p>
        </p:txBody>
      </p:sp>
      <p:sp>
        <p:nvSpPr>
          <p:cNvPr id="4" name="Slide Number Placeholder 3"/>
          <p:cNvSpPr>
            <a:spLocks noGrp="1"/>
          </p:cNvSpPr>
          <p:nvPr>
            <p:ph type="sldNum" sz="quarter" idx="10"/>
          </p:nvPr>
        </p:nvSpPr>
        <p:spPr/>
        <p:txBody>
          <a:bodyPr/>
          <a:lstStyle/>
          <a:p>
            <a:fld id="{EDDF7DB9-9F54-AD4D-9B15-1F256C42FA3D}" type="slidenum">
              <a:rPr lang="en-US" smtClean="0"/>
              <a:t>25</a:t>
            </a:fld>
            <a:endParaRPr lang="en-US"/>
          </a:p>
        </p:txBody>
      </p:sp>
    </p:spTree>
    <p:extLst>
      <p:ext uri="{BB962C8B-B14F-4D97-AF65-F5344CB8AC3E}">
        <p14:creationId xmlns:p14="http://schemas.microsoft.com/office/powerpoint/2010/main" val="181667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26</a:t>
            </a:fld>
            <a:endParaRPr lang="en-US"/>
          </a:p>
        </p:txBody>
      </p:sp>
    </p:spTree>
    <p:extLst>
      <p:ext uri="{BB962C8B-B14F-4D97-AF65-F5344CB8AC3E}">
        <p14:creationId xmlns:p14="http://schemas.microsoft.com/office/powerpoint/2010/main" val="189222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Stakeholders are people who have a direct or indirect interest in an area, issue, or event. These could be individuals or groups. They will each hold a certain position on an issue, area, or event. These positions are determined by the value or relative worth they place on something. It could be aesthetic, economical, cultural, social, recreational, scientific, religious, political,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definition of stakeholders could be expanded to include the whole community including all living things: the plants, animals, and humans. People are just one </a:t>
            </a:r>
            <a:r>
              <a:rPr lang="en-US" b="0" dirty="0"/>
              <a:t>of the many living things in a community with a legitimate</a:t>
            </a:r>
            <a:r>
              <a:rPr lang="en-US" b="0" baseline="0" dirty="0"/>
              <a:t> interest in the outcome of any particular land use decision.</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3</a:t>
            </a:fld>
            <a:endParaRPr lang="en-US"/>
          </a:p>
        </p:txBody>
      </p:sp>
    </p:spTree>
    <p:extLst>
      <p:ext uri="{BB962C8B-B14F-4D97-AF65-F5344CB8AC3E}">
        <p14:creationId xmlns:p14="http://schemas.microsoft.com/office/powerpoint/2010/main" val="382917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5</a:t>
            </a:fld>
            <a:endParaRPr lang="en-US"/>
          </a:p>
        </p:txBody>
      </p:sp>
    </p:spTree>
    <p:extLst>
      <p:ext uri="{BB962C8B-B14F-4D97-AF65-F5344CB8AC3E}">
        <p14:creationId xmlns:p14="http://schemas.microsoft.com/office/powerpoint/2010/main" val="220847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7</a:t>
            </a:fld>
            <a:endParaRPr lang="en-US"/>
          </a:p>
        </p:txBody>
      </p:sp>
    </p:spTree>
    <p:extLst>
      <p:ext uri="{BB962C8B-B14F-4D97-AF65-F5344CB8AC3E}">
        <p14:creationId xmlns:p14="http://schemas.microsoft.com/office/powerpoint/2010/main" val="357608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F7DB9-9F54-AD4D-9B15-1F256C42FA3D}" type="slidenum">
              <a:rPr lang="en-US" smtClean="0"/>
              <a:t>8</a:t>
            </a:fld>
            <a:endParaRPr lang="en-US"/>
          </a:p>
        </p:txBody>
      </p:sp>
    </p:spTree>
    <p:extLst>
      <p:ext uri="{BB962C8B-B14F-4D97-AF65-F5344CB8AC3E}">
        <p14:creationId xmlns:p14="http://schemas.microsoft.com/office/powerpoint/2010/main" val="195595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Click the link in the video to watch a 13 minute video from the National Fire Protection Association about keeping your home safe during a wildfire.</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“Hardening your home from wildfire means fortifying or retrofitting your home to be impervious to heat and embers. This can be your best defense against ember intrusion. After that, move out into the yard starting with the first few feet adjacent to the building, then out to the wildlands as needed” (</a:t>
            </a:r>
            <a:r>
              <a:rPr lang="en-US" sz="1200" kern="1200" dirty="0" err="1">
                <a:solidFill>
                  <a:schemeClr val="tx1"/>
                </a:solidFill>
                <a:effectLst/>
                <a:latin typeface="+mn-lt"/>
                <a:ea typeface="+mn-ea"/>
                <a:cs typeface="+mn-cs"/>
              </a:rPr>
              <a:t>Litman</a:t>
            </a:r>
            <a:r>
              <a:rPr lang="en-US" sz="1200" kern="1200" dirty="0">
                <a:solidFill>
                  <a:schemeClr val="tx1"/>
                </a:solidFill>
                <a:effectLst/>
                <a:latin typeface="+mn-lt"/>
                <a:ea typeface="+mn-ea"/>
                <a:cs typeface="+mn-cs"/>
              </a:rPr>
              <a:t>, 2013, p. 9).</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Wildfires can ignite a building with:</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 flying sparks and embers that get blown inside attics, under houses or on wooden shingle roofs;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direct flames that can ignite walls if there is vegetation growing on them or if there are adjacent debris piles; </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radiant heat, that can crack or break windows and allow embers to blow into the house.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Flying embers cause by far the majority of home losses. (Witter, personal communication, 2/19/19)</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Roof – most vulnerable surface for embers to land</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Use fire resistant materials on roof</a:t>
            </a:r>
          </a:p>
          <a:p>
            <a:pPr lvl="1"/>
            <a:r>
              <a:rPr lang="en-US" sz="1200" b="0" i="0" u="none" strike="noStrike" kern="1200" dirty="0">
                <a:solidFill>
                  <a:schemeClr val="tx1"/>
                </a:solidFill>
                <a:effectLst/>
                <a:latin typeface="+mn-lt"/>
                <a:ea typeface="+mn-ea"/>
                <a:cs typeface="+mn-cs"/>
              </a:rPr>
              <a:t>Composition </a:t>
            </a:r>
          </a:p>
          <a:p>
            <a:pPr lvl="1"/>
            <a:r>
              <a:rPr lang="en-US" sz="1200" b="0" i="0" u="none" strike="noStrike" kern="1200" dirty="0">
                <a:solidFill>
                  <a:schemeClr val="tx1"/>
                </a:solidFill>
                <a:effectLst/>
                <a:latin typeface="+mn-lt"/>
                <a:ea typeface="+mn-ea"/>
                <a:cs typeface="+mn-cs"/>
              </a:rPr>
              <a:t>Metal </a:t>
            </a:r>
          </a:p>
          <a:p>
            <a:pPr lvl="1"/>
            <a:r>
              <a:rPr lang="en-US" sz="1200" b="0" i="0" u="none" strike="noStrike" kern="1200" dirty="0">
                <a:solidFill>
                  <a:schemeClr val="tx1"/>
                </a:solidFill>
                <a:effectLst/>
                <a:latin typeface="+mn-lt"/>
                <a:ea typeface="+mn-ea"/>
                <a:cs typeface="+mn-cs"/>
              </a:rPr>
              <a:t>Tiles</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Clean rain gutters and roof of leaf debris regularly</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Remove branches that hang over roof</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Vents and Eves – embers gather under eves or in through vents and ignite combustible materials</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Close eaves and vents with 1/8” metal screens – keeps embers out of attic</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Use baffled attic vents</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Deck/Balconies – embers collect on or under decks and balconies</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Enclose underside of decks, balconies and foundation of home- enclose with solid flame resistant sheeting</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Use non-flammable construction material </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Use fire resistant decking surface</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Keep deck clear of combustible items, such as, baskets, debris and dried plants</a:t>
            </a:r>
          </a:p>
          <a:p>
            <a:r>
              <a:rPr lang="en-US" sz="1200" b="0" i="0" u="none" strike="noStrike" kern="1200" dirty="0">
                <a:solidFill>
                  <a:schemeClr val="tx1"/>
                </a:solidFill>
                <a:effectLst/>
                <a:latin typeface="+mn-lt"/>
                <a:ea typeface="+mn-ea"/>
                <a:cs typeface="+mn-cs"/>
              </a:rPr>
              <a:t>Use fire resistant outdoor furniture</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Windows – extreme heat from fire can cause windows to break and allow embers in the house</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Install double paned window with tempered glass for windows and skylights </a:t>
            </a:r>
          </a:p>
          <a:p>
            <a:r>
              <a:rPr lang="en-US" sz="1200" b="0" i="0" u="none" strike="noStrike" kern="1200" dirty="0">
                <a:solidFill>
                  <a:schemeClr val="tx1"/>
                </a:solidFill>
                <a:effectLst/>
                <a:latin typeface="+mn-lt"/>
                <a:ea typeface="+mn-ea"/>
                <a:cs typeface="+mn-cs"/>
              </a:rPr>
              <a:t>Seal up gaps in windows and doors, including garage</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Exterior Walls – build or remodel with fire resistant materials</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Cement</a:t>
            </a:r>
          </a:p>
          <a:p>
            <a:r>
              <a:rPr lang="en-US" sz="1200" b="0" i="0" u="none" strike="noStrike" kern="1200" dirty="0">
                <a:solidFill>
                  <a:schemeClr val="tx1"/>
                </a:solidFill>
                <a:effectLst/>
                <a:latin typeface="+mn-lt"/>
                <a:ea typeface="+mn-ea"/>
                <a:cs typeface="+mn-cs"/>
              </a:rPr>
              <a:t>Brick</a:t>
            </a:r>
          </a:p>
          <a:p>
            <a:r>
              <a:rPr lang="en-US" sz="1200" b="0" i="0" u="none" strike="noStrike" kern="1200" dirty="0">
                <a:solidFill>
                  <a:schemeClr val="tx1"/>
                </a:solidFill>
                <a:effectLst/>
                <a:latin typeface="+mn-lt"/>
                <a:ea typeface="+mn-ea"/>
                <a:cs typeface="+mn-cs"/>
              </a:rPr>
              <a:t>Stucco</a:t>
            </a:r>
          </a:p>
          <a:p>
            <a:r>
              <a:rPr lang="en-US" sz="1200" b="0" i="0" u="none" strike="noStrike" kern="1200" dirty="0">
                <a:solidFill>
                  <a:schemeClr val="tx1"/>
                </a:solidFill>
                <a:effectLst/>
                <a:latin typeface="+mn-lt"/>
                <a:ea typeface="+mn-ea"/>
                <a:cs typeface="+mn-cs"/>
              </a:rPr>
              <a:t>Masonry</a:t>
            </a:r>
          </a:p>
          <a:p>
            <a:r>
              <a:rPr lang="en-US" sz="1200" b="0" i="0" u="none" strike="noStrike" kern="1200" dirty="0">
                <a:solidFill>
                  <a:schemeClr val="tx1"/>
                </a:solidFill>
                <a:effectLst/>
                <a:latin typeface="+mn-lt"/>
                <a:ea typeface="+mn-ea"/>
                <a:cs typeface="+mn-cs"/>
              </a:rPr>
              <a:t>Remove plants that climb up house and under eves</a:t>
            </a:r>
          </a:p>
          <a:p>
            <a:r>
              <a:rPr lang="en-US" sz="1200" b="0" i="0" u="none" strike="noStrike" kern="1200" dirty="0">
                <a:solidFill>
                  <a:schemeClr val="tx1"/>
                </a:solidFill>
                <a:effectLst/>
                <a:latin typeface="+mn-lt"/>
                <a:ea typeface="+mn-ea"/>
                <a:cs typeface="+mn-cs"/>
              </a:rPr>
              <a:t>(NPS, 2015)</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Fore more information visit: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/Hardening-Your-Home/</a:t>
            </a: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9</a:t>
            </a:fld>
            <a:endParaRPr lang="en-US"/>
          </a:p>
        </p:txBody>
      </p:sp>
    </p:spTree>
    <p:extLst>
      <p:ext uri="{BB962C8B-B14F-4D97-AF65-F5344CB8AC3E}">
        <p14:creationId xmlns:p14="http://schemas.microsoft.com/office/powerpoint/2010/main" val="232942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Click the link in the slide to watch a 2 minute Cal Fire video about defensible space.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“Defensible space is the area around a structure free of flammable plants and objects that will create a buffer zone to slow or halt wildfire spread to a structure. Defensible space also creates a zone that is essential for fire fighters to operate safely, while working to protect a home during a wildfire. </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Zone 1 “Critical space” extends 0-30 feet from your house, structures or decks </a:t>
            </a:r>
          </a:p>
          <a:p>
            <a:r>
              <a:rPr lang="en-US" sz="1200" b="0" i="0" u="none" strike="noStrike" kern="1200" dirty="0">
                <a:solidFill>
                  <a:schemeClr val="tx1"/>
                </a:solidFill>
                <a:effectLst/>
                <a:latin typeface="+mn-lt"/>
                <a:ea typeface="+mn-ea"/>
                <a:cs typeface="+mn-cs"/>
              </a:rPr>
              <a:t>Dying and dead vegetation are the main fuels for fires, although if hot enough live vegetation burns too. It is recommended that you keep the critical zone (0-30 feet from the house) clear of anything that could catch fire from blown embers such as leaves, weeds, flammable or high maintenance trees and shrubs, wood or scrap piles, storage, or furniture. </a:t>
            </a:r>
          </a:p>
          <a:p>
            <a:r>
              <a:rPr lang="en-US" sz="1200" b="0" i="0" u="none" strike="noStrike" kern="1200" dirty="0">
                <a:solidFill>
                  <a:schemeClr val="tx1"/>
                </a:solidFill>
                <a:effectLst/>
                <a:latin typeface="+mn-lt"/>
                <a:ea typeface="+mn-ea"/>
                <a:cs typeface="+mn-cs"/>
              </a:rPr>
              <a:t>Remove all dead plant material including weeds and dry grass, branches or stems </a:t>
            </a:r>
          </a:p>
          <a:p>
            <a:r>
              <a:rPr lang="en-US" sz="1200" b="0" i="0" u="none" strike="noStrike" kern="1200" dirty="0">
                <a:solidFill>
                  <a:schemeClr val="tx1"/>
                </a:solidFill>
                <a:effectLst/>
                <a:latin typeface="+mn-lt"/>
                <a:ea typeface="+mn-ea"/>
                <a:cs typeface="+mn-cs"/>
              </a:rPr>
              <a:t>Rake up all dry/dead leaves on the ground, especially underneath decks and porches</a:t>
            </a:r>
          </a:p>
          <a:p>
            <a:r>
              <a:rPr lang="en-US" sz="1200" b="0" i="0" u="none" strike="noStrike" kern="1200" dirty="0">
                <a:solidFill>
                  <a:schemeClr val="tx1"/>
                </a:solidFill>
                <a:effectLst/>
                <a:latin typeface="+mn-lt"/>
                <a:ea typeface="+mn-ea"/>
                <a:cs typeface="+mn-cs"/>
              </a:rPr>
              <a:t>Remove any tree branches hanging over the roof and trim them 10 feet away from roof/ chimney</a:t>
            </a:r>
          </a:p>
          <a:p>
            <a:r>
              <a:rPr lang="en-US" sz="1200" b="0" i="0" u="none" strike="noStrike" kern="1200" dirty="0">
                <a:solidFill>
                  <a:schemeClr val="tx1"/>
                </a:solidFill>
                <a:effectLst/>
                <a:latin typeface="+mn-lt"/>
                <a:ea typeface="+mn-ea"/>
                <a:cs typeface="+mn-cs"/>
              </a:rPr>
              <a:t>Remove any leaves on the roof and clean out rain gutters</a:t>
            </a:r>
          </a:p>
          <a:p>
            <a:r>
              <a:rPr lang="en-US" sz="1200" b="0" i="0" u="none" strike="noStrike" kern="1200" dirty="0">
                <a:solidFill>
                  <a:schemeClr val="tx1"/>
                </a:solidFill>
                <a:effectLst/>
                <a:latin typeface="+mn-lt"/>
                <a:ea typeface="+mn-ea"/>
                <a:cs typeface="+mn-cs"/>
              </a:rPr>
              <a:t>Remove vegetation away from decks, sheds and porches</a:t>
            </a:r>
          </a:p>
          <a:p>
            <a:r>
              <a:rPr lang="en-US" sz="1200" b="0" i="0" u="none" strike="noStrike" kern="1200" dirty="0">
                <a:solidFill>
                  <a:schemeClr val="tx1"/>
                </a:solidFill>
                <a:effectLst/>
                <a:latin typeface="+mn-lt"/>
                <a:ea typeface="+mn-ea"/>
                <a:cs typeface="+mn-cs"/>
              </a:rPr>
              <a:t>Remove woodpiles and other debris pile 30’ from structure</a:t>
            </a:r>
          </a:p>
          <a:p>
            <a:r>
              <a:rPr lang="en-US" sz="1200" b="0" i="0" u="none" strike="noStrike" kern="1200" dirty="0">
                <a:solidFill>
                  <a:schemeClr val="tx1"/>
                </a:solidFill>
                <a:effectLst/>
                <a:latin typeface="+mn-lt"/>
                <a:ea typeface="+mn-ea"/>
                <a:cs typeface="+mn-cs"/>
              </a:rPr>
              <a:t>Remove ladder fuels (low level vegetation that allows fire to spread from the ground to the tree canopy) by trimming low tree branches 6’-10’ from ground</a:t>
            </a:r>
          </a:p>
          <a:p>
            <a:r>
              <a:rPr lang="en-US" sz="1200" b="0" i="0" u="none" strike="noStrike" kern="1200" dirty="0">
                <a:solidFill>
                  <a:schemeClr val="tx1"/>
                </a:solidFill>
                <a:effectLst/>
                <a:latin typeface="+mn-lt"/>
                <a:ea typeface="+mn-ea"/>
                <a:cs typeface="+mn-cs"/>
              </a:rPr>
              <a:t>Cut or mow grass regularly</a:t>
            </a:r>
          </a:p>
          <a:p>
            <a:r>
              <a:rPr lang="en-US" sz="1200" b="0" i="0" u="none" strike="noStrike" kern="1200" dirty="0">
                <a:solidFill>
                  <a:schemeClr val="tx1"/>
                </a:solidFill>
                <a:effectLst/>
                <a:latin typeface="+mn-lt"/>
                <a:ea typeface="+mn-ea"/>
                <a:cs typeface="+mn-cs"/>
              </a:rPr>
              <a:t>Use rock and stone landscaping next to buildings</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Zone 2 “Fuel reduction” extends 30-100 feet from your house</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You can reduce fuel load and minimize the chance of fire jumping from plant to plant by thinning vegetation and increase spacing between plants, create small clusters of vegetation, eliminate ladder fuels by trimming lower levels of branches of shrubs and trees, avoid planting vegetation that is highly flammable and that accumulates dead woody material or produces lots of leaf litter.</a:t>
            </a:r>
          </a:p>
          <a:p>
            <a:r>
              <a:rPr lang="en-US" sz="1200" b="0" i="0" u="none" strike="noStrike" kern="1200" dirty="0">
                <a:solidFill>
                  <a:schemeClr val="tx1"/>
                </a:solidFill>
                <a:effectLst/>
                <a:latin typeface="+mn-lt"/>
                <a:ea typeface="+mn-ea"/>
                <a:cs typeface="+mn-cs"/>
              </a:rPr>
              <a:t>Remove dead and woody debris</a:t>
            </a:r>
          </a:p>
          <a:p>
            <a:r>
              <a:rPr lang="en-US" sz="1200" b="0" i="0" u="none" strike="noStrike" kern="1200" dirty="0">
                <a:solidFill>
                  <a:schemeClr val="tx1"/>
                </a:solidFill>
                <a:effectLst/>
                <a:latin typeface="+mn-lt"/>
                <a:ea typeface="+mn-ea"/>
                <a:cs typeface="+mn-cs"/>
              </a:rPr>
              <a:t>Avoid planting vegetation that creates lots of leaf litter</a:t>
            </a:r>
          </a:p>
          <a:p>
            <a:r>
              <a:rPr lang="en-US" sz="1200" b="0" i="0" u="none" strike="noStrike" kern="1200" dirty="0">
                <a:solidFill>
                  <a:schemeClr val="tx1"/>
                </a:solidFill>
                <a:effectLst/>
                <a:latin typeface="+mn-lt"/>
                <a:ea typeface="+mn-ea"/>
                <a:cs typeface="+mn-cs"/>
              </a:rPr>
              <a:t>Remove leaf litter that accumulates</a:t>
            </a:r>
          </a:p>
          <a:p>
            <a:r>
              <a:rPr lang="en-US" sz="1200" b="0" i="0" u="none" strike="noStrike" kern="1200" dirty="0">
                <a:solidFill>
                  <a:schemeClr val="tx1"/>
                </a:solidFill>
                <a:effectLst/>
                <a:latin typeface="+mn-lt"/>
                <a:ea typeface="+mn-ea"/>
                <a:cs typeface="+mn-cs"/>
              </a:rPr>
              <a:t>Thin landscape and remove 40% of live vegetation</a:t>
            </a:r>
          </a:p>
          <a:p>
            <a:r>
              <a:rPr lang="en-US" sz="1200" b="0" i="0" u="none" strike="noStrike" kern="1200" dirty="0">
                <a:solidFill>
                  <a:schemeClr val="tx1"/>
                </a:solidFill>
                <a:effectLst/>
                <a:latin typeface="+mn-lt"/>
                <a:ea typeface="+mn-ea"/>
                <a:cs typeface="+mn-cs"/>
              </a:rPr>
              <a:t>Trim existing tree limbs creating space between trees –about 10ft between tips of limbs</a:t>
            </a:r>
          </a:p>
          <a:p>
            <a:r>
              <a:rPr lang="en-US" sz="1200" b="0" i="0" u="none" strike="noStrike" kern="1200" dirty="0">
                <a:solidFill>
                  <a:schemeClr val="tx1"/>
                </a:solidFill>
                <a:effectLst/>
                <a:latin typeface="+mn-lt"/>
                <a:ea typeface="+mn-ea"/>
                <a:cs typeface="+mn-cs"/>
              </a:rPr>
              <a:t>Trim low level branches for trees and shrubs</a:t>
            </a:r>
          </a:p>
          <a:p>
            <a:r>
              <a:rPr lang="en-US" sz="1200" b="0" i="0" u="none" strike="noStrike" kern="1200" dirty="0">
                <a:solidFill>
                  <a:schemeClr val="tx1"/>
                </a:solidFill>
                <a:effectLst/>
                <a:latin typeface="+mn-lt"/>
                <a:ea typeface="+mn-ea"/>
                <a:cs typeface="+mn-cs"/>
              </a:rPr>
              <a:t>Space plants out (2-4 times the height of plants) to prevent fire spread between them and plant in small clusters</a:t>
            </a:r>
          </a:p>
          <a:p>
            <a:r>
              <a:rPr lang="en-US" sz="1200" b="0" i="0" u="none" strike="noStrike" kern="1200" dirty="0">
                <a:solidFill>
                  <a:schemeClr val="tx1"/>
                </a:solidFill>
                <a:effectLst/>
                <a:latin typeface="+mn-lt"/>
                <a:ea typeface="+mn-ea"/>
                <a:cs typeface="+mn-cs"/>
              </a:rPr>
              <a:t>New tree plantings should be 20-30 feet apart</a:t>
            </a:r>
          </a:p>
          <a:p>
            <a:r>
              <a:rPr lang="en-US" sz="1200" b="0" i="0" u="none" strike="noStrike" kern="1200" dirty="0">
                <a:solidFill>
                  <a:schemeClr val="tx1"/>
                </a:solidFill>
                <a:effectLst/>
                <a:latin typeface="+mn-lt"/>
                <a:ea typeface="+mn-ea"/>
                <a:cs typeface="+mn-cs"/>
              </a:rPr>
              <a:t>(NPS, 2016a)</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Fore more information visit: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/Defensible-Space/</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10</a:t>
            </a:fld>
            <a:endParaRPr lang="en-US"/>
          </a:p>
        </p:txBody>
      </p:sp>
    </p:spTree>
    <p:extLst>
      <p:ext uri="{BB962C8B-B14F-4D97-AF65-F5344CB8AC3E}">
        <p14:creationId xmlns:p14="http://schemas.microsoft.com/office/powerpoint/2010/main" val="403357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Before wildfire strikes, it is important that you get Set. Prepare yourself and your home for the possibility of having to evacuate. (Cal Fire, 2017b)</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Be mentally prepared that your home may not be there when you get back.</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Fore more information visit: http://</a:t>
            </a:r>
            <a:r>
              <a:rPr lang="en-US" sz="1200" b="0" i="0" u="none" strike="noStrike" kern="1200" dirty="0" err="1">
                <a:solidFill>
                  <a:schemeClr val="tx1"/>
                </a:solidFill>
                <a:effectLst/>
                <a:latin typeface="+mn-lt"/>
                <a:ea typeface="+mn-ea"/>
                <a:cs typeface="+mn-cs"/>
              </a:rPr>
              <a:t>www.readyforwildfire.org</a:t>
            </a:r>
            <a:r>
              <a:rPr lang="en-US" sz="1200" b="0" i="0" u="none" strike="noStrike" kern="1200" dirty="0">
                <a:solidFill>
                  <a:schemeClr val="tx1"/>
                </a:solidFill>
                <a:effectLst/>
                <a:latin typeface="+mn-lt"/>
                <a:ea typeface="+mn-ea"/>
                <a:cs typeface="+mn-cs"/>
              </a:rPr>
              <a:t>/Get-Set/</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12</a:t>
            </a:fld>
            <a:endParaRPr lang="en-US"/>
          </a:p>
        </p:txBody>
      </p:sp>
    </p:spTree>
    <p:extLst>
      <p:ext uri="{BB962C8B-B14F-4D97-AF65-F5344CB8AC3E}">
        <p14:creationId xmlns:p14="http://schemas.microsoft.com/office/powerpoint/2010/main" val="829151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3/8/19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Tree>
    <p:extLst>
      <p:ext uri="{BB962C8B-B14F-4D97-AF65-F5344CB8AC3E}">
        <p14:creationId xmlns:p14="http://schemas.microsoft.com/office/powerpoint/2010/main" val="35533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3/8/19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505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3/8/19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757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3/8/19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912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3/8/19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59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3/8/19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490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3/8/19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8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3/8/19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053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3/8/19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9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3/8/19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86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3/8/19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049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b="1" i="0">
                <a:solidFill>
                  <a:schemeClr val="tx1">
                    <a:tint val="75000"/>
                  </a:schemeClr>
                </a:solidFill>
                <a:latin typeface="Garamond Bold"/>
              </a:defRPr>
            </a:lvl1pPr>
          </a:lstStyle>
          <a:p>
            <a:fld id="{3CBC1C18-307B-4F68-A007-B5B542270E8D}" type="datetimeFigureOut">
              <a:rPr lang="en-US" smtClean="0"/>
              <a:pPr/>
              <a:t>3/8/19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b="1" i="0">
                <a:solidFill>
                  <a:schemeClr val="tx1">
                    <a:tint val="75000"/>
                  </a:schemeClr>
                </a:solidFill>
                <a:latin typeface="Garamond Bold"/>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b="1" i="0">
                <a:solidFill>
                  <a:schemeClr val="tx1">
                    <a:tint val="75000"/>
                  </a:schemeClr>
                </a:solidFill>
                <a:latin typeface="Garamond Bold"/>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3069583"/>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hf sldNum="0" hdr="0" ftr="0" dt="0"/>
  <p:txStyles>
    <p:title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GPRJeUQByR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dcf8FRAqUw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nps.gov/fire/wildland-fire/connect/photo-gallery/equipment/hand-tools.cfm" TargetMode="External"/><Relationship Id="rId3" Type="http://schemas.openxmlformats.org/officeDocument/2006/relationships/hyperlink" Target="https://www.youtube.com/watch?v=GPRJeUQByRk" TargetMode="External"/><Relationship Id="rId7" Type="http://schemas.openxmlformats.org/officeDocument/2006/relationships/hyperlink" Target="https://www.nps.gov/fire/wildland-fire/what-we-do/fire-management-plans.cf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vL_syp1ZScM" TargetMode="External"/><Relationship Id="rId5" Type="http://schemas.openxmlformats.org/officeDocument/2006/relationships/hyperlink" Target="https://doi.org/10.2737/NRS-RMAP-8" TargetMode="External"/><Relationship Id="rId10" Type="http://schemas.openxmlformats.org/officeDocument/2006/relationships/hyperlink" Target="http://www.cowildfire.org/home-hardening/" TargetMode="External"/><Relationship Id="rId4" Type="http://schemas.openxmlformats.org/officeDocument/2006/relationships/hyperlink" Target="http://calfire.ca.gov/foreststeward/pdf/news-summer2013.pdf" TargetMode="External"/><Relationship Id="rId9" Type="http://schemas.openxmlformats.org/officeDocument/2006/relationships/hyperlink" Target="https://www.nps.gov/samo/learn/management/fire-and-fuel-zones.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vL_syp1ZS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5E562F-3756-B649-B45D-1CF76096E54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886966" y="0"/>
            <a:ext cx="5305033" cy="6851576"/>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FD9B5C57-E51F-9B4B-8E8A-2D749AC622C3}"/>
              </a:ext>
            </a:extLst>
          </p:cNvPr>
          <p:cNvSpPr>
            <a:spLocks noGrp="1"/>
          </p:cNvSpPr>
          <p:nvPr>
            <p:ph type="ctrTitle"/>
          </p:nvPr>
        </p:nvSpPr>
        <p:spPr>
          <a:xfrm>
            <a:off x="6886966" y="144924"/>
            <a:ext cx="5305034" cy="914442"/>
          </a:xfrm>
          <a:ln>
            <a:noFill/>
          </a:ln>
        </p:spPr>
        <p:txBody>
          <a:bodyPr>
            <a:noAutofit/>
          </a:bodyPr>
          <a:lstStyle/>
          <a:p>
            <a:pPr algn="l"/>
            <a:r>
              <a:rPr lang="en-US" sz="2800" dirty="0">
                <a:ln w="9525">
                  <a:solidFill>
                    <a:schemeClr val="bg1"/>
                  </a:solidFill>
                  <a:prstDash val="solid"/>
                </a:ln>
                <a:effectLst>
                  <a:outerShdw blurRad="12700" dist="38100" dir="2700000" algn="tl" rotWithShape="0">
                    <a:schemeClr val="bg1">
                      <a:lumMod val="50000"/>
                    </a:schemeClr>
                  </a:outerShdw>
                </a:effectLst>
                <a:latin typeface="Zapfino" panose="03030300040707070C03" pitchFamily="66" charset="77"/>
              </a:rPr>
              <a:t>Wildland</a:t>
            </a:r>
            <a:r>
              <a:rPr lang="en-US" sz="3200" dirty="0">
                <a:ln w="9525">
                  <a:solidFill>
                    <a:schemeClr val="bg1"/>
                  </a:solidFill>
                  <a:prstDash val="solid"/>
                </a:ln>
                <a:effectLst>
                  <a:outerShdw blurRad="12700" dist="38100" dir="2700000" algn="tl" rotWithShape="0">
                    <a:schemeClr val="bg1">
                      <a:lumMod val="50000"/>
                    </a:schemeClr>
                  </a:outerShdw>
                </a:effectLst>
                <a:latin typeface="+mj-lt"/>
              </a:rPr>
              <a:t>  Urban Interface</a:t>
            </a:r>
          </a:p>
        </p:txBody>
      </p:sp>
      <p:sp>
        <p:nvSpPr>
          <p:cNvPr id="3" name="Subtitle 2">
            <a:extLst>
              <a:ext uri="{FF2B5EF4-FFF2-40B4-BE49-F238E27FC236}">
                <a16:creationId xmlns:a16="http://schemas.microsoft.com/office/drawing/2014/main" id="{C9DDD9FD-ED6D-C544-93F8-06815F2D5759}"/>
              </a:ext>
            </a:extLst>
          </p:cNvPr>
          <p:cNvSpPr>
            <a:spLocks noGrp="1"/>
          </p:cNvSpPr>
          <p:nvPr>
            <p:ph type="subTitle" idx="1"/>
          </p:nvPr>
        </p:nvSpPr>
        <p:spPr>
          <a:xfrm>
            <a:off x="7369380" y="6136822"/>
            <a:ext cx="4340203" cy="415211"/>
          </a:xfrm>
        </p:spPr>
        <p:txBody>
          <a:bodyPr>
            <a:noAutofit/>
          </a:bodyPr>
          <a:lstStyle/>
          <a:p>
            <a:r>
              <a:rPr lang="en-US" sz="2400" b="1" dirty="0">
                <a:latin typeface="Garamond" panose="02020404030301010803" pitchFamily="18" charset="0"/>
              </a:rPr>
              <a:t>Learning to Live with Wildfires</a:t>
            </a:r>
          </a:p>
        </p:txBody>
      </p:sp>
      <p:sp>
        <p:nvSpPr>
          <p:cNvPr id="4" name="TextBox 3">
            <a:extLst>
              <a:ext uri="{FF2B5EF4-FFF2-40B4-BE49-F238E27FC236}">
                <a16:creationId xmlns:a16="http://schemas.microsoft.com/office/drawing/2014/main" id="{334C4003-C1CB-2249-ACB0-9B008BADDEF6}"/>
              </a:ext>
            </a:extLst>
          </p:cNvPr>
          <p:cNvSpPr txBox="1"/>
          <p:nvPr/>
        </p:nvSpPr>
        <p:spPr>
          <a:xfrm>
            <a:off x="1266800" y="950076"/>
            <a:ext cx="5497158" cy="5447645"/>
          </a:xfrm>
          <a:prstGeom prst="rect">
            <a:avLst/>
          </a:prstGeom>
          <a:noFill/>
        </p:spPr>
        <p:txBody>
          <a:bodyPr wrap="square" rtlCol="0">
            <a:spAutoFit/>
          </a:bodyPr>
          <a:lstStyle/>
          <a:p>
            <a:pPr algn="ctr"/>
            <a:r>
              <a:rPr lang="en-US" sz="3200" b="1" dirty="0">
                <a:latin typeface="Garamond" panose="02020404030301010803" pitchFamily="18" charset="0"/>
              </a:rPr>
              <a:t>Fire is the inevitable outcome of the </a:t>
            </a:r>
            <a:r>
              <a:rPr lang="en-US" sz="3200" b="1" dirty="0">
                <a:solidFill>
                  <a:schemeClr val="accent5"/>
                </a:solidFill>
                <a:latin typeface="Garamond" panose="02020404030301010803" pitchFamily="18" charset="0"/>
              </a:rPr>
              <a:t>climate</a:t>
            </a:r>
            <a:r>
              <a:rPr lang="en-US" sz="3200" b="1" dirty="0">
                <a:latin typeface="Garamond" panose="02020404030301010803" pitchFamily="18" charset="0"/>
              </a:rPr>
              <a:t> and </a:t>
            </a:r>
            <a:r>
              <a:rPr lang="en-US" sz="3200" b="1" dirty="0">
                <a:solidFill>
                  <a:schemeClr val="accent5"/>
                </a:solidFill>
                <a:latin typeface="Garamond" panose="02020404030301010803" pitchFamily="18" charset="0"/>
              </a:rPr>
              <a:t>vegetation</a:t>
            </a:r>
            <a:r>
              <a:rPr lang="en-US" sz="3200" b="1" dirty="0">
                <a:latin typeface="Garamond" panose="02020404030301010803" pitchFamily="18" charset="0"/>
              </a:rPr>
              <a:t> of California that has been here for </a:t>
            </a:r>
            <a:r>
              <a:rPr lang="en-US" sz="3200" b="1" dirty="0">
                <a:solidFill>
                  <a:schemeClr val="accent5"/>
                </a:solidFill>
                <a:latin typeface="Garamond" panose="02020404030301010803" pitchFamily="18" charset="0"/>
              </a:rPr>
              <a:t>millions of years </a:t>
            </a:r>
            <a:r>
              <a:rPr lang="en-US" sz="3200" b="1" dirty="0">
                <a:latin typeface="Garamond" panose="02020404030301010803" pitchFamily="18" charset="0"/>
              </a:rPr>
              <a:t>and will remain with us into the future.</a:t>
            </a:r>
            <a:r>
              <a:rPr lang="en-US" sz="1200" b="1" dirty="0">
                <a:latin typeface="Garamond" panose="02020404030301010803" pitchFamily="18" charset="0"/>
              </a:rPr>
              <a:t> </a:t>
            </a:r>
            <a:r>
              <a:rPr lang="en-US" sz="3200" b="1" dirty="0">
                <a:latin typeface="Garamond" panose="02020404030301010803" pitchFamily="18" charset="0"/>
              </a:rPr>
              <a:t>“Wildfires, like other natural hazards on the landscapes we inhabit, are therefore a phenomena </a:t>
            </a:r>
            <a:r>
              <a:rPr lang="en-US" sz="3200" b="1" dirty="0">
                <a:solidFill>
                  <a:schemeClr val="accent5"/>
                </a:solidFill>
                <a:latin typeface="Garamond" panose="02020404030301010803" pitchFamily="18" charset="0"/>
              </a:rPr>
              <a:t>we must learn to live with.</a:t>
            </a:r>
            <a:r>
              <a:rPr lang="en-US" sz="3200" b="1" dirty="0">
                <a:latin typeface="Garamond" panose="02020404030301010803" pitchFamily="18" charset="0"/>
              </a:rPr>
              <a:t>”</a:t>
            </a:r>
            <a:r>
              <a:rPr lang="en-US" sz="3200" b="1" dirty="0">
                <a:solidFill>
                  <a:schemeClr val="accent5"/>
                </a:solidFill>
                <a:latin typeface="Garamond" panose="02020404030301010803" pitchFamily="18" charset="0"/>
              </a:rPr>
              <a:t> </a:t>
            </a:r>
          </a:p>
          <a:p>
            <a:pPr algn="ctr"/>
            <a:r>
              <a:rPr lang="en-US" sz="1600" dirty="0">
                <a:latin typeface="Garamond" panose="02020404030301010803" pitchFamily="18" charset="0"/>
              </a:rPr>
              <a:t>–Max A. Moritz </a:t>
            </a:r>
          </a:p>
          <a:p>
            <a:pPr algn="ctr"/>
            <a:r>
              <a:rPr lang="en-US" sz="1200" dirty="0">
                <a:latin typeface="Garamond" panose="02020404030301010803" pitchFamily="18" charset="0"/>
              </a:rPr>
              <a:t>(Halsey 2008, p. 107; Witter, personal communication, 2/20/19)</a:t>
            </a:r>
          </a:p>
        </p:txBody>
      </p:sp>
      <p:sp>
        <p:nvSpPr>
          <p:cNvPr id="7" name="TextBox 6">
            <a:extLst>
              <a:ext uri="{FF2B5EF4-FFF2-40B4-BE49-F238E27FC236}">
                <a16:creationId xmlns:a16="http://schemas.microsoft.com/office/drawing/2014/main" id="{2248229D-933B-9341-9DA0-C0E3DEFE38A4}"/>
              </a:ext>
            </a:extLst>
          </p:cNvPr>
          <p:cNvSpPr txBox="1"/>
          <p:nvPr/>
        </p:nvSpPr>
        <p:spPr>
          <a:xfrm>
            <a:off x="5744080" y="6574577"/>
            <a:ext cx="1019878" cy="276999"/>
          </a:xfrm>
          <a:prstGeom prst="rect">
            <a:avLst/>
          </a:prstGeom>
          <a:noFill/>
        </p:spPr>
        <p:txBody>
          <a:bodyPr wrap="square" rtlCol="0">
            <a:spAutoFit/>
          </a:bodyPr>
          <a:lstStyle/>
          <a:p>
            <a:r>
              <a:rPr lang="en-US" sz="1200" dirty="0"/>
              <a:t>(Photo: NPS)</a:t>
            </a:r>
          </a:p>
        </p:txBody>
      </p:sp>
      <p:sp>
        <p:nvSpPr>
          <p:cNvPr id="5" name="Rectangle 4">
            <a:extLst>
              <a:ext uri="{FF2B5EF4-FFF2-40B4-BE49-F238E27FC236}">
                <a16:creationId xmlns:a16="http://schemas.microsoft.com/office/drawing/2014/main" id="{A971A2E3-2FDE-AA41-BACE-D2E82A6525E4}"/>
              </a:ext>
            </a:extLst>
          </p:cNvPr>
          <p:cNvSpPr/>
          <p:nvPr/>
        </p:nvSpPr>
        <p:spPr>
          <a:xfrm>
            <a:off x="1143792" y="188445"/>
            <a:ext cx="5743175" cy="400110"/>
          </a:xfrm>
          <a:prstGeom prst="rect">
            <a:avLst/>
          </a:prstGeom>
        </p:spPr>
        <p:txBody>
          <a:bodyPr wrap="none">
            <a:spAutoFit/>
          </a:bodyPr>
          <a:lstStyle/>
          <a:p>
            <a:r>
              <a:rPr lang="en-US" sz="2000" b="1" dirty="0"/>
              <a:t>Santa Monica Mountains National Recreation Area</a:t>
            </a:r>
          </a:p>
        </p:txBody>
      </p:sp>
    </p:spTree>
    <p:extLst>
      <p:ext uri="{BB962C8B-B14F-4D97-AF65-F5344CB8AC3E}">
        <p14:creationId xmlns:p14="http://schemas.microsoft.com/office/powerpoint/2010/main" val="22111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52A-A8D5-E241-96C9-33A51EACA051}"/>
              </a:ext>
            </a:extLst>
          </p:cNvPr>
          <p:cNvSpPr>
            <a:spLocks noGrp="1"/>
          </p:cNvSpPr>
          <p:nvPr>
            <p:ph type="title"/>
          </p:nvPr>
        </p:nvSpPr>
        <p:spPr>
          <a:xfrm>
            <a:off x="3170608" y="170744"/>
            <a:ext cx="7958331" cy="1077229"/>
          </a:xfrm>
        </p:spPr>
        <p:txBody>
          <a:bodyPr>
            <a:normAutofit fontScale="90000"/>
          </a:bodyPr>
          <a:lstStyle/>
          <a:p>
            <a:r>
              <a:rPr lang="en-US" dirty="0">
                <a:solidFill>
                  <a:schemeClr val="accent5"/>
                </a:solidFill>
                <a:latin typeface="Zapfino" panose="03030300040707070C03" pitchFamily="66" charset="77"/>
              </a:rPr>
              <a:t>Get Ready!</a:t>
            </a:r>
            <a:endParaRPr lang="en-US" dirty="0"/>
          </a:p>
        </p:txBody>
      </p:sp>
      <p:sp>
        <p:nvSpPr>
          <p:cNvPr id="4" name="TextBox 3">
            <a:extLst>
              <a:ext uri="{FF2B5EF4-FFF2-40B4-BE49-F238E27FC236}">
                <a16:creationId xmlns:a16="http://schemas.microsoft.com/office/drawing/2014/main" id="{EFAB10C8-4D79-A14C-AED4-C9B92954122B}"/>
              </a:ext>
            </a:extLst>
          </p:cNvPr>
          <p:cNvSpPr txBox="1"/>
          <p:nvPr/>
        </p:nvSpPr>
        <p:spPr>
          <a:xfrm>
            <a:off x="9415635" y="6566785"/>
            <a:ext cx="2853345" cy="276999"/>
          </a:xfrm>
          <a:prstGeom prst="rect">
            <a:avLst/>
          </a:prstGeom>
          <a:noFill/>
        </p:spPr>
        <p:txBody>
          <a:bodyPr wrap="none" rtlCol="0">
            <a:spAutoFit/>
          </a:bodyPr>
          <a:lstStyle/>
          <a:p>
            <a:r>
              <a:rPr lang="en-US" sz="1200" dirty="0"/>
              <a:t>(Cal Fire, 2011; Cal Fire, 2017e; NPS, 2016a)</a:t>
            </a:r>
          </a:p>
        </p:txBody>
      </p:sp>
      <p:sp>
        <p:nvSpPr>
          <p:cNvPr id="5" name="TextBox 4">
            <a:extLst>
              <a:ext uri="{FF2B5EF4-FFF2-40B4-BE49-F238E27FC236}">
                <a16:creationId xmlns:a16="http://schemas.microsoft.com/office/drawing/2014/main" id="{C39EF83C-B3E5-8944-A2B8-270F2012D12F}"/>
              </a:ext>
            </a:extLst>
          </p:cNvPr>
          <p:cNvSpPr txBox="1"/>
          <p:nvPr/>
        </p:nvSpPr>
        <p:spPr>
          <a:xfrm>
            <a:off x="8153400" y="1115166"/>
            <a:ext cx="2161169" cy="677108"/>
          </a:xfrm>
          <a:prstGeom prst="rect">
            <a:avLst/>
          </a:prstGeom>
          <a:noFill/>
        </p:spPr>
        <p:txBody>
          <a:bodyPr wrap="none" rtlCol="0">
            <a:spAutoFit/>
          </a:bodyPr>
          <a:lstStyle/>
          <a:p>
            <a:r>
              <a:rPr lang="en-US" sz="2000" dirty="0"/>
              <a:t>Fire Risk Reduction</a:t>
            </a:r>
          </a:p>
          <a:p>
            <a:endParaRPr lang="en-US" dirty="0"/>
          </a:p>
        </p:txBody>
      </p:sp>
      <p:pic>
        <p:nvPicPr>
          <p:cNvPr id="7" name="Picture 6">
            <a:extLst>
              <a:ext uri="{FF2B5EF4-FFF2-40B4-BE49-F238E27FC236}">
                <a16:creationId xmlns:a16="http://schemas.microsoft.com/office/drawing/2014/main" id="{CBD9A317-63A8-2846-BA60-25FD9C3CA71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0382" y="1523685"/>
            <a:ext cx="7740076" cy="4399025"/>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12E023AA-B134-2740-9B87-A8D0091F9DD5}"/>
              </a:ext>
            </a:extLst>
          </p:cNvPr>
          <p:cNvSpPr txBox="1"/>
          <p:nvPr/>
        </p:nvSpPr>
        <p:spPr>
          <a:xfrm>
            <a:off x="1994716" y="6322751"/>
            <a:ext cx="4211409" cy="369332"/>
          </a:xfrm>
          <a:prstGeom prst="rect">
            <a:avLst/>
          </a:prstGeom>
          <a:noFill/>
        </p:spPr>
        <p:txBody>
          <a:bodyPr wrap="none" rtlCol="0">
            <a:spAutoFit/>
          </a:bodyPr>
          <a:lstStyle/>
          <a:p>
            <a:r>
              <a:rPr lang="en-US" dirty="0">
                <a:hlinkClick r:id="rId4"/>
              </a:rPr>
              <a:t>Cal Fire Inspects for Defensible Space Video</a:t>
            </a:r>
            <a:endParaRPr lang="en-US" dirty="0"/>
          </a:p>
        </p:txBody>
      </p:sp>
      <p:sp>
        <p:nvSpPr>
          <p:cNvPr id="8" name="TextBox 7">
            <a:extLst>
              <a:ext uri="{FF2B5EF4-FFF2-40B4-BE49-F238E27FC236}">
                <a16:creationId xmlns:a16="http://schemas.microsoft.com/office/drawing/2014/main" id="{220C0BCA-8C99-C843-A925-E2A7B5798521}"/>
              </a:ext>
            </a:extLst>
          </p:cNvPr>
          <p:cNvSpPr txBox="1"/>
          <p:nvPr/>
        </p:nvSpPr>
        <p:spPr>
          <a:xfrm>
            <a:off x="1114129" y="572083"/>
            <a:ext cx="6079125" cy="1077218"/>
          </a:xfrm>
          <a:prstGeom prst="rect">
            <a:avLst/>
          </a:prstGeom>
          <a:noFill/>
        </p:spPr>
        <p:txBody>
          <a:bodyPr wrap="square" rtlCol="0">
            <a:spAutoFit/>
          </a:bodyPr>
          <a:lstStyle/>
          <a:p>
            <a:pPr algn="ctr"/>
            <a:r>
              <a:rPr lang="en-US" sz="2800" b="1" dirty="0">
                <a:solidFill>
                  <a:schemeClr val="accent1"/>
                </a:solidFill>
              </a:rPr>
              <a:t>Create Defensible &amp; Survivable Space</a:t>
            </a:r>
          </a:p>
          <a:p>
            <a:pPr algn="ctr"/>
            <a:r>
              <a:rPr lang="en-US" b="1" dirty="0"/>
              <a:t>Keep your property lean and </a:t>
            </a:r>
            <a:r>
              <a:rPr lang="en-US" b="1" dirty="0">
                <a:solidFill>
                  <a:schemeClr val="accent1"/>
                </a:solidFill>
              </a:rPr>
              <a:t>green</a:t>
            </a:r>
            <a:r>
              <a:rPr lang="en-US" b="1" dirty="0"/>
              <a:t>.</a:t>
            </a:r>
          </a:p>
          <a:p>
            <a:endParaRPr lang="en-US" dirty="0"/>
          </a:p>
        </p:txBody>
      </p:sp>
      <p:sp>
        <p:nvSpPr>
          <p:cNvPr id="11" name="Content Placeholder 2">
            <a:extLst>
              <a:ext uri="{FF2B5EF4-FFF2-40B4-BE49-F238E27FC236}">
                <a16:creationId xmlns:a16="http://schemas.microsoft.com/office/drawing/2014/main" id="{F7A94114-75B2-374E-A180-E67CBC930FF4}"/>
              </a:ext>
            </a:extLst>
          </p:cNvPr>
          <p:cNvSpPr txBox="1">
            <a:spLocks/>
          </p:cNvSpPr>
          <p:nvPr/>
        </p:nvSpPr>
        <p:spPr>
          <a:xfrm>
            <a:off x="8146348" y="1547182"/>
            <a:ext cx="3946742" cy="5044387"/>
          </a:xfrm>
          <a:prstGeom prst="rect">
            <a:avLst/>
          </a:prstGeom>
          <a:solidFill>
            <a:schemeClr val="bg2"/>
          </a:solidFill>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r>
              <a:rPr lang="en-US" dirty="0">
                <a:solidFill>
                  <a:schemeClr val="accent1"/>
                </a:solidFill>
              </a:rPr>
              <a:t>Zone 2 – Fuel Reduction</a:t>
            </a:r>
          </a:p>
          <a:p>
            <a:pPr lvl="1"/>
            <a:r>
              <a:rPr lang="en-US" sz="2000" dirty="0"/>
              <a:t>Extends 30-100 feet from your house</a:t>
            </a:r>
          </a:p>
          <a:p>
            <a:pPr lvl="1"/>
            <a:r>
              <a:rPr lang="en-US" sz="2000" dirty="0"/>
              <a:t>Thin and space out vegetation</a:t>
            </a:r>
          </a:p>
          <a:p>
            <a:pPr lvl="1"/>
            <a:r>
              <a:rPr lang="en-US" sz="2000" dirty="0"/>
              <a:t>Avoid planting highly flammable vegetation</a:t>
            </a:r>
          </a:p>
          <a:p>
            <a:pPr lvl="1"/>
            <a:r>
              <a:rPr lang="en-US" sz="2000" dirty="0"/>
              <a:t>Remove leaf litter &amp; dead &amp; woody debris</a:t>
            </a:r>
          </a:p>
          <a:p>
            <a:pPr lvl="1"/>
            <a:r>
              <a:rPr lang="en-US" sz="2000" dirty="0"/>
              <a:t>Remove any overhanging tree branches</a:t>
            </a:r>
          </a:p>
        </p:txBody>
      </p:sp>
      <p:sp>
        <p:nvSpPr>
          <p:cNvPr id="9" name="Content Placeholder 2">
            <a:extLst>
              <a:ext uri="{FF2B5EF4-FFF2-40B4-BE49-F238E27FC236}">
                <a16:creationId xmlns:a16="http://schemas.microsoft.com/office/drawing/2014/main" id="{D1D32FEB-F527-2047-AF1B-807740619886}"/>
              </a:ext>
            </a:extLst>
          </p:cNvPr>
          <p:cNvSpPr txBox="1">
            <a:spLocks/>
          </p:cNvSpPr>
          <p:nvPr/>
        </p:nvSpPr>
        <p:spPr>
          <a:xfrm>
            <a:off x="8146348" y="1523685"/>
            <a:ext cx="3946742" cy="5044387"/>
          </a:xfrm>
          <a:prstGeom prst="rect">
            <a:avLst/>
          </a:prstGeom>
          <a:solidFill>
            <a:schemeClr val="bg2"/>
          </a:solidFill>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r>
              <a:rPr lang="en-US" dirty="0">
                <a:solidFill>
                  <a:schemeClr val="accent1"/>
                </a:solidFill>
              </a:rPr>
              <a:t>Zone 1 – Critical Space</a:t>
            </a:r>
          </a:p>
          <a:p>
            <a:pPr lvl="1"/>
            <a:r>
              <a:rPr lang="en-US" sz="2000" dirty="0"/>
              <a:t>Extends 0-30 feet from your house, structures or decks</a:t>
            </a:r>
          </a:p>
          <a:p>
            <a:pPr lvl="1"/>
            <a:r>
              <a:rPr lang="en-US" sz="2000" dirty="0"/>
              <a:t>Remove dying &amp; dead vegetation</a:t>
            </a:r>
          </a:p>
          <a:p>
            <a:pPr lvl="1"/>
            <a:r>
              <a:rPr lang="en-US" sz="2000" dirty="0"/>
              <a:t>Remove ladder fuels by trimming low tree branches</a:t>
            </a:r>
          </a:p>
          <a:p>
            <a:pPr lvl="1"/>
            <a:r>
              <a:rPr lang="en-US" sz="2000" dirty="0"/>
              <a:t>Cut grass regularly</a:t>
            </a:r>
          </a:p>
          <a:p>
            <a:pPr lvl="1"/>
            <a:r>
              <a:rPr lang="en-US" sz="2000" dirty="0"/>
              <a:t>Use stone, brick, concrete, or decomposed granite landscaping next to buildings</a:t>
            </a:r>
          </a:p>
        </p:txBody>
      </p:sp>
      <p:sp>
        <p:nvSpPr>
          <p:cNvPr id="10" name="Content Placeholder 2">
            <a:extLst>
              <a:ext uri="{FF2B5EF4-FFF2-40B4-BE49-F238E27FC236}">
                <a16:creationId xmlns:a16="http://schemas.microsoft.com/office/drawing/2014/main" id="{B0EE8307-5626-554E-8EED-7497D475E63F}"/>
              </a:ext>
            </a:extLst>
          </p:cNvPr>
          <p:cNvSpPr txBox="1">
            <a:spLocks/>
          </p:cNvSpPr>
          <p:nvPr/>
        </p:nvSpPr>
        <p:spPr>
          <a:xfrm>
            <a:off x="8146348" y="1522397"/>
            <a:ext cx="3946742" cy="5044387"/>
          </a:xfrm>
          <a:prstGeom prst="rect">
            <a:avLst/>
          </a:prstGeom>
          <a:solidFill>
            <a:schemeClr val="bg2"/>
          </a:solidFill>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r>
              <a:rPr lang="en-US" sz="2300" dirty="0"/>
              <a:t>Defensible space is the </a:t>
            </a:r>
            <a:r>
              <a:rPr lang="en-US" sz="2300" dirty="0">
                <a:solidFill>
                  <a:schemeClr val="accent5"/>
                </a:solidFill>
              </a:rPr>
              <a:t>area around a structure</a:t>
            </a:r>
            <a:r>
              <a:rPr lang="en-US" sz="2300" dirty="0"/>
              <a:t> free of flammable plants and objects that will </a:t>
            </a:r>
            <a:r>
              <a:rPr lang="en-US" sz="2300" dirty="0">
                <a:solidFill>
                  <a:schemeClr val="accent5"/>
                </a:solidFill>
              </a:rPr>
              <a:t>create a buffer zone </a:t>
            </a:r>
            <a:r>
              <a:rPr lang="en-US" sz="2300" dirty="0"/>
              <a:t>to slow or halt wildfire spread to a structure. Defensible space also </a:t>
            </a:r>
            <a:r>
              <a:rPr lang="en-US" sz="2300" dirty="0">
                <a:solidFill>
                  <a:schemeClr val="accent5"/>
                </a:solidFill>
              </a:rPr>
              <a:t>creates a zone that is essential for fire fighters to operate safely</a:t>
            </a:r>
            <a:r>
              <a:rPr lang="en-US" sz="2300" dirty="0"/>
              <a:t>, while working to protect a home during a wildfire.</a:t>
            </a:r>
          </a:p>
        </p:txBody>
      </p:sp>
      <p:sp>
        <p:nvSpPr>
          <p:cNvPr id="6" name="TextBox 5">
            <a:extLst>
              <a:ext uri="{FF2B5EF4-FFF2-40B4-BE49-F238E27FC236}">
                <a16:creationId xmlns:a16="http://schemas.microsoft.com/office/drawing/2014/main" id="{2322D32C-B14C-CC45-872C-029B9CB968AB}"/>
              </a:ext>
            </a:extLst>
          </p:cNvPr>
          <p:cNvSpPr txBox="1"/>
          <p:nvPr/>
        </p:nvSpPr>
        <p:spPr>
          <a:xfrm>
            <a:off x="54493" y="6566784"/>
            <a:ext cx="1611595" cy="276999"/>
          </a:xfrm>
          <a:prstGeom prst="rect">
            <a:avLst/>
          </a:prstGeom>
          <a:noFill/>
        </p:spPr>
        <p:txBody>
          <a:bodyPr wrap="none" rtlCol="0">
            <a:spAutoFit/>
          </a:bodyPr>
          <a:lstStyle/>
          <a:p>
            <a:r>
              <a:rPr lang="en-US" sz="1200" dirty="0"/>
              <a:t>(Image: Cal Fire, 2017e)</a:t>
            </a:r>
          </a:p>
        </p:txBody>
      </p:sp>
    </p:spTree>
    <p:extLst>
      <p:ext uri="{BB962C8B-B14F-4D97-AF65-F5344CB8AC3E}">
        <p14:creationId xmlns:p14="http://schemas.microsoft.com/office/powerpoint/2010/main" val="41214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1" nodeType="clickEffect">
                                  <p:stCondLst>
                                    <p:cond delay="0"/>
                                  </p:stCondLst>
                                  <p:childTnLst>
                                    <p:animEffect transition="out" filter="fade">
                                      <p:cBhvr>
                                        <p:cTn id="18" dur="1000"/>
                                        <p:tgtEl>
                                          <p:spTgt spid="9"/>
                                        </p:tgtEl>
                                      </p:cBhvr>
                                    </p:animEffect>
                                    <p:anim calcmode="lin" valueType="num">
                                      <p:cBhvr>
                                        <p:cTn id="19" dur="1000"/>
                                        <p:tgtEl>
                                          <p:spTgt spid="9"/>
                                        </p:tgtEl>
                                        <p:attrNameLst>
                                          <p:attrName>ppt_x</p:attrName>
                                        </p:attrNameLst>
                                      </p:cBhvr>
                                      <p:tavLst>
                                        <p:tav tm="0">
                                          <p:val>
                                            <p:strVal val="ppt_x"/>
                                          </p:val>
                                        </p:tav>
                                        <p:tav tm="100000">
                                          <p:val>
                                            <p:strVal val="ppt_x"/>
                                          </p:val>
                                        </p:tav>
                                      </p:tavLst>
                                    </p:anim>
                                    <p:anim calcmode="lin" valueType="num">
                                      <p:cBhvr>
                                        <p:cTn id="20" dur="1000"/>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9" grpId="1"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E7F3-49A0-464C-98E6-69427935BF66}"/>
              </a:ext>
            </a:extLst>
          </p:cNvPr>
          <p:cNvSpPr>
            <a:spLocks noGrp="1"/>
          </p:cNvSpPr>
          <p:nvPr>
            <p:ph type="title"/>
          </p:nvPr>
        </p:nvSpPr>
        <p:spPr/>
        <p:txBody>
          <a:bodyPr>
            <a:noAutofit/>
          </a:bodyPr>
          <a:lstStyle/>
          <a:p>
            <a:r>
              <a:rPr lang="en-US" sz="4400" dirty="0">
                <a:solidFill>
                  <a:schemeClr val="accent5"/>
                </a:solidFill>
                <a:latin typeface="Zapfino" panose="03030300040707070C03" pitchFamily="66" charset="77"/>
              </a:rPr>
              <a:t>Get Set</a:t>
            </a:r>
          </a:p>
        </p:txBody>
      </p:sp>
      <p:sp>
        <p:nvSpPr>
          <p:cNvPr id="3" name="Text Placeholder 2">
            <a:extLst>
              <a:ext uri="{FF2B5EF4-FFF2-40B4-BE49-F238E27FC236}">
                <a16:creationId xmlns:a16="http://schemas.microsoft.com/office/drawing/2014/main" id="{2FDAFA83-CE08-4E4D-B916-872EDE023BCB}"/>
              </a:ext>
            </a:extLst>
          </p:cNvPr>
          <p:cNvSpPr>
            <a:spLocks noGrp="1"/>
          </p:cNvSpPr>
          <p:nvPr>
            <p:ph type="body" idx="1"/>
          </p:nvPr>
        </p:nvSpPr>
        <p:spPr/>
        <p:txBody>
          <a:bodyPr>
            <a:normAutofit/>
          </a:bodyPr>
          <a:lstStyle/>
          <a:p>
            <a:r>
              <a:rPr lang="en-US" sz="2800" dirty="0"/>
              <a:t>Preparation for Wildfire</a:t>
            </a:r>
          </a:p>
        </p:txBody>
      </p:sp>
    </p:spTree>
    <p:extLst>
      <p:ext uri="{BB962C8B-B14F-4D97-AF65-F5344CB8AC3E}">
        <p14:creationId xmlns:p14="http://schemas.microsoft.com/office/powerpoint/2010/main" val="153173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52A-A8D5-E241-96C9-33A51EACA051}"/>
              </a:ext>
            </a:extLst>
          </p:cNvPr>
          <p:cNvSpPr>
            <a:spLocks noGrp="1"/>
          </p:cNvSpPr>
          <p:nvPr>
            <p:ph type="title"/>
          </p:nvPr>
        </p:nvSpPr>
        <p:spPr>
          <a:xfrm>
            <a:off x="8054236" y="170744"/>
            <a:ext cx="3074703" cy="1077229"/>
          </a:xfrm>
        </p:spPr>
        <p:txBody>
          <a:bodyPr>
            <a:noAutofit/>
          </a:bodyPr>
          <a:lstStyle/>
          <a:p>
            <a:r>
              <a:rPr lang="en-US" sz="3200" dirty="0">
                <a:solidFill>
                  <a:schemeClr val="accent5"/>
                </a:solidFill>
                <a:latin typeface="Zapfino" panose="03030300040707070C03" pitchFamily="66" charset="77"/>
              </a:rPr>
              <a:t>Get Set!</a:t>
            </a:r>
            <a:endParaRPr lang="en-US" sz="3200" dirty="0"/>
          </a:p>
        </p:txBody>
      </p:sp>
      <p:sp>
        <p:nvSpPr>
          <p:cNvPr id="3" name="Content Placeholder 2">
            <a:extLst>
              <a:ext uri="{FF2B5EF4-FFF2-40B4-BE49-F238E27FC236}">
                <a16:creationId xmlns:a16="http://schemas.microsoft.com/office/drawing/2014/main" id="{7D9FC0BF-AAE7-6846-810C-D29A59A25329}"/>
              </a:ext>
            </a:extLst>
          </p:cNvPr>
          <p:cNvSpPr>
            <a:spLocks noGrp="1"/>
          </p:cNvSpPr>
          <p:nvPr>
            <p:ph idx="1"/>
          </p:nvPr>
        </p:nvSpPr>
        <p:spPr>
          <a:xfrm>
            <a:off x="1265129" y="1778695"/>
            <a:ext cx="9748503" cy="4633027"/>
          </a:xfrm>
          <a:noFill/>
        </p:spPr>
        <p:txBody>
          <a:bodyPr anchor="t">
            <a:noAutofit/>
          </a:bodyPr>
          <a:lstStyle/>
          <a:p>
            <a:r>
              <a:rPr lang="en-US" sz="2800" b="0" dirty="0">
                <a:solidFill>
                  <a:schemeClr val="accent1"/>
                </a:solidFill>
              </a:rPr>
              <a:t>Create a </a:t>
            </a:r>
            <a:r>
              <a:rPr lang="en-US" sz="3600" dirty="0">
                <a:solidFill>
                  <a:schemeClr val="accent1"/>
                </a:solidFill>
              </a:rPr>
              <a:t>Wildfire Action Plan </a:t>
            </a:r>
            <a:r>
              <a:rPr lang="en-US" sz="2800" b="0" dirty="0">
                <a:solidFill>
                  <a:schemeClr val="accent1"/>
                </a:solidFill>
              </a:rPr>
              <a:t>that includes evacuation planning for your home, family and pets.</a:t>
            </a:r>
          </a:p>
          <a:p>
            <a:r>
              <a:rPr lang="en-US" sz="2800" b="0" dirty="0"/>
              <a:t>Assemble an </a:t>
            </a:r>
            <a:r>
              <a:rPr lang="en-US" sz="3600" dirty="0"/>
              <a:t>Emergency Supply Kit </a:t>
            </a:r>
            <a:r>
              <a:rPr lang="en-US" sz="2800" b="0" dirty="0"/>
              <a:t>for each person in your household.</a:t>
            </a:r>
          </a:p>
          <a:p>
            <a:r>
              <a:rPr lang="en-US" sz="2800" b="0" dirty="0">
                <a:solidFill>
                  <a:schemeClr val="accent1"/>
                </a:solidFill>
              </a:rPr>
              <a:t>Fill-out a </a:t>
            </a:r>
            <a:r>
              <a:rPr lang="en-US" sz="3600" dirty="0">
                <a:solidFill>
                  <a:schemeClr val="accent1"/>
                </a:solidFill>
              </a:rPr>
              <a:t>Family Communication Plan</a:t>
            </a:r>
            <a:r>
              <a:rPr lang="en-US" sz="2800" b="0" dirty="0">
                <a:solidFill>
                  <a:schemeClr val="accent1"/>
                </a:solidFill>
              </a:rPr>
              <a:t> that includes important evacuation and contact information.</a:t>
            </a:r>
          </a:p>
          <a:p>
            <a:pPr marL="0" indent="0">
              <a:buNone/>
            </a:pPr>
            <a:endParaRPr lang="en-US" b="0" dirty="0"/>
          </a:p>
        </p:txBody>
      </p:sp>
      <p:sp>
        <p:nvSpPr>
          <p:cNvPr id="4" name="TextBox 3">
            <a:extLst>
              <a:ext uri="{FF2B5EF4-FFF2-40B4-BE49-F238E27FC236}">
                <a16:creationId xmlns:a16="http://schemas.microsoft.com/office/drawing/2014/main" id="{EFAB10C8-4D79-A14C-AED4-C9B92954122B}"/>
              </a:ext>
            </a:extLst>
          </p:cNvPr>
          <p:cNvSpPr txBox="1"/>
          <p:nvPr/>
        </p:nvSpPr>
        <p:spPr>
          <a:xfrm>
            <a:off x="11025142" y="6581001"/>
            <a:ext cx="1182888" cy="276999"/>
          </a:xfrm>
          <a:prstGeom prst="rect">
            <a:avLst/>
          </a:prstGeom>
          <a:noFill/>
        </p:spPr>
        <p:txBody>
          <a:bodyPr wrap="none" rtlCol="0">
            <a:spAutoFit/>
          </a:bodyPr>
          <a:lstStyle/>
          <a:p>
            <a:r>
              <a:rPr lang="en-US" sz="1200" dirty="0"/>
              <a:t>(Cal Fire, 2017b)</a:t>
            </a:r>
          </a:p>
        </p:txBody>
      </p:sp>
    </p:spTree>
    <p:extLst>
      <p:ext uri="{BB962C8B-B14F-4D97-AF65-F5344CB8AC3E}">
        <p14:creationId xmlns:p14="http://schemas.microsoft.com/office/powerpoint/2010/main" val="406392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D16745-BDAC-054D-8DBD-70D640C2E9F4}"/>
              </a:ext>
            </a:extLst>
          </p:cNvPr>
          <p:cNvPicPr>
            <a:picLocks noChangeAspect="1"/>
          </p:cNvPicPr>
          <p:nvPr/>
        </p:nvPicPr>
        <p:blipFill>
          <a:blip r:embed="rId3"/>
          <a:stretch>
            <a:fillRect/>
          </a:stretch>
        </p:blipFill>
        <p:spPr>
          <a:xfrm>
            <a:off x="1432751" y="1545415"/>
            <a:ext cx="9484425" cy="4441487"/>
          </a:xfrm>
          <a:prstGeom prst="rect">
            <a:avLst/>
          </a:prstGeom>
          <a:ln w="88900" cap="sq" cmpd="thickThin">
            <a:solidFill>
              <a:srgbClr val="000000"/>
            </a:solidFill>
            <a:prstDash val="solid"/>
            <a:miter lim="800000"/>
          </a:ln>
          <a:effectLst>
            <a:innerShdw blurRad="76200">
              <a:srgbClr val="000000"/>
            </a:innerShdw>
          </a:effectLst>
        </p:spPr>
      </p:pic>
      <p:sp>
        <p:nvSpPr>
          <p:cNvPr id="3" name="Text Placeholder 2">
            <a:extLst>
              <a:ext uri="{FF2B5EF4-FFF2-40B4-BE49-F238E27FC236}">
                <a16:creationId xmlns:a16="http://schemas.microsoft.com/office/drawing/2014/main" id="{BE8B2686-9926-9542-A694-906A3C0960E7}"/>
              </a:ext>
            </a:extLst>
          </p:cNvPr>
          <p:cNvSpPr>
            <a:spLocks noGrp="1"/>
          </p:cNvSpPr>
          <p:nvPr>
            <p:ph type="body" idx="1"/>
          </p:nvPr>
        </p:nvSpPr>
        <p:spPr>
          <a:xfrm>
            <a:off x="1319105" y="1194427"/>
            <a:ext cx="4417816" cy="713818"/>
          </a:xfrm>
        </p:spPr>
        <p:txBody>
          <a:bodyPr/>
          <a:lstStyle/>
          <a:p>
            <a:r>
              <a:rPr lang="en-US" sz="3200" dirty="0">
                <a:solidFill>
                  <a:schemeClr val="accent3"/>
                </a:solidFill>
              </a:rPr>
              <a:t>Create an Evacuation Plan</a:t>
            </a:r>
          </a:p>
        </p:txBody>
      </p:sp>
      <p:sp>
        <p:nvSpPr>
          <p:cNvPr id="4" name="Content Placeholder 3">
            <a:extLst>
              <a:ext uri="{FF2B5EF4-FFF2-40B4-BE49-F238E27FC236}">
                <a16:creationId xmlns:a16="http://schemas.microsoft.com/office/drawing/2014/main" id="{B0A9F827-AFD0-A64A-8205-DD2B5FA6BDE2}"/>
              </a:ext>
            </a:extLst>
          </p:cNvPr>
          <p:cNvSpPr>
            <a:spLocks noGrp="1"/>
          </p:cNvSpPr>
          <p:nvPr>
            <p:ph sz="half" idx="2"/>
          </p:nvPr>
        </p:nvSpPr>
        <p:spPr>
          <a:xfrm>
            <a:off x="676406" y="2052115"/>
            <a:ext cx="5298510" cy="4574153"/>
          </a:xfrm>
        </p:spPr>
        <p:txBody>
          <a:bodyPr>
            <a:normAutofit/>
          </a:bodyPr>
          <a:lstStyle/>
          <a:p>
            <a:pPr lvl="1"/>
            <a:r>
              <a:rPr lang="en-US" sz="2800" b="0" dirty="0"/>
              <a:t>Emergency meeting location</a:t>
            </a:r>
          </a:p>
          <a:p>
            <a:pPr lvl="1"/>
            <a:r>
              <a:rPr lang="en-US" sz="2800" b="0" dirty="0">
                <a:solidFill>
                  <a:schemeClr val="accent1"/>
                </a:solidFill>
              </a:rPr>
              <a:t>Escape routes</a:t>
            </a:r>
          </a:p>
          <a:p>
            <a:pPr lvl="1"/>
            <a:r>
              <a:rPr lang="en-US" sz="2800" b="0" dirty="0"/>
              <a:t>Have a plan to evacuate pets and animals</a:t>
            </a:r>
          </a:p>
          <a:p>
            <a:pPr lvl="1"/>
            <a:r>
              <a:rPr lang="en-US" sz="2800" b="0" dirty="0">
                <a:solidFill>
                  <a:schemeClr val="accent1"/>
                </a:solidFill>
              </a:rPr>
              <a:t>Create a Family Communication Plan with out-of-area friends or relatives</a:t>
            </a:r>
          </a:p>
          <a:p>
            <a:endParaRPr lang="en-US" dirty="0"/>
          </a:p>
        </p:txBody>
      </p:sp>
      <p:sp>
        <p:nvSpPr>
          <p:cNvPr id="7" name="Title 1">
            <a:extLst>
              <a:ext uri="{FF2B5EF4-FFF2-40B4-BE49-F238E27FC236}">
                <a16:creationId xmlns:a16="http://schemas.microsoft.com/office/drawing/2014/main" id="{92901F8B-ED0C-EE4D-A91C-4E7FEE90699A}"/>
              </a:ext>
            </a:extLst>
          </p:cNvPr>
          <p:cNvSpPr txBox="1">
            <a:spLocks/>
          </p:cNvSpPr>
          <p:nvPr/>
        </p:nvSpPr>
        <p:spPr>
          <a:xfrm>
            <a:off x="8066762" y="74499"/>
            <a:ext cx="3074703"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3200" dirty="0">
                <a:solidFill>
                  <a:schemeClr val="accent5"/>
                </a:solidFill>
                <a:latin typeface="Zapfino" panose="03030300040707070C03" pitchFamily="66" charset="77"/>
              </a:rPr>
              <a:t>Get Set!</a:t>
            </a:r>
            <a:endParaRPr lang="en-US" sz="3200" dirty="0"/>
          </a:p>
        </p:txBody>
      </p:sp>
      <p:sp>
        <p:nvSpPr>
          <p:cNvPr id="8" name="TextBox 7">
            <a:extLst>
              <a:ext uri="{FF2B5EF4-FFF2-40B4-BE49-F238E27FC236}">
                <a16:creationId xmlns:a16="http://schemas.microsoft.com/office/drawing/2014/main" id="{D8633428-59C1-5142-841B-B8FF9421C0BA}"/>
              </a:ext>
            </a:extLst>
          </p:cNvPr>
          <p:cNvSpPr txBox="1"/>
          <p:nvPr/>
        </p:nvSpPr>
        <p:spPr>
          <a:xfrm>
            <a:off x="9344417" y="825095"/>
            <a:ext cx="2026517" cy="369332"/>
          </a:xfrm>
          <a:prstGeom prst="rect">
            <a:avLst/>
          </a:prstGeom>
          <a:noFill/>
        </p:spPr>
        <p:txBody>
          <a:bodyPr wrap="none" rtlCol="0">
            <a:spAutoFit/>
          </a:bodyPr>
          <a:lstStyle/>
          <a:p>
            <a:r>
              <a:rPr lang="en-US" dirty="0"/>
              <a:t>Wildfire Action Plan</a:t>
            </a:r>
          </a:p>
        </p:txBody>
      </p:sp>
      <p:sp>
        <p:nvSpPr>
          <p:cNvPr id="9" name="Content Placeholder 3">
            <a:extLst>
              <a:ext uri="{FF2B5EF4-FFF2-40B4-BE49-F238E27FC236}">
                <a16:creationId xmlns:a16="http://schemas.microsoft.com/office/drawing/2014/main" id="{972188DB-FA6A-F846-B17D-6940E2349574}"/>
              </a:ext>
            </a:extLst>
          </p:cNvPr>
          <p:cNvSpPr txBox="1">
            <a:spLocks/>
          </p:cNvSpPr>
          <p:nvPr/>
        </p:nvSpPr>
        <p:spPr>
          <a:xfrm>
            <a:off x="5974915" y="2052115"/>
            <a:ext cx="5396019" cy="4574153"/>
          </a:xfrm>
          <a:prstGeom prst="rect">
            <a:avLst/>
          </a:prstGeom>
        </p:spPr>
        <p:txBody>
          <a:bodyPr vert="horz" lIns="91440" tIns="45720" rIns="91440" bIns="45720" rtlCol="0">
            <a:normAutofit fontScale="92500"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lvl="1"/>
            <a:r>
              <a:rPr lang="en-US" sz="2800" b="0" dirty="0">
                <a:solidFill>
                  <a:schemeClr val="accent1"/>
                </a:solidFill>
              </a:rPr>
              <a:t>Have fire extinguishers in your home &amp; know how to use them</a:t>
            </a:r>
          </a:p>
          <a:p>
            <a:pPr lvl="1"/>
            <a:r>
              <a:rPr lang="en-US" sz="2800" b="0" dirty="0"/>
              <a:t>Know where gas, electric, &amp; water main shut-off controls are located &amp; how to shut them down</a:t>
            </a:r>
          </a:p>
          <a:p>
            <a:pPr lvl="1"/>
            <a:r>
              <a:rPr lang="en-US" sz="2800" b="0" dirty="0">
                <a:solidFill>
                  <a:schemeClr val="accent1"/>
                </a:solidFill>
              </a:rPr>
              <a:t>Assemble an Emergency Supply Kit for each person</a:t>
            </a:r>
          </a:p>
          <a:p>
            <a:pPr lvl="1"/>
            <a:r>
              <a:rPr lang="en-US" sz="2800" b="0" dirty="0"/>
              <a:t>Have a list of emergency contact numbers</a:t>
            </a:r>
          </a:p>
          <a:p>
            <a:pPr lvl="1"/>
            <a:endParaRPr lang="en-US" sz="2800" b="0" dirty="0">
              <a:solidFill>
                <a:schemeClr val="accent1"/>
              </a:solidFill>
            </a:endParaRPr>
          </a:p>
          <a:p>
            <a:pPr lvl="1"/>
            <a:endParaRPr lang="en-US" sz="2800" dirty="0"/>
          </a:p>
        </p:txBody>
      </p:sp>
      <p:sp>
        <p:nvSpPr>
          <p:cNvPr id="10" name="Text Placeholder 2">
            <a:extLst>
              <a:ext uri="{FF2B5EF4-FFF2-40B4-BE49-F238E27FC236}">
                <a16:creationId xmlns:a16="http://schemas.microsoft.com/office/drawing/2014/main" id="{D6EB5949-C68F-A649-A826-6E9A731BE98A}"/>
              </a:ext>
            </a:extLst>
          </p:cNvPr>
          <p:cNvSpPr txBox="1">
            <a:spLocks/>
          </p:cNvSpPr>
          <p:nvPr/>
        </p:nvSpPr>
        <p:spPr>
          <a:xfrm>
            <a:off x="6493227" y="1188506"/>
            <a:ext cx="3896467" cy="713818"/>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spcAft>
                <a:spcPts val="600"/>
              </a:spcAft>
              <a:buClr>
                <a:schemeClr val="accent6"/>
              </a:buClr>
              <a:buSzPct val="90000"/>
              <a:buFont typeface="Wingdings" panose="05000000000000000000" pitchFamily="2" charset="2"/>
              <a:buNone/>
              <a:defRPr sz="2200" b="0" i="0" kern="1200" cap="none" baseline="0">
                <a:solidFill>
                  <a:schemeClr val="accent6"/>
                </a:solidFill>
                <a:effectLst/>
                <a:latin typeface="Garamond Bold"/>
                <a:ea typeface="+mn-ea"/>
                <a:cs typeface="+mn-cs"/>
              </a:defRPr>
            </a:lvl1pPr>
            <a:lvl2pPr marL="457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2000" b="1" i="0" kern="1200">
                <a:solidFill>
                  <a:schemeClr val="tx1"/>
                </a:solidFill>
                <a:effectLst/>
                <a:latin typeface="Garamond Bold"/>
                <a:ea typeface="+mn-ea"/>
                <a:cs typeface="+mn-cs"/>
              </a:defRPr>
            </a:lvl2pPr>
            <a:lvl3pPr marL="914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b="1" i="0" kern="1200">
                <a:solidFill>
                  <a:schemeClr val="tx1"/>
                </a:solidFill>
                <a:effectLst/>
                <a:latin typeface="Garamond Bold"/>
                <a:ea typeface="+mn-ea"/>
                <a:cs typeface="+mn-cs"/>
              </a:defRPr>
            </a:lvl3pPr>
            <a:lvl4pPr marL="1371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i="0" kern="1200">
                <a:solidFill>
                  <a:schemeClr val="tx1"/>
                </a:solidFill>
                <a:effectLst/>
                <a:latin typeface="Garamond Bold"/>
                <a:ea typeface="+mn-ea"/>
                <a:cs typeface="+mn-cs"/>
              </a:defRPr>
            </a:lvl4pPr>
            <a:lvl5pPr marL="18288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i="0" kern="1200">
                <a:solidFill>
                  <a:schemeClr val="tx1"/>
                </a:solidFill>
                <a:effectLst/>
                <a:latin typeface="Garamond Bold"/>
                <a:ea typeface="+mn-ea"/>
                <a:cs typeface="+mn-cs"/>
              </a:defRPr>
            </a:lvl5pPr>
            <a:lvl6pPr marL="22860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i="0" kern="1200" baseline="0">
                <a:solidFill>
                  <a:schemeClr val="tx1"/>
                </a:solidFill>
                <a:effectLst/>
                <a:latin typeface="Garamond Bold"/>
                <a:ea typeface="+mn-ea"/>
                <a:cs typeface="+mn-cs"/>
              </a:defRPr>
            </a:lvl6pPr>
            <a:lvl7pPr marL="2743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i="0" kern="1200" baseline="0">
                <a:solidFill>
                  <a:schemeClr val="tx1"/>
                </a:solidFill>
                <a:effectLst/>
                <a:latin typeface="Garamond Bold"/>
                <a:ea typeface="+mn-ea"/>
                <a:cs typeface="+mn-cs"/>
              </a:defRPr>
            </a:lvl7pPr>
            <a:lvl8pPr marL="3200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i="0" kern="1200" baseline="0">
                <a:solidFill>
                  <a:schemeClr val="tx1"/>
                </a:solidFill>
                <a:effectLst/>
                <a:latin typeface="Garamond Bold"/>
                <a:ea typeface="+mn-ea"/>
                <a:cs typeface="+mn-cs"/>
              </a:defRPr>
            </a:lvl8pPr>
            <a:lvl9pPr marL="3657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i="0" kern="1200" baseline="0">
                <a:solidFill>
                  <a:schemeClr val="tx1"/>
                </a:solidFill>
                <a:effectLst/>
                <a:latin typeface="Garamond Bold"/>
                <a:ea typeface="+mn-ea"/>
                <a:cs typeface="+mn-cs"/>
              </a:defRPr>
            </a:lvl9pPr>
          </a:lstStyle>
          <a:p>
            <a:r>
              <a:rPr lang="en-US" sz="3200" dirty="0">
                <a:solidFill>
                  <a:schemeClr val="accent3"/>
                </a:solidFill>
              </a:rPr>
              <a:t>Be Prepared</a:t>
            </a:r>
          </a:p>
        </p:txBody>
      </p:sp>
      <p:sp>
        <p:nvSpPr>
          <p:cNvPr id="13" name="TextBox 12">
            <a:extLst>
              <a:ext uri="{FF2B5EF4-FFF2-40B4-BE49-F238E27FC236}">
                <a16:creationId xmlns:a16="http://schemas.microsoft.com/office/drawing/2014/main" id="{8B26137E-BE34-3046-865D-DAA5575C78D1}"/>
              </a:ext>
            </a:extLst>
          </p:cNvPr>
          <p:cNvSpPr txBox="1"/>
          <p:nvPr/>
        </p:nvSpPr>
        <p:spPr>
          <a:xfrm>
            <a:off x="11025142" y="6581001"/>
            <a:ext cx="1182888" cy="276999"/>
          </a:xfrm>
          <a:prstGeom prst="rect">
            <a:avLst/>
          </a:prstGeom>
          <a:noFill/>
        </p:spPr>
        <p:txBody>
          <a:bodyPr wrap="none" rtlCol="0">
            <a:spAutoFit/>
          </a:bodyPr>
          <a:lstStyle/>
          <a:p>
            <a:r>
              <a:rPr lang="en-US" sz="1200" dirty="0"/>
              <a:t>(Cal Fire, 2017b)</a:t>
            </a:r>
          </a:p>
        </p:txBody>
      </p:sp>
      <p:sp>
        <p:nvSpPr>
          <p:cNvPr id="14" name="TextBox 13">
            <a:extLst>
              <a:ext uri="{FF2B5EF4-FFF2-40B4-BE49-F238E27FC236}">
                <a16:creationId xmlns:a16="http://schemas.microsoft.com/office/drawing/2014/main" id="{C7F15FC4-1470-C04B-9F92-349FF2F0D4F5}"/>
              </a:ext>
            </a:extLst>
          </p:cNvPr>
          <p:cNvSpPr txBox="1"/>
          <p:nvPr/>
        </p:nvSpPr>
        <p:spPr>
          <a:xfrm>
            <a:off x="0" y="6581000"/>
            <a:ext cx="1188852" cy="276999"/>
          </a:xfrm>
          <a:prstGeom prst="rect">
            <a:avLst/>
          </a:prstGeom>
          <a:noFill/>
        </p:spPr>
        <p:txBody>
          <a:bodyPr wrap="none" rtlCol="0">
            <a:spAutoFit/>
          </a:bodyPr>
          <a:lstStyle/>
          <a:p>
            <a:r>
              <a:rPr lang="en-US" sz="1200" dirty="0"/>
              <a:t>(Image: Cal Fire)</a:t>
            </a:r>
          </a:p>
        </p:txBody>
      </p:sp>
    </p:spTree>
    <p:extLst>
      <p:ext uri="{BB962C8B-B14F-4D97-AF65-F5344CB8AC3E}">
        <p14:creationId xmlns:p14="http://schemas.microsoft.com/office/powerpoint/2010/main" val="197904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1"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1"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1" nodeType="after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1000"/>
                                        <p:tgtEl>
                                          <p:spTgt spid="9">
                                            <p:txEl>
                                              <p:pRg st="0" end="0"/>
                                            </p:txEl>
                                          </p:spTgt>
                                        </p:tgtEl>
                                      </p:cBhvr>
                                    </p:animEffect>
                                    <p:anim calcmode="lin" valueType="num">
                                      <p:cBhvr>
                                        <p:cTn id="3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1"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fade">
                                      <p:cBhvr>
                                        <p:cTn id="44" dur="1000"/>
                                        <p:tgtEl>
                                          <p:spTgt spid="9">
                                            <p:txEl>
                                              <p:pRg st="1" end="1"/>
                                            </p:txEl>
                                          </p:spTgt>
                                        </p:tgtEl>
                                      </p:cBhvr>
                                    </p:animEffect>
                                    <p:anim calcmode="lin" valueType="num">
                                      <p:cBhvr>
                                        <p:cTn id="4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1" nodeType="after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fade">
                                      <p:cBhvr>
                                        <p:cTn id="50" dur="1000"/>
                                        <p:tgtEl>
                                          <p:spTgt spid="9">
                                            <p:txEl>
                                              <p:pRg st="2" end="2"/>
                                            </p:txEl>
                                          </p:spTgt>
                                        </p:tgtEl>
                                      </p:cBhvr>
                                    </p:animEffect>
                                    <p:anim calcmode="lin" valueType="num">
                                      <p:cBhvr>
                                        <p:cTn id="5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2" presetClass="entr" presetSubtype="0" fill="hold" grpId="1" nodeType="after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animEffect transition="in" filter="fade">
                                      <p:cBhvr>
                                        <p:cTn id="56" dur="1000"/>
                                        <p:tgtEl>
                                          <p:spTgt spid="9">
                                            <p:txEl>
                                              <p:pRg st="3" end="3"/>
                                            </p:txEl>
                                          </p:spTgt>
                                        </p:tgtEl>
                                      </p:cBhvr>
                                    </p:animEffect>
                                    <p:anim calcmode="lin" valueType="num">
                                      <p:cBhvr>
                                        <p:cTn id="5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grpId="0" nodeType="clickEffect">
                                  <p:stCondLst>
                                    <p:cond delay="0"/>
                                  </p:stCondLst>
                                  <p:childTnLst>
                                    <p:anim calcmode="lin" valueType="num">
                                      <p:cBhvr>
                                        <p:cTn id="62" dur="1000"/>
                                        <p:tgtEl>
                                          <p:spTgt spid="3">
                                            <p:txEl>
                                              <p:pRg st="0" end="0"/>
                                            </p:txEl>
                                          </p:spTgt>
                                        </p:tgtEl>
                                        <p:attrNameLst>
                                          <p:attrName>ppt_w</p:attrName>
                                        </p:attrNameLst>
                                      </p:cBhvr>
                                      <p:tavLst>
                                        <p:tav tm="0">
                                          <p:val>
                                            <p:strVal val="ppt_w"/>
                                          </p:val>
                                        </p:tav>
                                        <p:tav tm="100000">
                                          <p:val>
                                            <p:fltVal val="0"/>
                                          </p:val>
                                        </p:tav>
                                      </p:tavLst>
                                    </p:anim>
                                    <p:anim calcmode="lin" valueType="num">
                                      <p:cBhvr>
                                        <p:cTn id="63" dur="1000"/>
                                        <p:tgtEl>
                                          <p:spTgt spid="3">
                                            <p:txEl>
                                              <p:pRg st="0" end="0"/>
                                            </p:txEl>
                                          </p:spTgt>
                                        </p:tgtEl>
                                        <p:attrNameLst>
                                          <p:attrName>ppt_h</p:attrName>
                                        </p:attrNameLst>
                                      </p:cBhvr>
                                      <p:tavLst>
                                        <p:tav tm="0">
                                          <p:val>
                                            <p:strVal val="ppt_h"/>
                                          </p:val>
                                        </p:tav>
                                        <p:tav tm="100000">
                                          <p:val>
                                            <p:fltVal val="0"/>
                                          </p:val>
                                        </p:tav>
                                      </p:tavLst>
                                    </p:anim>
                                    <p:anim calcmode="lin" valueType="num">
                                      <p:cBhvr>
                                        <p:cTn id="64"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65" dur="1000"/>
                                        <p:tgtEl>
                                          <p:spTgt spid="3">
                                            <p:txEl>
                                              <p:pRg st="0" end="0"/>
                                            </p:txEl>
                                          </p:spTgt>
                                        </p:tgtEl>
                                      </p:cBhvr>
                                    </p:animEffect>
                                    <p:set>
                                      <p:cBhvr>
                                        <p:cTn id="66" dur="1" fill="hold">
                                          <p:stCondLst>
                                            <p:cond delay="999"/>
                                          </p:stCondLst>
                                        </p:cTn>
                                        <p:tgtEl>
                                          <p:spTgt spid="3">
                                            <p:txEl>
                                              <p:pRg st="0" end="0"/>
                                            </p:txEl>
                                          </p:spTgt>
                                        </p:tgtEl>
                                        <p:attrNameLst>
                                          <p:attrName>style.visibility</p:attrName>
                                        </p:attrNameLst>
                                      </p:cBhvr>
                                      <p:to>
                                        <p:strVal val="hidden"/>
                                      </p:to>
                                    </p:set>
                                  </p:childTnLst>
                                </p:cTn>
                              </p:par>
                              <p:par>
                                <p:cTn id="67" presetID="31" presetClass="exit" presetSubtype="0" fill="hold" grpId="0" nodeType="withEffect">
                                  <p:stCondLst>
                                    <p:cond delay="0"/>
                                  </p:stCondLst>
                                  <p:childTnLst>
                                    <p:anim calcmode="lin" valueType="num">
                                      <p:cBhvr>
                                        <p:cTn id="68" dur="1000"/>
                                        <p:tgtEl>
                                          <p:spTgt spid="4">
                                            <p:txEl>
                                              <p:pRg st="0" end="0"/>
                                            </p:txEl>
                                          </p:spTgt>
                                        </p:tgtEl>
                                        <p:attrNameLst>
                                          <p:attrName>ppt_w</p:attrName>
                                        </p:attrNameLst>
                                      </p:cBhvr>
                                      <p:tavLst>
                                        <p:tav tm="0">
                                          <p:val>
                                            <p:strVal val="ppt_w"/>
                                          </p:val>
                                        </p:tav>
                                        <p:tav tm="100000">
                                          <p:val>
                                            <p:fltVal val="0"/>
                                          </p:val>
                                        </p:tav>
                                      </p:tavLst>
                                    </p:anim>
                                    <p:anim calcmode="lin" valueType="num">
                                      <p:cBhvr>
                                        <p:cTn id="69" dur="1000"/>
                                        <p:tgtEl>
                                          <p:spTgt spid="4">
                                            <p:txEl>
                                              <p:pRg st="0" end="0"/>
                                            </p:txEl>
                                          </p:spTgt>
                                        </p:tgtEl>
                                        <p:attrNameLst>
                                          <p:attrName>ppt_h</p:attrName>
                                        </p:attrNameLst>
                                      </p:cBhvr>
                                      <p:tavLst>
                                        <p:tav tm="0">
                                          <p:val>
                                            <p:strVal val="ppt_h"/>
                                          </p:val>
                                        </p:tav>
                                        <p:tav tm="100000">
                                          <p:val>
                                            <p:fltVal val="0"/>
                                          </p:val>
                                        </p:tav>
                                      </p:tavLst>
                                    </p:anim>
                                    <p:anim calcmode="lin" valueType="num">
                                      <p:cBhvr>
                                        <p:cTn id="70" dur="1000"/>
                                        <p:tgtEl>
                                          <p:spTgt spid="4">
                                            <p:txEl>
                                              <p:pRg st="0" end="0"/>
                                            </p:txEl>
                                          </p:spTgt>
                                        </p:tgtEl>
                                        <p:attrNameLst>
                                          <p:attrName>style.rotation</p:attrName>
                                        </p:attrNameLst>
                                      </p:cBhvr>
                                      <p:tavLst>
                                        <p:tav tm="0">
                                          <p:val>
                                            <p:fltVal val="0"/>
                                          </p:val>
                                        </p:tav>
                                        <p:tav tm="100000">
                                          <p:val>
                                            <p:fltVal val="90"/>
                                          </p:val>
                                        </p:tav>
                                      </p:tavLst>
                                    </p:anim>
                                    <p:animEffect transition="out" filter="fade">
                                      <p:cBhvr>
                                        <p:cTn id="71" dur="1000"/>
                                        <p:tgtEl>
                                          <p:spTgt spid="4">
                                            <p:txEl>
                                              <p:pRg st="0" end="0"/>
                                            </p:txEl>
                                          </p:spTgt>
                                        </p:tgtEl>
                                      </p:cBhvr>
                                    </p:animEffect>
                                    <p:set>
                                      <p:cBhvr>
                                        <p:cTn id="72" dur="1" fill="hold">
                                          <p:stCondLst>
                                            <p:cond delay="999"/>
                                          </p:stCondLst>
                                        </p:cTn>
                                        <p:tgtEl>
                                          <p:spTgt spid="4">
                                            <p:txEl>
                                              <p:pRg st="0" end="0"/>
                                            </p:txEl>
                                          </p:spTgt>
                                        </p:tgtEl>
                                        <p:attrNameLst>
                                          <p:attrName>style.visibility</p:attrName>
                                        </p:attrNameLst>
                                      </p:cBhvr>
                                      <p:to>
                                        <p:strVal val="hidden"/>
                                      </p:to>
                                    </p:set>
                                  </p:childTnLst>
                                </p:cTn>
                              </p:par>
                              <p:par>
                                <p:cTn id="73" presetID="31" presetClass="exit" presetSubtype="0" fill="hold" grpId="0" nodeType="withEffect">
                                  <p:stCondLst>
                                    <p:cond delay="0"/>
                                  </p:stCondLst>
                                  <p:childTnLst>
                                    <p:anim calcmode="lin" valueType="num">
                                      <p:cBhvr>
                                        <p:cTn id="74" dur="1000"/>
                                        <p:tgtEl>
                                          <p:spTgt spid="4">
                                            <p:txEl>
                                              <p:pRg st="1" end="1"/>
                                            </p:txEl>
                                          </p:spTgt>
                                        </p:tgtEl>
                                        <p:attrNameLst>
                                          <p:attrName>ppt_w</p:attrName>
                                        </p:attrNameLst>
                                      </p:cBhvr>
                                      <p:tavLst>
                                        <p:tav tm="0">
                                          <p:val>
                                            <p:strVal val="ppt_w"/>
                                          </p:val>
                                        </p:tav>
                                        <p:tav tm="100000">
                                          <p:val>
                                            <p:fltVal val="0"/>
                                          </p:val>
                                        </p:tav>
                                      </p:tavLst>
                                    </p:anim>
                                    <p:anim calcmode="lin" valueType="num">
                                      <p:cBhvr>
                                        <p:cTn id="75" dur="1000"/>
                                        <p:tgtEl>
                                          <p:spTgt spid="4">
                                            <p:txEl>
                                              <p:pRg st="1" end="1"/>
                                            </p:txEl>
                                          </p:spTgt>
                                        </p:tgtEl>
                                        <p:attrNameLst>
                                          <p:attrName>ppt_h</p:attrName>
                                        </p:attrNameLst>
                                      </p:cBhvr>
                                      <p:tavLst>
                                        <p:tav tm="0">
                                          <p:val>
                                            <p:strVal val="ppt_h"/>
                                          </p:val>
                                        </p:tav>
                                        <p:tav tm="100000">
                                          <p:val>
                                            <p:fltVal val="0"/>
                                          </p:val>
                                        </p:tav>
                                      </p:tavLst>
                                    </p:anim>
                                    <p:anim calcmode="lin" valueType="num">
                                      <p:cBhvr>
                                        <p:cTn id="76"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77" dur="1000"/>
                                        <p:tgtEl>
                                          <p:spTgt spid="4">
                                            <p:txEl>
                                              <p:pRg st="1" end="1"/>
                                            </p:txEl>
                                          </p:spTgt>
                                        </p:tgtEl>
                                      </p:cBhvr>
                                    </p:animEffect>
                                    <p:set>
                                      <p:cBhvr>
                                        <p:cTn id="78" dur="1" fill="hold">
                                          <p:stCondLst>
                                            <p:cond delay="999"/>
                                          </p:stCondLst>
                                        </p:cTn>
                                        <p:tgtEl>
                                          <p:spTgt spid="4">
                                            <p:txEl>
                                              <p:pRg st="1" end="1"/>
                                            </p:txEl>
                                          </p:spTgt>
                                        </p:tgtEl>
                                        <p:attrNameLst>
                                          <p:attrName>style.visibility</p:attrName>
                                        </p:attrNameLst>
                                      </p:cBhvr>
                                      <p:to>
                                        <p:strVal val="hidden"/>
                                      </p:to>
                                    </p:set>
                                  </p:childTnLst>
                                </p:cTn>
                              </p:par>
                              <p:par>
                                <p:cTn id="79" presetID="31" presetClass="exit" presetSubtype="0" fill="hold" grpId="0" nodeType="withEffect">
                                  <p:stCondLst>
                                    <p:cond delay="0"/>
                                  </p:stCondLst>
                                  <p:childTnLst>
                                    <p:anim calcmode="lin" valueType="num">
                                      <p:cBhvr>
                                        <p:cTn id="80" dur="1000"/>
                                        <p:tgtEl>
                                          <p:spTgt spid="4">
                                            <p:txEl>
                                              <p:pRg st="2" end="2"/>
                                            </p:txEl>
                                          </p:spTgt>
                                        </p:tgtEl>
                                        <p:attrNameLst>
                                          <p:attrName>ppt_w</p:attrName>
                                        </p:attrNameLst>
                                      </p:cBhvr>
                                      <p:tavLst>
                                        <p:tav tm="0">
                                          <p:val>
                                            <p:strVal val="ppt_w"/>
                                          </p:val>
                                        </p:tav>
                                        <p:tav tm="100000">
                                          <p:val>
                                            <p:fltVal val="0"/>
                                          </p:val>
                                        </p:tav>
                                      </p:tavLst>
                                    </p:anim>
                                    <p:anim calcmode="lin" valueType="num">
                                      <p:cBhvr>
                                        <p:cTn id="81" dur="1000"/>
                                        <p:tgtEl>
                                          <p:spTgt spid="4">
                                            <p:txEl>
                                              <p:pRg st="2" end="2"/>
                                            </p:txEl>
                                          </p:spTgt>
                                        </p:tgtEl>
                                        <p:attrNameLst>
                                          <p:attrName>ppt_h</p:attrName>
                                        </p:attrNameLst>
                                      </p:cBhvr>
                                      <p:tavLst>
                                        <p:tav tm="0">
                                          <p:val>
                                            <p:strVal val="ppt_h"/>
                                          </p:val>
                                        </p:tav>
                                        <p:tav tm="100000">
                                          <p:val>
                                            <p:fltVal val="0"/>
                                          </p:val>
                                        </p:tav>
                                      </p:tavLst>
                                    </p:anim>
                                    <p:anim calcmode="lin" valueType="num">
                                      <p:cBhvr>
                                        <p:cTn id="82"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83" dur="1000"/>
                                        <p:tgtEl>
                                          <p:spTgt spid="4">
                                            <p:txEl>
                                              <p:pRg st="2" end="2"/>
                                            </p:txEl>
                                          </p:spTgt>
                                        </p:tgtEl>
                                      </p:cBhvr>
                                    </p:animEffect>
                                    <p:set>
                                      <p:cBhvr>
                                        <p:cTn id="84" dur="1" fill="hold">
                                          <p:stCondLst>
                                            <p:cond delay="999"/>
                                          </p:stCondLst>
                                        </p:cTn>
                                        <p:tgtEl>
                                          <p:spTgt spid="4">
                                            <p:txEl>
                                              <p:pRg st="2" end="2"/>
                                            </p:txEl>
                                          </p:spTgt>
                                        </p:tgtEl>
                                        <p:attrNameLst>
                                          <p:attrName>style.visibility</p:attrName>
                                        </p:attrNameLst>
                                      </p:cBhvr>
                                      <p:to>
                                        <p:strVal val="hidden"/>
                                      </p:to>
                                    </p:set>
                                  </p:childTnLst>
                                </p:cTn>
                              </p:par>
                              <p:par>
                                <p:cTn id="85" presetID="31" presetClass="exit" presetSubtype="0" fill="hold" grpId="0" nodeType="withEffect">
                                  <p:stCondLst>
                                    <p:cond delay="0"/>
                                  </p:stCondLst>
                                  <p:childTnLst>
                                    <p:anim calcmode="lin" valueType="num">
                                      <p:cBhvr>
                                        <p:cTn id="86" dur="1000"/>
                                        <p:tgtEl>
                                          <p:spTgt spid="4">
                                            <p:txEl>
                                              <p:pRg st="3" end="3"/>
                                            </p:txEl>
                                          </p:spTgt>
                                        </p:tgtEl>
                                        <p:attrNameLst>
                                          <p:attrName>ppt_w</p:attrName>
                                        </p:attrNameLst>
                                      </p:cBhvr>
                                      <p:tavLst>
                                        <p:tav tm="0">
                                          <p:val>
                                            <p:strVal val="ppt_w"/>
                                          </p:val>
                                        </p:tav>
                                        <p:tav tm="100000">
                                          <p:val>
                                            <p:fltVal val="0"/>
                                          </p:val>
                                        </p:tav>
                                      </p:tavLst>
                                    </p:anim>
                                    <p:anim calcmode="lin" valueType="num">
                                      <p:cBhvr>
                                        <p:cTn id="87" dur="1000"/>
                                        <p:tgtEl>
                                          <p:spTgt spid="4">
                                            <p:txEl>
                                              <p:pRg st="3" end="3"/>
                                            </p:txEl>
                                          </p:spTgt>
                                        </p:tgtEl>
                                        <p:attrNameLst>
                                          <p:attrName>ppt_h</p:attrName>
                                        </p:attrNameLst>
                                      </p:cBhvr>
                                      <p:tavLst>
                                        <p:tav tm="0">
                                          <p:val>
                                            <p:strVal val="ppt_h"/>
                                          </p:val>
                                        </p:tav>
                                        <p:tav tm="100000">
                                          <p:val>
                                            <p:fltVal val="0"/>
                                          </p:val>
                                        </p:tav>
                                      </p:tavLst>
                                    </p:anim>
                                    <p:anim calcmode="lin" valueType="num">
                                      <p:cBhvr>
                                        <p:cTn id="88"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89" dur="1000"/>
                                        <p:tgtEl>
                                          <p:spTgt spid="4">
                                            <p:txEl>
                                              <p:pRg st="3" end="3"/>
                                            </p:txEl>
                                          </p:spTgt>
                                        </p:tgtEl>
                                      </p:cBhvr>
                                    </p:animEffect>
                                    <p:set>
                                      <p:cBhvr>
                                        <p:cTn id="90" dur="1" fill="hold">
                                          <p:stCondLst>
                                            <p:cond delay="999"/>
                                          </p:stCondLst>
                                        </p:cTn>
                                        <p:tgtEl>
                                          <p:spTgt spid="4">
                                            <p:txEl>
                                              <p:pRg st="3" end="3"/>
                                            </p:txEl>
                                          </p:spTgt>
                                        </p:tgtEl>
                                        <p:attrNameLst>
                                          <p:attrName>style.visibility</p:attrName>
                                        </p:attrNameLst>
                                      </p:cBhvr>
                                      <p:to>
                                        <p:strVal val="hidden"/>
                                      </p:to>
                                    </p:set>
                                  </p:childTnLst>
                                </p:cTn>
                              </p:par>
                              <p:par>
                                <p:cTn id="91" presetID="31" presetClass="exit" presetSubtype="0" fill="hold" grpId="0" nodeType="withEffect">
                                  <p:stCondLst>
                                    <p:cond delay="0"/>
                                  </p:stCondLst>
                                  <p:childTnLst>
                                    <p:anim calcmode="lin" valueType="num">
                                      <p:cBhvr>
                                        <p:cTn id="92" dur="1000"/>
                                        <p:tgtEl>
                                          <p:spTgt spid="10"/>
                                        </p:tgtEl>
                                        <p:attrNameLst>
                                          <p:attrName>ppt_w</p:attrName>
                                        </p:attrNameLst>
                                      </p:cBhvr>
                                      <p:tavLst>
                                        <p:tav tm="0">
                                          <p:val>
                                            <p:strVal val="ppt_w"/>
                                          </p:val>
                                        </p:tav>
                                        <p:tav tm="100000">
                                          <p:val>
                                            <p:fltVal val="0"/>
                                          </p:val>
                                        </p:tav>
                                      </p:tavLst>
                                    </p:anim>
                                    <p:anim calcmode="lin" valueType="num">
                                      <p:cBhvr>
                                        <p:cTn id="93" dur="1000"/>
                                        <p:tgtEl>
                                          <p:spTgt spid="10"/>
                                        </p:tgtEl>
                                        <p:attrNameLst>
                                          <p:attrName>ppt_h</p:attrName>
                                        </p:attrNameLst>
                                      </p:cBhvr>
                                      <p:tavLst>
                                        <p:tav tm="0">
                                          <p:val>
                                            <p:strVal val="ppt_h"/>
                                          </p:val>
                                        </p:tav>
                                        <p:tav tm="100000">
                                          <p:val>
                                            <p:fltVal val="0"/>
                                          </p:val>
                                        </p:tav>
                                      </p:tavLst>
                                    </p:anim>
                                    <p:anim calcmode="lin" valueType="num">
                                      <p:cBhvr>
                                        <p:cTn id="94" dur="1000"/>
                                        <p:tgtEl>
                                          <p:spTgt spid="10"/>
                                        </p:tgtEl>
                                        <p:attrNameLst>
                                          <p:attrName>style.rotation</p:attrName>
                                        </p:attrNameLst>
                                      </p:cBhvr>
                                      <p:tavLst>
                                        <p:tav tm="0">
                                          <p:val>
                                            <p:fltVal val="0"/>
                                          </p:val>
                                        </p:tav>
                                        <p:tav tm="100000">
                                          <p:val>
                                            <p:fltVal val="90"/>
                                          </p:val>
                                        </p:tav>
                                      </p:tavLst>
                                    </p:anim>
                                    <p:animEffect transition="out" filter="fade">
                                      <p:cBhvr>
                                        <p:cTn id="95" dur="1000"/>
                                        <p:tgtEl>
                                          <p:spTgt spid="10"/>
                                        </p:tgtEl>
                                      </p:cBhvr>
                                    </p:animEffect>
                                    <p:set>
                                      <p:cBhvr>
                                        <p:cTn id="96" dur="1" fill="hold">
                                          <p:stCondLst>
                                            <p:cond delay="999"/>
                                          </p:stCondLst>
                                        </p:cTn>
                                        <p:tgtEl>
                                          <p:spTgt spid="10"/>
                                        </p:tgtEl>
                                        <p:attrNameLst>
                                          <p:attrName>style.visibility</p:attrName>
                                        </p:attrNameLst>
                                      </p:cBhvr>
                                      <p:to>
                                        <p:strVal val="hidden"/>
                                      </p:to>
                                    </p:set>
                                  </p:childTnLst>
                                </p:cTn>
                              </p:par>
                              <p:par>
                                <p:cTn id="97" presetID="31" presetClass="exit" presetSubtype="0" fill="hold" grpId="0" nodeType="withEffect">
                                  <p:stCondLst>
                                    <p:cond delay="0"/>
                                  </p:stCondLst>
                                  <p:childTnLst>
                                    <p:anim calcmode="lin" valueType="num">
                                      <p:cBhvr>
                                        <p:cTn id="98" dur="1000"/>
                                        <p:tgtEl>
                                          <p:spTgt spid="9">
                                            <p:txEl>
                                              <p:pRg st="0" end="0"/>
                                            </p:txEl>
                                          </p:spTgt>
                                        </p:tgtEl>
                                        <p:attrNameLst>
                                          <p:attrName>ppt_w</p:attrName>
                                        </p:attrNameLst>
                                      </p:cBhvr>
                                      <p:tavLst>
                                        <p:tav tm="0">
                                          <p:val>
                                            <p:strVal val="ppt_w"/>
                                          </p:val>
                                        </p:tav>
                                        <p:tav tm="100000">
                                          <p:val>
                                            <p:fltVal val="0"/>
                                          </p:val>
                                        </p:tav>
                                      </p:tavLst>
                                    </p:anim>
                                    <p:anim calcmode="lin" valueType="num">
                                      <p:cBhvr>
                                        <p:cTn id="99" dur="1000"/>
                                        <p:tgtEl>
                                          <p:spTgt spid="9">
                                            <p:txEl>
                                              <p:pRg st="0" end="0"/>
                                            </p:txEl>
                                          </p:spTgt>
                                        </p:tgtEl>
                                        <p:attrNameLst>
                                          <p:attrName>ppt_h</p:attrName>
                                        </p:attrNameLst>
                                      </p:cBhvr>
                                      <p:tavLst>
                                        <p:tav tm="0">
                                          <p:val>
                                            <p:strVal val="ppt_h"/>
                                          </p:val>
                                        </p:tav>
                                        <p:tav tm="100000">
                                          <p:val>
                                            <p:fltVal val="0"/>
                                          </p:val>
                                        </p:tav>
                                      </p:tavLst>
                                    </p:anim>
                                    <p:anim calcmode="lin" valueType="num">
                                      <p:cBhvr>
                                        <p:cTn id="100" dur="1000"/>
                                        <p:tgtEl>
                                          <p:spTgt spid="9">
                                            <p:txEl>
                                              <p:pRg st="0" end="0"/>
                                            </p:txEl>
                                          </p:spTgt>
                                        </p:tgtEl>
                                        <p:attrNameLst>
                                          <p:attrName>style.rotation</p:attrName>
                                        </p:attrNameLst>
                                      </p:cBhvr>
                                      <p:tavLst>
                                        <p:tav tm="0">
                                          <p:val>
                                            <p:fltVal val="0"/>
                                          </p:val>
                                        </p:tav>
                                        <p:tav tm="100000">
                                          <p:val>
                                            <p:fltVal val="90"/>
                                          </p:val>
                                        </p:tav>
                                      </p:tavLst>
                                    </p:anim>
                                    <p:animEffect transition="out" filter="fade">
                                      <p:cBhvr>
                                        <p:cTn id="101" dur="1000"/>
                                        <p:tgtEl>
                                          <p:spTgt spid="9">
                                            <p:txEl>
                                              <p:pRg st="0" end="0"/>
                                            </p:txEl>
                                          </p:spTgt>
                                        </p:tgtEl>
                                      </p:cBhvr>
                                    </p:animEffect>
                                    <p:set>
                                      <p:cBhvr>
                                        <p:cTn id="102" dur="1" fill="hold">
                                          <p:stCondLst>
                                            <p:cond delay="999"/>
                                          </p:stCondLst>
                                        </p:cTn>
                                        <p:tgtEl>
                                          <p:spTgt spid="9">
                                            <p:txEl>
                                              <p:pRg st="0" end="0"/>
                                            </p:txEl>
                                          </p:spTgt>
                                        </p:tgtEl>
                                        <p:attrNameLst>
                                          <p:attrName>style.visibility</p:attrName>
                                        </p:attrNameLst>
                                      </p:cBhvr>
                                      <p:to>
                                        <p:strVal val="hidden"/>
                                      </p:to>
                                    </p:set>
                                  </p:childTnLst>
                                </p:cTn>
                              </p:par>
                              <p:par>
                                <p:cTn id="103" presetID="31" presetClass="exit" presetSubtype="0" fill="hold" grpId="0" nodeType="withEffect">
                                  <p:stCondLst>
                                    <p:cond delay="0"/>
                                  </p:stCondLst>
                                  <p:childTnLst>
                                    <p:anim calcmode="lin" valueType="num">
                                      <p:cBhvr>
                                        <p:cTn id="104" dur="1000"/>
                                        <p:tgtEl>
                                          <p:spTgt spid="9">
                                            <p:txEl>
                                              <p:pRg st="1" end="1"/>
                                            </p:txEl>
                                          </p:spTgt>
                                        </p:tgtEl>
                                        <p:attrNameLst>
                                          <p:attrName>ppt_w</p:attrName>
                                        </p:attrNameLst>
                                      </p:cBhvr>
                                      <p:tavLst>
                                        <p:tav tm="0">
                                          <p:val>
                                            <p:strVal val="ppt_w"/>
                                          </p:val>
                                        </p:tav>
                                        <p:tav tm="100000">
                                          <p:val>
                                            <p:fltVal val="0"/>
                                          </p:val>
                                        </p:tav>
                                      </p:tavLst>
                                    </p:anim>
                                    <p:anim calcmode="lin" valueType="num">
                                      <p:cBhvr>
                                        <p:cTn id="105" dur="1000"/>
                                        <p:tgtEl>
                                          <p:spTgt spid="9">
                                            <p:txEl>
                                              <p:pRg st="1" end="1"/>
                                            </p:txEl>
                                          </p:spTgt>
                                        </p:tgtEl>
                                        <p:attrNameLst>
                                          <p:attrName>ppt_h</p:attrName>
                                        </p:attrNameLst>
                                      </p:cBhvr>
                                      <p:tavLst>
                                        <p:tav tm="0">
                                          <p:val>
                                            <p:strVal val="ppt_h"/>
                                          </p:val>
                                        </p:tav>
                                        <p:tav tm="100000">
                                          <p:val>
                                            <p:fltVal val="0"/>
                                          </p:val>
                                        </p:tav>
                                      </p:tavLst>
                                    </p:anim>
                                    <p:anim calcmode="lin" valueType="num">
                                      <p:cBhvr>
                                        <p:cTn id="106" dur="1000"/>
                                        <p:tgtEl>
                                          <p:spTgt spid="9">
                                            <p:txEl>
                                              <p:pRg st="1" end="1"/>
                                            </p:txEl>
                                          </p:spTgt>
                                        </p:tgtEl>
                                        <p:attrNameLst>
                                          <p:attrName>style.rotation</p:attrName>
                                        </p:attrNameLst>
                                      </p:cBhvr>
                                      <p:tavLst>
                                        <p:tav tm="0">
                                          <p:val>
                                            <p:fltVal val="0"/>
                                          </p:val>
                                        </p:tav>
                                        <p:tav tm="100000">
                                          <p:val>
                                            <p:fltVal val="90"/>
                                          </p:val>
                                        </p:tav>
                                      </p:tavLst>
                                    </p:anim>
                                    <p:animEffect transition="out" filter="fade">
                                      <p:cBhvr>
                                        <p:cTn id="107" dur="1000"/>
                                        <p:tgtEl>
                                          <p:spTgt spid="9">
                                            <p:txEl>
                                              <p:pRg st="1" end="1"/>
                                            </p:txEl>
                                          </p:spTgt>
                                        </p:tgtEl>
                                      </p:cBhvr>
                                    </p:animEffect>
                                    <p:set>
                                      <p:cBhvr>
                                        <p:cTn id="108" dur="1" fill="hold">
                                          <p:stCondLst>
                                            <p:cond delay="999"/>
                                          </p:stCondLst>
                                        </p:cTn>
                                        <p:tgtEl>
                                          <p:spTgt spid="9">
                                            <p:txEl>
                                              <p:pRg st="1" end="1"/>
                                            </p:txEl>
                                          </p:spTgt>
                                        </p:tgtEl>
                                        <p:attrNameLst>
                                          <p:attrName>style.visibility</p:attrName>
                                        </p:attrNameLst>
                                      </p:cBhvr>
                                      <p:to>
                                        <p:strVal val="hidden"/>
                                      </p:to>
                                    </p:set>
                                  </p:childTnLst>
                                </p:cTn>
                              </p:par>
                              <p:par>
                                <p:cTn id="109" presetID="31" presetClass="exit" presetSubtype="0" fill="hold" grpId="0" nodeType="withEffect">
                                  <p:stCondLst>
                                    <p:cond delay="0"/>
                                  </p:stCondLst>
                                  <p:childTnLst>
                                    <p:anim calcmode="lin" valueType="num">
                                      <p:cBhvr>
                                        <p:cTn id="110" dur="1000"/>
                                        <p:tgtEl>
                                          <p:spTgt spid="9">
                                            <p:txEl>
                                              <p:pRg st="2" end="2"/>
                                            </p:txEl>
                                          </p:spTgt>
                                        </p:tgtEl>
                                        <p:attrNameLst>
                                          <p:attrName>ppt_w</p:attrName>
                                        </p:attrNameLst>
                                      </p:cBhvr>
                                      <p:tavLst>
                                        <p:tav tm="0">
                                          <p:val>
                                            <p:strVal val="ppt_w"/>
                                          </p:val>
                                        </p:tav>
                                        <p:tav tm="100000">
                                          <p:val>
                                            <p:fltVal val="0"/>
                                          </p:val>
                                        </p:tav>
                                      </p:tavLst>
                                    </p:anim>
                                    <p:anim calcmode="lin" valueType="num">
                                      <p:cBhvr>
                                        <p:cTn id="111" dur="1000"/>
                                        <p:tgtEl>
                                          <p:spTgt spid="9">
                                            <p:txEl>
                                              <p:pRg st="2" end="2"/>
                                            </p:txEl>
                                          </p:spTgt>
                                        </p:tgtEl>
                                        <p:attrNameLst>
                                          <p:attrName>ppt_h</p:attrName>
                                        </p:attrNameLst>
                                      </p:cBhvr>
                                      <p:tavLst>
                                        <p:tav tm="0">
                                          <p:val>
                                            <p:strVal val="ppt_h"/>
                                          </p:val>
                                        </p:tav>
                                        <p:tav tm="100000">
                                          <p:val>
                                            <p:fltVal val="0"/>
                                          </p:val>
                                        </p:tav>
                                      </p:tavLst>
                                    </p:anim>
                                    <p:anim calcmode="lin" valueType="num">
                                      <p:cBhvr>
                                        <p:cTn id="112" dur="1000"/>
                                        <p:tgtEl>
                                          <p:spTgt spid="9">
                                            <p:txEl>
                                              <p:pRg st="2" end="2"/>
                                            </p:txEl>
                                          </p:spTgt>
                                        </p:tgtEl>
                                        <p:attrNameLst>
                                          <p:attrName>style.rotation</p:attrName>
                                        </p:attrNameLst>
                                      </p:cBhvr>
                                      <p:tavLst>
                                        <p:tav tm="0">
                                          <p:val>
                                            <p:fltVal val="0"/>
                                          </p:val>
                                        </p:tav>
                                        <p:tav tm="100000">
                                          <p:val>
                                            <p:fltVal val="90"/>
                                          </p:val>
                                        </p:tav>
                                      </p:tavLst>
                                    </p:anim>
                                    <p:animEffect transition="out" filter="fade">
                                      <p:cBhvr>
                                        <p:cTn id="113" dur="1000"/>
                                        <p:tgtEl>
                                          <p:spTgt spid="9">
                                            <p:txEl>
                                              <p:pRg st="2" end="2"/>
                                            </p:txEl>
                                          </p:spTgt>
                                        </p:tgtEl>
                                      </p:cBhvr>
                                    </p:animEffect>
                                    <p:set>
                                      <p:cBhvr>
                                        <p:cTn id="114" dur="1" fill="hold">
                                          <p:stCondLst>
                                            <p:cond delay="999"/>
                                          </p:stCondLst>
                                        </p:cTn>
                                        <p:tgtEl>
                                          <p:spTgt spid="9">
                                            <p:txEl>
                                              <p:pRg st="2" end="2"/>
                                            </p:txEl>
                                          </p:spTgt>
                                        </p:tgtEl>
                                        <p:attrNameLst>
                                          <p:attrName>style.visibility</p:attrName>
                                        </p:attrNameLst>
                                      </p:cBhvr>
                                      <p:to>
                                        <p:strVal val="hidden"/>
                                      </p:to>
                                    </p:set>
                                  </p:childTnLst>
                                </p:cTn>
                              </p:par>
                              <p:par>
                                <p:cTn id="115" presetID="31" presetClass="exit" presetSubtype="0" fill="hold" grpId="0" nodeType="withEffect">
                                  <p:stCondLst>
                                    <p:cond delay="0"/>
                                  </p:stCondLst>
                                  <p:childTnLst>
                                    <p:anim calcmode="lin" valueType="num">
                                      <p:cBhvr>
                                        <p:cTn id="116" dur="1000"/>
                                        <p:tgtEl>
                                          <p:spTgt spid="9">
                                            <p:txEl>
                                              <p:pRg st="3" end="3"/>
                                            </p:txEl>
                                          </p:spTgt>
                                        </p:tgtEl>
                                        <p:attrNameLst>
                                          <p:attrName>ppt_w</p:attrName>
                                        </p:attrNameLst>
                                      </p:cBhvr>
                                      <p:tavLst>
                                        <p:tav tm="0">
                                          <p:val>
                                            <p:strVal val="ppt_w"/>
                                          </p:val>
                                        </p:tav>
                                        <p:tav tm="100000">
                                          <p:val>
                                            <p:fltVal val="0"/>
                                          </p:val>
                                        </p:tav>
                                      </p:tavLst>
                                    </p:anim>
                                    <p:anim calcmode="lin" valueType="num">
                                      <p:cBhvr>
                                        <p:cTn id="117" dur="1000"/>
                                        <p:tgtEl>
                                          <p:spTgt spid="9">
                                            <p:txEl>
                                              <p:pRg st="3" end="3"/>
                                            </p:txEl>
                                          </p:spTgt>
                                        </p:tgtEl>
                                        <p:attrNameLst>
                                          <p:attrName>ppt_h</p:attrName>
                                        </p:attrNameLst>
                                      </p:cBhvr>
                                      <p:tavLst>
                                        <p:tav tm="0">
                                          <p:val>
                                            <p:strVal val="ppt_h"/>
                                          </p:val>
                                        </p:tav>
                                        <p:tav tm="100000">
                                          <p:val>
                                            <p:fltVal val="0"/>
                                          </p:val>
                                        </p:tav>
                                      </p:tavLst>
                                    </p:anim>
                                    <p:anim calcmode="lin" valueType="num">
                                      <p:cBhvr>
                                        <p:cTn id="118" dur="1000"/>
                                        <p:tgtEl>
                                          <p:spTgt spid="9">
                                            <p:txEl>
                                              <p:pRg st="3" end="3"/>
                                            </p:txEl>
                                          </p:spTgt>
                                        </p:tgtEl>
                                        <p:attrNameLst>
                                          <p:attrName>style.rotation</p:attrName>
                                        </p:attrNameLst>
                                      </p:cBhvr>
                                      <p:tavLst>
                                        <p:tav tm="0">
                                          <p:val>
                                            <p:fltVal val="0"/>
                                          </p:val>
                                        </p:tav>
                                        <p:tav tm="100000">
                                          <p:val>
                                            <p:fltVal val="90"/>
                                          </p:val>
                                        </p:tav>
                                      </p:tavLst>
                                    </p:anim>
                                    <p:animEffect transition="out" filter="fade">
                                      <p:cBhvr>
                                        <p:cTn id="119" dur="1000"/>
                                        <p:tgtEl>
                                          <p:spTgt spid="9">
                                            <p:txEl>
                                              <p:pRg st="3" end="3"/>
                                            </p:txEl>
                                          </p:spTgt>
                                        </p:tgtEl>
                                      </p:cBhvr>
                                    </p:animEffect>
                                    <p:set>
                                      <p:cBhvr>
                                        <p:cTn id="120" dur="1" fill="hold">
                                          <p:stCondLst>
                                            <p:cond delay="999"/>
                                          </p:stCondLst>
                                        </p:cTn>
                                        <p:tgtEl>
                                          <p:spTgt spid="9">
                                            <p:txEl>
                                              <p:pRg st="3" end="3"/>
                                            </p:txEl>
                                          </p:spTgt>
                                        </p:tgtEl>
                                        <p:attrNameLst>
                                          <p:attrName>style.visibility</p:attrName>
                                        </p:attrNameLst>
                                      </p:cBhvr>
                                      <p:to>
                                        <p:strVal val="hidden"/>
                                      </p:to>
                                    </p:set>
                                  </p:childTnLst>
                                </p:cTn>
                              </p:par>
                            </p:childTnLst>
                          </p:cTn>
                        </p:par>
                        <p:par>
                          <p:cTn id="121" fill="hold">
                            <p:stCondLst>
                              <p:cond delay="1000"/>
                            </p:stCondLst>
                            <p:childTnLst>
                              <p:par>
                                <p:cTn id="122" presetID="31" presetClass="entr" presetSubtype="0" fill="hold" nodeType="afterEffect">
                                  <p:stCondLst>
                                    <p:cond delay="0"/>
                                  </p:stCondLst>
                                  <p:childTnLst>
                                    <p:set>
                                      <p:cBhvr>
                                        <p:cTn id="123" dur="1" fill="hold">
                                          <p:stCondLst>
                                            <p:cond delay="0"/>
                                          </p:stCondLst>
                                        </p:cTn>
                                        <p:tgtEl>
                                          <p:spTgt spid="12"/>
                                        </p:tgtEl>
                                        <p:attrNameLst>
                                          <p:attrName>style.visibility</p:attrName>
                                        </p:attrNameLst>
                                      </p:cBhvr>
                                      <p:to>
                                        <p:strVal val="visible"/>
                                      </p:to>
                                    </p:set>
                                    <p:anim calcmode="lin" valueType="num">
                                      <p:cBhvr>
                                        <p:cTn id="124" dur="1000" fill="hold"/>
                                        <p:tgtEl>
                                          <p:spTgt spid="12"/>
                                        </p:tgtEl>
                                        <p:attrNameLst>
                                          <p:attrName>ppt_w</p:attrName>
                                        </p:attrNameLst>
                                      </p:cBhvr>
                                      <p:tavLst>
                                        <p:tav tm="0">
                                          <p:val>
                                            <p:fltVal val="0"/>
                                          </p:val>
                                        </p:tav>
                                        <p:tav tm="100000">
                                          <p:val>
                                            <p:strVal val="#ppt_w"/>
                                          </p:val>
                                        </p:tav>
                                      </p:tavLst>
                                    </p:anim>
                                    <p:anim calcmode="lin" valueType="num">
                                      <p:cBhvr>
                                        <p:cTn id="125" dur="1000" fill="hold"/>
                                        <p:tgtEl>
                                          <p:spTgt spid="12"/>
                                        </p:tgtEl>
                                        <p:attrNameLst>
                                          <p:attrName>ppt_h</p:attrName>
                                        </p:attrNameLst>
                                      </p:cBhvr>
                                      <p:tavLst>
                                        <p:tav tm="0">
                                          <p:val>
                                            <p:fltVal val="0"/>
                                          </p:val>
                                        </p:tav>
                                        <p:tav tm="100000">
                                          <p:val>
                                            <p:strVal val="#ppt_h"/>
                                          </p:val>
                                        </p:tav>
                                      </p:tavLst>
                                    </p:anim>
                                    <p:anim calcmode="lin" valueType="num">
                                      <p:cBhvr>
                                        <p:cTn id="126" dur="1000" fill="hold"/>
                                        <p:tgtEl>
                                          <p:spTgt spid="12"/>
                                        </p:tgtEl>
                                        <p:attrNameLst>
                                          <p:attrName>style.rotation</p:attrName>
                                        </p:attrNameLst>
                                      </p:cBhvr>
                                      <p:tavLst>
                                        <p:tav tm="0">
                                          <p:val>
                                            <p:fltVal val="90"/>
                                          </p:val>
                                        </p:tav>
                                        <p:tav tm="100000">
                                          <p:val>
                                            <p:fltVal val="0"/>
                                          </p:val>
                                        </p:tav>
                                      </p:tavLst>
                                    </p:anim>
                                    <p:animEffect transition="in" filter="fade">
                                      <p:cBhvr>
                                        <p:cTn id="1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4" grpId="1" uiExpand="1" build="p"/>
      <p:bldP spid="9" grpId="0" build="p"/>
      <p:bldP spid="9" grpId="1" uiExpand="1" build="p"/>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B2686-9926-9542-A694-906A3C0960E7}"/>
              </a:ext>
            </a:extLst>
          </p:cNvPr>
          <p:cNvSpPr>
            <a:spLocks noGrp="1"/>
          </p:cNvSpPr>
          <p:nvPr>
            <p:ph type="body" idx="1"/>
          </p:nvPr>
        </p:nvSpPr>
        <p:spPr>
          <a:xfrm>
            <a:off x="1319105" y="1194427"/>
            <a:ext cx="4417816" cy="713818"/>
          </a:xfrm>
        </p:spPr>
        <p:txBody>
          <a:bodyPr/>
          <a:lstStyle/>
          <a:p>
            <a:r>
              <a:rPr lang="en-US" sz="3200" dirty="0">
                <a:solidFill>
                  <a:schemeClr val="accent3"/>
                </a:solidFill>
              </a:rPr>
              <a:t>Emergency Supply Kit</a:t>
            </a:r>
          </a:p>
        </p:txBody>
      </p:sp>
      <p:pic>
        <p:nvPicPr>
          <p:cNvPr id="6" name="Picture 5">
            <a:extLst>
              <a:ext uri="{FF2B5EF4-FFF2-40B4-BE49-F238E27FC236}">
                <a16:creationId xmlns:a16="http://schemas.microsoft.com/office/drawing/2014/main" id="{210154DF-FF8D-984C-9492-1D8B43AE8141}"/>
              </a:ext>
            </a:extLst>
          </p:cNvPr>
          <p:cNvPicPr>
            <a:picLocks noChangeAspect="1"/>
          </p:cNvPicPr>
          <p:nvPr/>
        </p:nvPicPr>
        <p:blipFill>
          <a:blip r:embed="rId3"/>
          <a:stretch>
            <a:fillRect/>
          </a:stretch>
        </p:blipFill>
        <p:spPr>
          <a:xfrm>
            <a:off x="372083" y="2155143"/>
            <a:ext cx="5907155" cy="3908567"/>
          </a:xfrm>
          <a:prstGeom prst="rect">
            <a:avLst/>
          </a:prstGeom>
          <a:ln w="889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F894650E-E141-BD4C-9FA0-1075F58A4BEA}"/>
              </a:ext>
            </a:extLst>
          </p:cNvPr>
          <p:cNvSpPr txBox="1"/>
          <p:nvPr/>
        </p:nvSpPr>
        <p:spPr>
          <a:xfrm>
            <a:off x="6969476" y="2709044"/>
            <a:ext cx="3791504" cy="2800767"/>
          </a:xfrm>
          <a:prstGeom prst="rect">
            <a:avLst/>
          </a:prstGeom>
          <a:noFill/>
        </p:spPr>
        <p:txBody>
          <a:bodyPr wrap="square" rtlCol="0">
            <a:spAutoFit/>
          </a:bodyPr>
          <a:lstStyle/>
          <a:p>
            <a:pPr algn="ctr"/>
            <a:r>
              <a:rPr lang="en-US" sz="4400" b="1" dirty="0">
                <a:solidFill>
                  <a:schemeClr val="accent3"/>
                </a:solidFill>
              </a:rPr>
              <a:t>What should you have in an Emergency Supply Kit?</a:t>
            </a:r>
          </a:p>
        </p:txBody>
      </p:sp>
      <p:sp>
        <p:nvSpPr>
          <p:cNvPr id="4" name="Content Placeholder 3">
            <a:extLst>
              <a:ext uri="{FF2B5EF4-FFF2-40B4-BE49-F238E27FC236}">
                <a16:creationId xmlns:a16="http://schemas.microsoft.com/office/drawing/2014/main" id="{B0A9F827-AFD0-A64A-8205-DD2B5FA6BDE2}"/>
              </a:ext>
            </a:extLst>
          </p:cNvPr>
          <p:cNvSpPr>
            <a:spLocks noGrp="1"/>
          </p:cNvSpPr>
          <p:nvPr>
            <p:ph sz="half" idx="2"/>
          </p:nvPr>
        </p:nvSpPr>
        <p:spPr>
          <a:xfrm>
            <a:off x="676406" y="2052115"/>
            <a:ext cx="5298510" cy="4805884"/>
          </a:xfrm>
        </p:spPr>
        <p:txBody>
          <a:bodyPr>
            <a:normAutofit fontScale="92500"/>
          </a:bodyPr>
          <a:lstStyle/>
          <a:p>
            <a:pPr lvl="1"/>
            <a:r>
              <a:rPr lang="en-US" sz="2800" dirty="0"/>
              <a:t>3 Day supply of non-perishable food</a:t>
            </a:r>
          </a:p>
          <a:p>
            <a:pPr lvl="1"/>
            <a:r>
              <a:rPr lang="en-US" sz="2800" dirty="0">
                <a:solidFill>
                  <a:schemeClr val="accent1"/>
                </a:solidFill>
              </a:rPr>
              <a:t>3 gallons of water per person</a:t>
            </a:r>
          </a:p>
          <a:p>
            <a:pPr lvl="1"/>
            <a:r>
              <a:rPr lang="en-US" sz="2800" dirty="0"/>
              <a:t>Map with evacuation routes</a:t>
            </a:r>
          </a:p>
          <a:p>
            <a:pPr lvl="1"/>
            <a:r>
              <a:rPr lang="en-US" sz="2800" dirty="0">
                <a:solidFill>
                  <a:schemeClr val="accent1"/>
                </a:solidFill>
              </a:rPr>
              <a:t>Prescriptions</a:t>
            </a:r>
            <a:endParaRPr lang="en-US" dirty="0">
              <a:solidFill>
                <a:schemeClr val="accent1"/>
              </a:solidFill>
            </a:endParaRPr>
          </a:p>
          <a:p>
            <a:pPr lvl="1"/>
            <a:r>
              <a:rPr lang="en-US" sz="2800" dirty="0"/>
              <a:t>Clothing</a:t>
            </a:r>
          </a:p>
          <a:p>
            <a:pPr lvl="1"/>
            <a:r>
              <a:rPr lang="en-US" sz="2800" dirty="0">
                <a:solidFill>
                  <a:schemeClr val="accent1"/>
                </a:solidFill>
              </a:rPr>
              <a:t>Eyeglasses or Contact Lenses</a:t>
            </a:r>
          </a:p>
          <a:p>
            <a:pPr lvl="1"/>
            <a:r>
              <a:rPr lang="en-US" sz="2800" dirty="0"/>
              <a:t>Car keys</a:t>
            </a:r>
          </a:p>
        </p:txBody>
      </p:sp>
      <p:sp>
        <p:nvSpPr>
          <p:cNvPr id="7" name="Title 1">
            <a:extLst>
              <a:ext uri="{FF2B5EF4-FFF2-40B4-BE49-F238E27FC236}">
                <a16:creationId xmlns:a16="http://schemas.microsoft.com/office/drawing/2014/main" id="{92901F8B-ED0C-EE4D-A91C-4E7FEE90699A}"/>
              </a:ext>
            </a:extLst>
          </p:cNvPr>
          <p:cNvSpPr txBox="1">
            <a:spLocks/>
          </p:cNvSpPr>
          <p:nvPr/>
        </p:nvSpPr>
        <p:spPr>
          <a:xfrm>
            <a:off x="7950439" y="95894"/>
            <a:ext cx="3074703"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3200" dirty="0">
                <a:solidFill>
                  <a:schemeClr val="accent5"/>
                </a:solidFill>
                <a:latin typeface="Zapfino" panose="03030300040707070C03" pitchFamily="66" charset="77"/>
              </a:rPr>
              <a:t>Get Set!</a:t>
            </a:r>
            <a:endParaRPr lang="en-US" sz="3200" dirty="0"/>
          </a:p>
        </p:txBody>
      </p:sp>
      <p:sp>
        <p:nvSpPr>
          <p:cNvPr id="8" name="TextBox 7">
            <a:extLst>
              <a:ext uri="{FF2B5EF4-FFF2-40B4-BE49-F238E27FC236}">
                <a16:creationId xmlns:a16="http://schemas.microsoft.com/office/drawing/2014/main" id="{D8633428-59C1-5142-841B-B8FF9421C0BA}"/>
              </a:ext>
            </a:extLst>
          </p:cNvPr>
          <p:cNvSpPr txBox="1"/>
          <p:nvPr/>
        </p:nvSpPr>
        <p:spPr>
          <a:xfrm>
            <a:off x="9156610" y="819174"/>
            <a:ext cx="2214324" cy="369332"/>
          </a:xfrm>
          <a:prstGeom prst="rect">
            <a:avLst/>
          </a:prstGeom>
          <a:noFill/>
        </p:spPr>
        <p:txBody>
          <a:bodyPr wrap="none" rtlCol="0">
            <a:spAutoFit/>
          </a:bodyPr>
          <a:lstStyle/>
          <a:p>
            <a:r>
              <a:rPr lang="en-US" dirty="0"/>
              <a:t>Emergency Supply Kit</a:t>
            </a:r>
          </a:p>
        </p:txBody>
      </p:sp>
      <p:sp>
        <p:nvSpPr>
          <p:cNvPr id="13" name="TextBox 12">
            <a:extLst>
              <a:ext uri="{FF2B5EF4-FFF2-40B4-BE49-F238E27FC236}">
                <a16:creationId xmlns:a16="http://schemas.microsoft.com/office/drawing/2014/main" id="{8B26137E-BE34-3046-865D-DAA5575C78D1}"/>
              </a:ext>
            </a:extLst>
          </p:cNvPr>
          <p:cNvSpPr txBox="1"/>
          <p:nvPr/>
        </p:nvSpPr>
        <p:spPr>
          <a:xfrm>
            <a:off x="11025142" y="6581001"/>
            <a:ext cx="1166858" cy="276999"/>
          </a:xfrm>
          <a:prstGeom prst="rect">
            <a:avLst/>
          </a:prstGeom>
          <a:noFill/>
        </p:spPr>
        <p:txBody>
          <a:bodyPr wrap="none" rtlCol="0">
            <a:spAutoFit/>
          </a:bodyPr>
          <a:lstStyle/>
          <a:p>
            <a:r>
              <a:rPr lang="en-US" sz="1200" dirty="0"/>
              <a:t>(Cal Fire, 2017a)</a:t>
            </a:r>
          </a:p>
        </p:txBody>
      </p:sp>
      <p:sp>
        <p:nvSpPr>
          <p:cNvPr id="14" name="TextBox 13">
            <a:extLst>
              <a:ext uri="{FF2B5EF4-FFF2-40B4-BE49-F238E27FC236}">
                <a16:creationId xmlns:a16="http://schemas.microsoft.com/office/drawing/2014/main" id="{C7F15FC4-1470-C04B-9F92-349FF2F0D4F5}"/>
              </a:ext>
            </a:extLst>
          </p:cNvPr>
          <p:cNvSpPr txBox="1"/>
          <p:nvPr/>
        </p:nvSpPr>
        <p:spPr>
          <a:xfrm>
            <a:off x="7950439" y="6581000"/>
            <a:ext cx="3173754" cy="276999"/>
          </a:xfrm>
          <a:prstGeom prst="rect">
            <a:avLst/>
          </a:prstGeom>
          <a:noFill/>
        </p:spPr>
        <p:txBody>
          <a:bodyPr wrap="none" rtlCol="0">
            <a:spAutoFit/>
          </a:bodyPr>
          <a:lstStyle/>
          <a:p>
            <a:r>
              <a:rPr lang="en-US" sz="1200" dirty="0"/>
              <a:t>(Image: Alberta Emergency Management Agency)</a:t>
            </a:r>
          </a:p>
        </p:txBody>
      </p:sp>
      <p:sp>
        <p:nvSpPr>
          <p:cNvPr id="11" name="Content Placeholder 3">
            <a:extLst>
              <a:ext uri="{FF2B5EF4-FFF2-40B4-BE49-F238E27FC236}">
                <a16:creationId xmlns:a16="http://schemas.microsoft.com/office/drawing/2014/main" id="{803F5ED0-DD8F-3949-A55F-F0CF2EC11DBD}"/>
              </a:ext>
            </a:extLst>
          </p:cNvPr>
          <p:cNvSpPr txBox="1">
            <a:spLocks/>
          </p:cNvSpPr>
          <p:nvPr/>
        </p:nvSpPr>
        <p:spPr>
          <a:xfrm>
            <a:off x="5974916" y="1934913"/>
            <a:ext cx="4521895" cy="4816616"/>
          </a:xfrm>
          <a:prstGeom prst="rect">
            <a:avLst/>
          </a:prstGeom>
        </p:spPr>
        <p:txBody>
          <a:bodyPr vert="horz" lIns="91440" tIns="45720" rIns="91440" bIns="45720" rtlCol="0">
            <a:normAutofit fontScale="92500" lnSpcReduction="2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lvl="1"/>
            <a:r>
              <a:rPr lang="en-US" sz="2800" dirty="0">
                <a:solidFill>
                  <a:schemeClr val="accent1"/>
                </a:solidFill>
              </a:rPr>
              <a:t>Credit cards</a:t>
            </a:r>
          </a:p>
          <a:p>
            <a:pPr lvl="1"/>
            <a:r>
              <a:rPr lang="en-US" sz="2800" dirty="0"/>
              <a:t>First-aid kit</a:t>
            </a:r>
          </a:p>
          <a:p>
            <a:pPr lvl="1"/>
            <a:r>
              <a:rPr lang="en-US" sz="2800" dirty="0">
                <a:solidFill>
                  <a:schemeClr val="accent1"/>
                </a:solidFill>
              </a:rPr>
              <a:t>Flashlight</a:t>
            </a:r>
          </a:p>
          <a:p>
            <a:pPr lvl="1"/>
            <a:r>
              <a:rPr lang="en-US" sz="2800" dirty="0"/>
              <a:t>Battery powered radio with extra batteries</a:t>
            </a:r>
          </a:p>
          <a:p>
            <a:pPr lvl="1"/>
            <a:r>
              <a:rPr lang="en-US" sz="2800" dirty="0">
                <a:solidFill>
                  <a:schemeClr val="accent1"/>
                </a:solidFill>
              </a:rPr>
              <a:t>Sanitation supplies</a:t>
            </a:r>
          </a:p>
          <a:p>
            <a:pPr lvl="1"/>
            <a:r>
              <a:rPr lang="en-US" sz="2800" dirty="0"/>
              <a:t>Copies of important documents</a:t>
            </a:r>
          </a:p>
          <a:p>
            <a:pPr lvl="1"/>
            <a:r>
              <a:rPr lang="en-US" sz="2800" dirty="0">
                <a:solidFill>
                  <a:schemeClr val="accent1"/>
                </a:solidFill>
              </a:rPr>
              <a:t>Pet food and water</a:t>
            </a:r>
          </a:p>
          <a:p>
            <a:pPr lvl="1"/>
            <a:endParaRPr lang="en-US" sz="2800" b="0" dirty="0"/>
          </a:p>
        </p:txBody>
      </p:sp>
    </p:spTree>
    <p:extLst>
      <p:ext uri="{BB962C8B-B14F-4D97-AF65-F5344CB8AC3E}">
        <p14:creationId xmlns:p14="http://schemas.microsoft.com/office/powerpoint/2010/main" val="145072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grpId="1" nodeType="clickEffect">
                                  <p:stCondLst>
                                    <p:cond delay="0"/>
                                  </p:stCondLst>
                                  <p:childTnLst>
                                    <p:animEffect transition="out" filter="wipe(down)">
                                      <p:cBhvr>
                                        <p:cTn id="24" dur="180" accel="50000">
                                          <p:stCondLst>
                                            <p:cond delay="1820"/>
                                          </p:stCondLst>
                                        </p:cTn>
                                        <p:tgtEl>
                                          <p:spTgt spid="2"/>
                                        </p:tgtEl>
                                      </p:cBhvr>
                                    </p:animEffect>
                                    <p:anim calcmode="lin" valueType="num">
                                      <p:cBhvr>
                                        <p:cTn id="25"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32" dur="26">
                                          <p:stCondLst>
                                            <p:cond delay="620"/>
                                          </p:stCondLst>
                                        </p:cTn>
                                        <p:tgtEl>
                                          <p:spTgt spid="2"/>
                                        </p:tgtEl>
                                      </p:cBhvr>
                                      <p:to x="100000" y="60000"/>
                                    </p:animScale>
                                    <p:animScale>
                                      <p:cBhvr>
                                        <p:cTn id="33" dur="166" decel="50000">
                                          <p:stCondLst>
                                            <p:cond delay="64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set>
                                      <p:cBhvr>
                                        <p:cTn id="40" dur="1" fill="hold">
                                          <p:stCondLst>
                                            <p:cond delay="1999"/>
                                          </p:stCondLst>
                                        </p:cTn>
                                        <p:tgtEl>
                                          <p:spTgt spid="2"/>
                                        </p:tgtEl>
                                        <p:attrNameLst>
                                          <p:attrName>style.visibility</p:attrName>
                                        </p:attrNameLst>
                                      </p:cBhvr>
                                      <p:to>
                                        <p:strVal val="hidden"/>
                                      </p:to>
                                    </p:set>
                                  </p:childTnLst>
                                </p:cTn>
                              </p:par>
                              <p:par>
                                <p:cTn id="41" presetID="26" presetClass="exit" presetSubtype="0" fill="hold" nodeType="withEffect">
                                  <p:stCondLst>
                                    <p:cond delay="0"/>
                                  </p:stCondLst>
                                  <p:childTnLst>
                                    <p:animEffect transition="out" filter="wipe(down)">
                                      <p:cBhvr>
                                        <p:cTn id="42" dur="180" accel="50000">
                                          <p:stCondLst>
                                            <p:cond delay="1820"/>
                                          </p:stCondLst>
                                        </p:cTn>
                                        <p:tgtEl>
                                          <p:spTgt spid="6"/>
                                        </p:tgtEl>
                                      </p:cBhvr>
                                    </p:animEffect>
                                    <p:anim calcmode="lin" valueType="num">
                                      <p:cBhvr>
                                        <p:cTn id="4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50" dur="26">
                                          <p:stCondLst>
                                            <p:cond delay="620"/>
                                          </p:stCondLst>
                                        </p:cTn>
                                        <p:tgtEl>
                                          <p:spTgt spid="6"/>
                                        </p:tgtEl>
                                      </p:cBhvr>
                                      <p:to x="100000" y="60000"/>
                                    </p:animScale>
                                    <p:animScale>
                                      <p:cBhvr>
                                        <p:cTn id="51" dur="166" decel="50000">
                                          <p:stCondLst>
                                            <p:cond delay="64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set>
                                      <p:cBhvr>
                                        <p:cTn id="58" dur="1" fill="hold">
                                          <p:stCondLst>
                                            <p:cond delay="1999"/>
                                          </p:stCondLst>
                                        </p:cTn>
                                        <p:tgtEl>
                                          <p:spTgt spid="6"/>
                                        </p:tgtEl>
                                        <p:attrNameLst>
                                          <p:attrName>style.visibility</p:attrName>
                                        </p:attrNameLst>
                                      </p:cBhvr>
                                      <p:to>
                                        <p:strVal val="hidden"/>
                                      </p:to>
                                    </p:set>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fade">
                                      <p:cBhvr>
                                        <p:cTn id="62" dur="1000"/>
                                        <p:tgtEl>
                                          <p:spTgt spid="4">
                                            <p:txEl>
                                              <p:pRg st="0" end="0"/>
                                            </p:txEl>
                                          </p:spTgt>
                                        </p:tgtEl>
                                      </p:cBhvr>
                                    </p:animEffect>
                                    <p:anim calcmode="lin" valueType="num">
                                      <p:cBhvr>
                                        <p:cTn id="6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1000"/>
                                        <p:tgtEl>
                                          <p:spTgt spid="4">
                                            <p:txEl>
                                              <p:pRg st="1" end="1"/>
                                            </p:txEl>
                                          </p:spTgt>
                                        </p:tgtEl>
                                      </p:cBhvr>
                                    </p:animEffect>
                                    <p:anim calcmode="lin" valueType="num">
                                      <p:cBhvr>
                                        <p:cTn id="6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2" presetClass="entr" presetSubtype="0" fill="hold" grpId="0" nodeType="after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fade">
                                      <p:cBhvr>
                                        <p:cTn id="74" dur="1000"/>
                                        <p:tgtEl>
                                          <p:spTgt spid="4">
                                            <p:txEl>
                                              <p:pRg st="2" end="2"/>
                                            </p:txEl>
                                          </p:spTgt>
                                        </p:tgtEl>
                                      </p:cBhvr>
                                    </p:animEffect>
                                    <p:anim calcmode="lin" valueType="num">
                                      <p:cBhvr>
                                        <p:cTn id="7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animEffect transition="in" filter="fade">
                                      <p:cBhvr>
                                        <p:cTn id="80" dur="1000"/>
                                        <p:tgtEl>
                                          <p:spTgt spid="4">
                                            <p:txEl>
                                              <p:pRg st="3" end="3"/>
                                            </p:txEl>
                                          </p:spTgt>
                                        </p:tgtEl>
                                      </p:cBhvr>
                                    </p:animEffect>
                                    <p:anim calcmode="lin" valueType="num">
                                      <p:cBhvr>
                                        <p:cTn id="8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Effect transition="in" filter="fade">
                                      <p:cBhvr>
                                        <p:cTn id="86" dur="1000"/>
                                        <p:tgtEl>
                                          <p:spTgt spid="4">
                                            <p:txEl>
                                              <p:pRg st="4" end="4"/>
                                            </p:txEl>
                                          </p:spTgt>
                                        </p:tgtEl>
                                      </p:cBhvr>
                                    </p:animEffect>
                                    <p:anim calcmode="lin" valueType="num">
                                      <p:cBhvr>
                                        <p:cTn id="8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89" fill="hold">
                            <p:stCondLst>
                              <p:cond delay="7000"/>
                            </p:stCondLst>
                            <p:childTnLst>
                              <p:par>
                                <p:cTn id="90" presetID="42" presetClass="entr" presetSubtype="0" fill="hold" grpId="0" nodeType="afterEffect">
                                  <p:stCondLst>
                                    <p:cond delay="0"/>
                                  </p:stCondLst>
                                  <p:childTnLst>
                                    <p:set>
                                      <p:cBhvr>
                                        <p:cTn id="91" dur="1" fill="hold">
                                          <p:stCondLst>
                                            <p:cond delay="0"/>
                                          </p:stCondLst>
                                        </p:cTn>
                                        <p:tgtEl>
                                          <p:spTgt spid="4">
                                            <p:txEl>
                                              <p:pRg st="5" end="5"/>
                                            </p:txEl>
                                          </p:spTgt>
                                        </p:tgtEl>
                                        <p:attrNameLst>
                                          <p:attrName>style.visibility</p:attrName>
                                        </p:attrNameLst>
                                      </p:cBhvr>
                                      <p:to>
                                        <p:strVal val="visible"/>
                                      </p:to>
                                    </p:set>
                                    <p:animEffect transition="in" filter="fade">
                                      <p:cBhvr>
                                        <p:cTn id="92" dur="1000"/>
                                        <p:tgtEl>
                                          <p:spTgt spid="4">
                                            <p:txEl>
                                              <p:pRg st="5" end="5"/>
                                            </p:txEl>
                                          </p:spTgt>
                                        </p:tgtEl>
                                      </p:cBhvr>
                                    </p:animEffect>
                                    <p:anim calcmode="lin" valueType="num">
                                      <p:cBhvr>
                                        <p:cTn id="9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fade">
                                      <p:cBhvr>
                                        <p:cTn id="98" dur="1000"/>
                                        <p:tgtEl>
                                          <p:spTgt spid="4">
                                            <p:txEl>
                                              <p:pRg st="6" end="6"/>
                                            </p:txEl>
                                          </p:spTgt>
                                        </p:tgtEl>
                                      </p:cBhvr>
                                    </p:animEffect>
                                    <p:anim calcmode="lin" valueType="num">
                                      <p:cBhvr>
                                        <p:cTn id="9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1">
                                            <p:txEl>
                                              <p:pRg st="0" end="0"/>
                                            </p:txEl>
                                          </p:spTgt>
                                        </p:tgtEl>
                                        <p:attrNameLst>
                                          <p:attrName>style.visibility</p:attrName>
                                        </p:attrNameLst>
                                      </p:cBhvr>
                                      <p:to>
                                        <p:strVal val="visible"/>
                                      </p:to>
                                    </p:set>
                                    <p:animEffect transition="in" filter="fade">
                                      <p:cBhvr>
                                        <p:cTn id="105" dur="1000"/>
                                        <p:tgtEl>
                                          <p:spTgt spid="11">
                                            <p:txEl>
                                              <p:pRg st="0" end="0"/>
                                            </p:txEl>
                                          </p:spTgt>
                                        </p:tgtEl>
                                      </p:cBhvr>
                                    </p:animEffect>
                                    <p:anim calcmode="lin" valueType="num">
                                      <p:cBhvr>
                                        <p:cTn id="10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1000"/>
                            </p:stCondLst>
                            <p:childTnLst>
                              <p:par>
                                <p:cTn id="109" presetID="42" presetClass="entr" presetSubtype="0" fill="hold" grpId="0" nodeType="afterEffect">
                                  <p:stCondLst>
                                    <p:cond delay="0"/>
                                  </p:stCondLst>
                                  <p:childTnLst>
                                    <p:set>
                                      <p:cBhvr>
                                        <p:cTn id="110" dur="1" fill="hold">
                                          <p:stCondLst>
                                            <p:cond delay="0"/>
                                          </p:stCondLst>
                                        </p:cTn>
                                        <p:tgtEl>
                                          <p:spTgt spid="11">
                                            <p:txEl>
                                              <p:pRg st="1" end="1"/>
                                            </p:txEl>
                                          </p:spTgt>
                                        </p:tgtEl>
                                        <p:attrNameLst>
                                          <p:attrName>style.visibility</p:attrName>
                                        </p:attrNameLst>
                                      </p:cBhvr>
                                      <p:to>
                                        <p:strVal val="visible"/>
                                      </p:to>
                                    </p:set>
                                    <p:animEffect transition="in" filter="fade">
                                      <p:cBhvr>
                                        <p:cTn id="111" dur="1000"/>
                                        <p:tgtEl>
                                          <p:spTgt spid="11">
                                            <p:txEl>
                                              <p:pRg st="1" end="1"/>
                                            </p:txEl>
                                          </p:spTgt>
                                        </p:tgtEl>
                                      </p:cBhvr>
                                    </p:animEffect>
                                    <p:anim calcmode="lin" valueType="num">
                                      <p:cBhvr>
                                        <p:cTn id="1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1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14" fill="hold">
                            <p:stCondLst>
                              <p:cond delay="2000"/>
                            </p:stCondLst>
                            <p:childTnLst>
                              <p:par>
                                <p:cTn id="115" presetID="42" presetClass="entr" presetSubtype="0" fill="hold" grpId="0" nodeType="afterEffect">
                                  <p:stCondLst>
                                    <p:cond delay="0"/>
                                  </p:stCondLst>
                                  <p:childTnLst>
                                    <p:set>
                                      <p:cBhvr>
                                        <p:cTn id="116" dur="1" fill="hold">
                                          <p:stCondLst>
                                            <p:cond delay="0"/>
                                          </p:stCondLst>
                                        </p:cTn>
                                        <p:tgtEl>
                                          <p:spTgt spid="11">
                                            <p:txEl>
                                              <p:pRg st="2" end="2"/>
                                            </p:txEl>
                                          </p:spTgt>
                                        </p:tgtEl>
                                        <p:attrNameLst>
                                          <p:attrName>style.visibility</p:attrName>
                                        </p:attrNameLst>
                                      </p:cBhvr>
                                      <p:to>
                                        <p:strVal val="visible"/>
                                      </p:to>
                                    </p:set>
                                    <p:animEffect transition="in" filter="fade">
                                      <p:cBhvr>
                                        <p:cTn id="117" dur="1000"/>
                                        <p:tgtEl>
                                          <p:spTgt spid="11">
                                            <p:txEl>
                                              <p:pRg st="2" end="2"/>
                                            </p:txEl>
                                          </p:spTgt>
                                        </p:tgtEl>
                                      </p:cBhvr>
                                    </p:animEffect>
                                    <p:anim calcmode="lin" valueType="num">
                                      <p:cBhvr>
                                        <p:cTn id="1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1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120" fill="hold">
                            <p:stCondLst>
                              <p:cond delay="3000"/>
                            </p:stCondLst>
                            <p:childTnLst>
                              <p:par>
                                <p:cTn id="121" presetID="42" presetClass="entr" presetSubtype="0" fill="hold" grpId="0" nodeType="afterEffect">
                                  <p:stCondLst>
                                    <p:cond delay="0"/>
                                  </p:stCondLst>
                                  <p:childTnLst>
                                    <p:set>
                                      <p:cBhvr>
                                        <p:cTn id="122" dur="1" fill="hold">
                                          <p:stCondLst>
                                            <p:cond delay="0"/>
                                          </p:stCondLst>
                                        </p:cTn>
                                        <p:tgtEl>
                                          <p:spTgt spid="11">
                                            <p:txEl>
                                              <p:pRg st="3" end="3"/>
                                            </p:txEl>
                                          </p:spTgt>
                                        </p:tgtEl>
                                        <p:attrNameLst>
                                          <p:attrName>style.visibility</p:attrName>
                                        </p:attrNameLst>
                                      </p:cBhvr>
                                      <p:to>
                                        <p:strVal val="visible"/>
                                      </p:to>
                                    </p:set>
                                    <p:animEffect transition="in" filter="fade">
                                      <p:cBhvr>
                                        <p:cTn id="123" dur="1000"/>
                                        <p:tgtEl>
                                          <p:spTgt spid="11">
                                            <p:txEl>
                                              <p:pRg st="3" end="3"/>
                                            </p:txEl>
                                          </p:spTgt>
                                        </p:tgtEl>
                                      </p:cBhvr>
                                    </p:animEffect>
                                    <p:anim calcmode="lin" valueType="num">
                                      <p:cBhvr>
                                        <p:cTn id="12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2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126" fill="hold">
                            <p:stCondLst>
                              <p:cond delay="4000"/>
                            </p:stCondLst>
                            <p:childTnLst>
                              <p:par>
                                <p:cTn id="127" presetID="42" presetClass="entr" presetSubtype="0" fill="hold" grpId="0" nodeType="afterEffect">
                                  <p:stCondLst>
                                    <p:cond delay="0"/>
                                  </p:stCondLst>
                                  <p:childTnLst>
                                    <p:set>
                                      <p:cBhvr>
                                        <p:cTn id="128" dur="1" fill="hold">
                                          <p:stCondLst>
                                            <p:cond delay="0"/>
                                          </p:stCondLst>
                                        </p:cTn>
                                        <p:tgtEl>
                                          <p:spTgt spid="11">
                                            <p:txEl>
                                              <p:pRg st="4" end="4"/>
                                            </p:txEl>
                                          </p:spTgt>
                                        </p:tgtEl>
                                        <p:attrNameLst>
                                          <p:attrName>style.visibility</p:attrName>
                                        </p:attrNameLst>
                                      </p:cBhvr>
                                      <p:to>
                                        <p:strVal val="visible"/>
                                      </p:to>
                                    </p:set>
                                    <p:animEffect transition="in" filter="fade">
                                      <p:cBhvr>
                                        <p:cTn id="129" dur="1000"/>
                                        <p:tgtEl>
                                          <p:spTgt spid="11">
                                            <p:txEl>
                                              <p:pRg st="4" end="4"/>
                                            </p:txEl>
                                          </p:spTgt>
                                        </p:tgtEl>
                                      </p:cBhvr>
                                    </p:animEffect>
                                    <p:anim calcmode="lin" valueType="num">
                                      <p:cBhvr>
                                        <p:cTn id="13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31"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5000"/>
                            </p:stCondLst>
                            <p:childTnLst>
                              <p:par>
                                <p:cTn id="133" presetID="42" presetClass="entr" presetSubtype="0" fill="hold" grpId="0" nodeType="afterEffect">
                                  <p:stCondLst>
                                    <p:cond delay="0"/>
                                  </p:stCondLst>
                                  <p:childTnLst>
                                    <p:set>
                                      <p:cBhvr>
                                        <p:cTn id="134" dur="1" fill="hold">
                                          <p:stCondLst>
                                            <p:cond delay="0"/>
                                          </p:stCondLst>
                                        </p:cTn>
                                        <p:tgtEl>
                                          <p:spTgt spid="11">
                                            <p:txEl>
                                              <p:pRg st="5" end="5"/>
                                            </p:txEl>
                                          </p:spTgt>
                                        </p:tgtEl>
                                        <p:attrNameLst>
                                          <p:attrName>style.visibility</p:attrName>
                                        </p:attrNameLst>
                                      </p:cBhvr>
                                      <p:to>
                                        <p:strVal val="visible"/>
                                      </p:to>
                                    </p:set>
                                    <p:animEffect transition="in" filter="fade">
                                      <p:cBhvr>
                                        <p:cTn id="135" dur="1000"/>
                                        <p:tgtEl>
                                          <p:spTgt spid="11">
                                            <p:txEl>
                                              <p:pRg st="5" end="5"/>
                                            </p:txEl>
                                          </p:spTgt>
                                        </p:tgtEl>
                                      </p:cBhvr>
                                    </p:animEffect>
                                    <p:anim calcmode="lin" valueType="num">
                                      <p:cBhvr>
                                        <p:cTn id="13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37"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par>
                          <p:cTn id="138" fill="hold">
                            <p:stCondLst>
                              <p:cond delay="6000"/>
                            </p:stCondLst>
                            <p:childTnLst>
                              <p:par>
                                <p:cTn id="139" presetID="42" presetClass="entr" presetSubtype="0" fill="hold" grpId="0" nodeType="afterEffect">
                                  <p:stCondLst>
                                    <p:cond delay="0"/>
                                  </p:stCondLst>
                                  <p:childTnLst>
                                    <p:set>
                                      <p:cBhvr>
                                        <p:cTn id="140" dur="1" fill="hold">
                                          <p:stCondLst>
                                            <p:cond delay="0"/>
                                          </p:stCondLst>
                                        </p:cTn>
                                        <p:tgtEl>
                                          <p:spTgt spid="11">
                                            <p:txEl>
                                              <p:pRg st="6" end="6"/>
                                            </p:txEl>
                                          </p:spTgt>
                                        </p:tgtEl>
                                        <p:attrNameLst>
                                          <p:attrName>style.visibility</p:attrName>
                                        </p:attrNameLst>
                                      </p:cBhvr>
                                      <p:to>
                                        <p:strVal val="visible"/>
                                      </p:to>
                                    </p:set>
                                    <p:animEffect transition="in" filter="fade">
                                      <p:cBhvr>
                                        <p:cTn id="141" dur="1000"/>
                                        <p:tgtEl>
                                          <p:spTgt spid="11">
                                            <p:txEl>
                                              <p:pRg st="6" end="6"/>
                                            </p:txEl>
                                          </p:spTgt>
                                        </p:tgtEl>
                                      </p:cBhvr>
                                    </p:animEffect>
                                    <p:anim calcmode="lin" valueType="num">
                                      <p:cBhvr>
                                        <p:cTn id="142"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43"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uiExpand="1" build="p"/>
      <p:bldP spid="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901F8B-ED0C-EE4D-A91C-4E7FEE90699A}"/>
              </a:ext>
            </a:extLst>
          </p:cNvPr>
          <p:cNvSpPr txBox="1">
            <a:spLocks/>
          </p:cNvSpPr>
          <p:nvPr/>
        </p:nvSpPr>
        <p:spPr>
          <a:xfrm>
            <a:off x="7422108" y="72767"/>
            <a:ext cx="3074703" cy="107722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3200" dirty="0">
                <a:solidFill>
                  <a:schemeClr val="accent5"/>
                </a:solidFill>
                <a:latin typeface="Zapfino" panose="03030300040707070C03" pitchFamily="66" charset="77"/>
              </a:rPr>
              <a:t>Get Set!</a:t>
            </a:r>
            <a:endParaRPr lang="en-US" sz="3200" dirty="0"/>
          </a:p>
        </p:txBody>
      </p:sp>
      <p:sp>
        <p:nvSpPr>
          <p:cNvPr id="8" name="TextBox 7">
            <a:extLst>
              <a:ext uri="{FF2B5EF4-FFF2-40B4-BE49-F238E27FC236}">
                <a16:creationId xmlns:a16="http://schemas.microsoft.com/office/drawing/2014/main" id="{D8633428-59C1-5142-841B-B8FF9421C0BA}"/>
              </a:ext>
            </a:extLst>
          </p:cNvPr>
          <p:cNvSpPr txBox="1"/>
          <p:nvPr/>
        </p:nvSpPr>
        <p:spPr>
          <a:xfrm>
            <a:off x="8705673" y="819174"/>
            <a:ext cx="2737481" cy="369332"/>
          </a:xfrm>
          <a:prstGeom prst="rect">
            <a:avLst/>
          </a:prstGeom>
          <a:noFill/>
        </p:spPr>
        <p:txBody>
          <a:bodyPr wrap="none" rtlCol="0">
            <a:spAutoFit/>
          </a:bodyPr>
          <a:lstStyle/>
          <a:p>
            <a:r>
              <a:rPr lang="en-US" dirty="0"/>
              <a:t>Family Communication Plan</a:t>
            </a:r>
          </a:p>
        </p:txBody>
      </p:sp>
      <p:sp>
        <p:nvSpPr>
          <p:cNvPr id="13" name="TextBox 12">
            <a:extLst>
              <a:ext uri="{FF2B5EF4-FFF2-40B4-BE49-F238E27FC236}">
                <a16:creationId xmlns:a16="http://schemas.microsoft.com/office/drawing/2014/main" id="{8B26137E-BE34-3046-865D-DAA5575C78D1}"/>
              </a:ext>
            </a:extLst>
          </p:cNvPr>
          <p:cNvSpPr txBox="1"/>
          <p:nvPr/>
        </p:nvSpPr>
        <p:spPr>
          <a:xfrm>
            <a:off x="11025142" y="6581001"/>
            <a:ext cx="1173270" cy="276999"/>
          </a:xfrm>
          <a:prstGeom prst="rect">
            <a:avLst/>
          </a:prstGeom>
          <a:noFill/>
        </p:spPr>
        <p:txBody>
          <a:bodyPr wrap="none" rtlCol="0">
            <a:spAutoFit/>
          </a:bodyPr>
          <a:lstStyle/>
          <a:p>
            <a:r>
              <a:rPr lang="en-US" sz="1200" dirty="0"/>
              <a:t>(Cal Fire, 2017g)</a:t>
            </a:r>
          </a:p>
        </p:txBody>
      </p:sp>
      <p:sp>
        <p:nvSpPr>
          <p:cNvPr id="9" name="Content Placeholder 8">
            <a:extLst>
              <a:ext uri="{FF2B5EF4-FFF2-40B4-BE49-F238E27FC236}">
                <a16:creationId xmlns:a16="http://schemas.microsoft.com/office/drawing/2014/main" id="{1B4C9560-39A7-3A40-A842-DBB6E115D036}"/>
              </a:ext>
            </a:extLst>
          </p:cNvPr>
          <p:cNvSpPr>
            <a:spLocks noGrp="1"/>
          </p:cNvSpPr>
          <p:nvPr>
            <p:ph sz="half" idx="2"/>
          </p:nvPr>
        </p:nvSpPr>
        <p:spPr>
          <a:xfrm>
            <a:off x="6180362" y="1631612"/>
            <a:ext cx="4844780" cy="4506283"/>
          </a:xfrm>
        </p:spPr>
        <p:txBody>
          <a:bodyPr>
            <a:normAutofit/>
          </a:bodyPr>
          <a:lstStyle/>
          <a:p>
            <a:r>
              <a:rPr lang="en-US" sz="2800" dirty="0"/>
              <a:t>Know how you are going to evacuate family members including helping toddlers &amp; small children to understand how they will respond to a fire.</a:t>
            </a:r>
          </a:p>
          <a:p>
            <a:r>
              <a:rPr lang="en-US" sz="2800" dirty="0">
                <a:solidFill>
                  <a:schemeClr val="accent1"/>
                </a:solidFill>
              </a:rPr>
              <a:t>Practice your family’s fire escape plan.</a:t>
            </a:r>
          </a:p>
        </p:txBody>
      </p:sp>
      <p:pic>
        <p:nvPicPr>
          <p:cNvPr id="12" name="Picture 11">
            <a:extLst>
              <a:ext uri="{FF2B5EF4-FFF2-40B4-BE49-F238E27FC236}">
                <a16:creationId xmlns:a16="http://schemas.microsoft.com/office/drawing/2014/main" id="{3DFEFEC1-CB85-D54A-92C4-1D8E20B658B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3074" t="10065" r="13253" b="21911"/>
          <a:stretch/>
        </p:blipFill>
        <p:spPr>
          <a:xfrm>
            <a:off x="1291654" y="1132804"/>
            <a:ext cx="4559667" cy="5448197"/>
          </a:xfrm>
          <a:prstGeom prst="rect">
            <a:avLst/>
          </a:prstGeom>
          <a:solidFill>
            <a:schemeClr val="tx1"/>
          </a:solidFill>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458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style.rotation</p:attrName>
                                        </p:attrNameLst>
                                      </p:cBhvr>
                                      <p:tavLst>
                                        <p:tav tm="0">
                                          <p:val>
                                            <p:fltVal val="90"/>
                                          </p:val>
                                        </p:tav>
                                        <p:tav tm="100000">
                                          <p:val>
                                            <p:fltVal val="0"/>
                                          </p:val>
                                        </p:tav>
                                      </p:tavLst>
                                    </p:anim>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E7F3-49A0-464C-98E6-69427935BF66}"/>
              </a:ext>
            </a:extLst>
          </p:cNvPr>
          <p:cNvSpPr>
            <a:spLocks noGrp="1"/>
          </p:cNvSpPr>
          <p:nvPr>
            <p:ph type="title"/>
          </p:nvPr>
        </p:nvSpPr>
        <p:spPr/>
        <p:txBody>
          <a:bodyPr>
            <a:noAutofit/>
          </a:bodyPr>
          <a:lstStyle/>
          <a:p>
            <a:r>
              <a:rPr lang="en-US" sz="4400" dirty="0">
                <a:solidFill>
                  <a:schemeClr val="accent5"/>
                </a:solidFill>
                <a:latin typeface="Zapfino" panose="03030300040707070C03" pitchFamily="66" charset="77"/>
              </a:rPr>
              <a:t>Go !</a:t>
            </a:r>
          </a:p>
        </p:txBody>
      </p:sp>
      <p:sp>
        <p:nvSpPr>
          <p:cNvPr id="3" name="Text Placeholder 2">
            <a:extLst>
              <a:ext uri="{FF2B5EF4-FFF2-40B4-BE49-F238E27FC236}">
                <a16:creationId xmlns:a16="http://schemas.microsoft.com/office/drawing/2014/main" id="{2FDAFA83-CE08-4E4D-B916-872EDE023BCB}"/>
              </a:ext>
            </a:extLst>
          </p:cNvPr>
          <p:cNvSpPr>
            <a:spLocks noGrp="1"/>
          </p:cNvSpPr>
          <p:nvPr>
            <p:ph type="body" idx="1"/>
          </p:nvPr>
        </p:nvSpPr>
        <p:spPr/>
        <p:txBody>
          <a:bodyPr>
            <a:normAutofit/>
          </a:bodyPr>
          <a:lstStyle/>
          <a:p>
            <a:r>
              <a:rPr lang="en-US" sz="2800" dirty="0"/>
              <a:t>Preparation for Wildfire</a:t>
            </a:r>
          </a:p>
        </p:txBody>
      </p:sp>
    </p:spTree>
    <p:extLst>
      <p:ext uri="{BB962C8B-B14F-4D97-AF65-F5344CB8AC3E}">
        <p14:creationId xmlns:p14="http://schemas.microsoft.com/office/powerpoint/2010/main" val="253376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B4F32B-0F78-DD46-8B15-F12EBAD149E8}"/>
              </a:ext>
            </a:extLst>
          </p:cNvPr>
          <p:cNvSpPr txBox="1"/>
          <p:nvPr/>
        </p:nvSpPr>
        <p:spPr>
          <a:xfrm>
            <a:off x="11087659" y="6581001"/>
            <a:ext cx="1168461" cy="276999"/>
          </a:xfrm>
          <a:prstGeom prst="rect">
            <a:avLst/>
          </a:prstGeom>
          <a:noFill/>
        </p:spPr>
        <p:txBody>
          <a:bodyPr wrap="none" rtlCol="0">
            <a:spAutoFit/>
          </a:bodyPr>
          <a:lstStyle/>
          <a:p>
            <a:r>
              <a:rPr lang="en-US" sz="1200" dirty="0"/>
              <a:t>(Cal Fire, 2017c)</a:t>
            </a:r>
          </a:p>
        </p:txBody>
      </p:sp>
      <p:sp>
        <p:nvSpPr>
          <p:cNvPr id="3" name="Content Placeholder 2">
            <a:extLst>
              <a:ext uri="{FF2B5EF4-FFF2-40B4-BE49-F238E27FC236}">
                <a16:creationId xmlns:a16="http://schemas.microsoft.com/office/drawing/2014/main" id="{34610D84-E369-484A-A3D1-07C8C37D2734}"/>
              </a:ext>
            </a:extLst>
          </p:cNvPr>
          <p:cNvSpPr>
            <a:spLocks noGrp="1"/>
          </p:cNvSpPr>
          <p:nvPr>
            <p:ph idx="1"/>
          </p:nvPr>
        </p:nvSpPr>
        <p:spPr>
          <a:xfrm>
            <a:off x="1127342" y="1424746"/>
            <a:ext cx="10095979" cy="5433254"/>
          </a:xfrm>
        </p:spPr>
        <p:txBody>
          <a:bodyPr anchor="t">
            <a:normAutofit fontScale="92500" lnSpcReduction="20000"/>
          </a:bodyPr>
          <a:lstStyle/>
          <a:p>
            <a:r>
              <a:rPr lang="en-US" sz="2800" dirty="0">
                <a:solidFill>
                  <a:schemeClr val="accent5"/>
                </a:solidFill>
              </a:rPr>
              <a:t>Leave as soon as evacuation is recommended </a:t>
            </a:r>
            <a:r>
              <a:rPr lang="en-US" sz="2800" dirty="0"/>
              <a:t>by fire officials!</a:t>
            </a:r>
          </a:p>
          <a:p>
            <a:r>
              <a:rPr lang="en-US" sz="2800" dirty="0">
                <a:solidFill>
                  <a:schemeClr val="accent1"/>
                </a:solidFill>
              </a:rPr>
              <a:t>Listen to your radio/TV for announcements from law enforcement and emergency personnel. </a:t>
            </a:r>
            <a:r>
              <a:rPr lang="en-US" sz="2800" dirty="0">
                <a:solidFill>
                  <a:schemeClr val="accent5"/>
                </a:solidFill>
              </a:rPr>
              <a:t>You may lose communications if the power goes out.</a:t>
            </a:r>
          </a:p>
          <a:p>
            <a:r>
              <a:rPr lang="en-US" sz="2800" dirty="0"/>
              <a:t>Know when to evacuate and what to do if you become trapped.</a:t>
            </a:r>
          </a:p>
          <a:p>
            <a:r>
              <a:rPr lang="en-US" sz="2800" dirty="0">
                <a:solidFill>
                  <a:schemeClr val="accent1"/>
                </a:solidFill>
              </a:rPr>
              <a:t>Review and follow your evacuation plan checklist if time allows.</a:t>
            </a:r>
          </a:p>
          <a:p>
            <a:r>
              <a:rPr lang="en-US" sz="2800" dirty="0"/>
              <a:t>Ensure your Emergency Supply kits are in your vehicle.</a:t>
            </a:r>
          </a:p>
          <a:p>
            <a:r>
              <a:rPr lang="en-US" sz="2800" dirty="0">
                <a:solidFill>
                  <a:schemeClr val="accent1"/>
                </a:solidFill>
              </a:rPr>
              <a:t>To protect against flying embers: dress in long pants, long sleeve shirt, heavy shoes, hat, and a bandanna and glasses for face cover.</a:t>
            </a:r>
          </a:p>
          <a:p>
            <a:r>
              <a:rPr lang="en-US" sz="2800" dirty="0"/>
              <a:t>Take your pets with you!</a:t>
            </a:r>
          </a:p>
          <a:p>
            <a:endParaRPr lang="en-US" dirty="0"/>
          </a:p>
        </p:txBody>
      </p:sp>
      <p:sp>
        <p:nvSpPr>
          <p:cNvPr id="5" name="TextBox 4">
            <a:extLst>
              <a:ext uri="{FF2B5EF4-FFF2-40B4-BE49-F238E27FC236}">
                <a16:creationId xmlns:a16="http://schemas.microsoft.com/office/drawing/2014/main" id="{C98DB2A7-5818-B447-8FAD-02808BA5D992}"/>
              </a:ext>
            </a:extLst>
          </p:cNvPr>
          <p:cNvSpPr txBox="1"/>
          <p:nvPr/>
        </p:nvSpPr>
        <p:spPr>
          <a:xfrm>
            <a:off x="1310826" y="778415"/>
            <a:ext cx="3396314" cy="646331"/>
          </a:xfrm>
          <a:prstGeom prst="rect">
            <a:avLst/>
          </a:prstGeom>
          <a:noFill/>
        </p:spPr>
        <p:txBody>
          <a:bodyPr wrap="none" rtlCol="0">
            <a:spAutoFit/>
          </a:bodyPr>
          <a:lstStyle/>
          <a:p>
            <a:r>
              <a:rPr lang="en-US" sz="3600" b="1" dirty="0">
                <a:solidFill>
                  <a:schemeClr val="accent3"/>
                </a:solidFill>
              </a:rPr>
              <a:t>Evacuate Early! </a:t>
            </a:r>
          </a:p>
        </p:txBody>
      </p:sp>
      <p:sp>
        <p:nvSpPr>
          <p:cNvPr id="8" name="Title 1">
            <a:extLst>
              <a:ext uri="{FF2B5EF4-FFF2-40B4-BE49-F238E27FC236}">
                <a16:creationId xmlns:a16="http://schemas.microsoft.com/office/drawing/2014/main" id="{C7B51228-52A1-ED47-BD93-6859DE32616B}"/>
              </a:ext>
            </a:extLst>
          </p:cNvPr>
          <p:cNvSpPr txBox="1">
            <a:spLocks/>
          </p:cNvSpPr>
          <p:nvPr/>
        </p:nvSpPr>
        <p:spPr>
          <a:xfrm>
            <a:off x="8793270" y="0"/>
            <a:ext cx="2161469" cy="1424746"/>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4400" dirty="0">
                <a:solidFill>
                  <a:schemeClr val="accent5"/>
                </a:solidFill>
                <a:latin typeface="Zapfino" panose="03030300040707070C03" pitchFamily="66" charset="77"/>
              </a:rPr>
              <a:t>Go !</a:t>
            </a:r>
          </a:p>
        </p:txBody>
      </p:sp>
      <p:sp>
        <p:nvSpPr>
          <p:cNvPr id="4" name="TextBox 3">
            <a:extLst>
              <a:ext uri="{FF2B5EF4-FFF2-40B4-BE49-F238E27FC236}">
                <a16:creationId xmlns:a16="http://schemas.microsoft.com/office/drawing/2014/main" id="{72AA15D6-2848-E44A-B62B-9876FEDD5E69}"/>
              </a:ext>
            </a:extLst>
          </p:cNvPr>
          <p:cNvSpPr txBox="1"/>
          <p:nvPr/>
        </p:nvSpPr>
        <p:spPr>
          <a:xfrm>
            <a:off x="6175331" y="6180891"/>
            <a:ext cx="3491084" cy="400110"/>
          </a:xfrm>
          <a:prstGeom prst="rect">
            <a:avLst/>
          </a:prstGeom>
          <a:noFill/>
        </p:spPr>
        <p:txBody>
          <a:bodyPr wrap="none" rtlCol="0">
            <a:spAutoFit/>
          </a:bodyPr>
          <a:lstStyle/>
          <a:p>
            <a:r>
              <a:rPr lang="en-US" sz="2000" b="1" dirty="0">
                <a:hlinkClick r:id="rId3"/>
              </a:rPr>
              <a:t>Cal Fire - Ready, Set, Go video</a:t>
            </a:r>
            <a:endParaRPr lang="en-US" sz="2000" b="1" dirty="0"/>
          </a:p>
        </p:txBody>
      </p:sp>
    </p:spTree>
    <p:extLst>
      <p:ext uri="{BB962C8B-B14F-4D97-AF65-F5344CB8AC3E}">
        <p14:creationId xmlns:p14="http://schemas.microsoft.com/office/powerpoint/2010/main" val="37061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remove" grpId="0" nodeType="afterEffect">
                                  <p:stCondLst>
                                    <p:cond delay="0"/>
                                  </p:stCondLst>
                                  <p:childTnLst>
                                    <p:animClr clrSpc="hsl" dir="cw">
                                      <p:cBhvr override="childStyle">
                                        <p:cTn id="6" dur="3000" fill="hold"/>
                                        <p:tgtEl>
                                          <p:spTgt spid="5"/>
                                        </p:tgtEl>
                                        <p:attrNameLst>
                                          <p:attrName>style.color</p:attrName>
                                        </p:attrNameLst>
                                      </p:cBhvr>
                                      <p:by>
                                        <p:hsl h="-7200000" s="0" l="0"/>
                                      </p:by>
                                    </p:animClr>
                                    <p:animClr clrSpc="hsl" dir="cw">
                                      <p:cBhvr>
                                        <p:cTn id="7" dur="3000" fill="hold"/>
                                        <p:tgtEl>
                                          <p:spTgt spid="5"/>
                                        </p:tgtEl>
                                        <p:attrNameLst>
                                          <p:attrName>fillcolor</p:attrName>
                                        </p:attrNameLst>
                                      </p:cBhvr>
                                      <p:by>
                                        <p:hsl h="-7200000" s="0" l="0"/>
                                      </p:by>
                                    </p:animClr>
                                    <p:animClr clrSpc="hsl" dir="cw">
                                      <p:cBhvr>
                                        <p:cTn id="8" dur="3000" fill="hold"/>
                                        <p:tgtEl>
                                          <p:spTgt spid="5"/>
                                        </p:tgtEl>
                                        <p:attrNameLst>
                                          <p:attrName>stroke.color</p:attrName>
                                        </p:attrNameLst>
                                      </p:cBhvr>
                                      <p:by>
                                        <p:hsl h="-7200000" s="0" l="0"/>
                                      </p:by>
                                    </p:animClr>
                                    <p:set>
                                      <p:cBhvr>
                                        <p:cTn id="9" dur="3000" fill="hold"/>
                                        <p:tgtEl>
                                          <p:spTgt spid="5"/>
                                        </p:tgtEl>
                                        <p:attrNameLst>
                                          <p:attrName>fill.type</p:attrName>
                                        </p:attrNameLst>
                                      </p:cBhvr>
                                      <p:to>
                                        <p:strVal val="solid"/>
                                      </p:to>
                                    </p:set>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81B2-E24C-A444-86DA-2EA9548FB0F6}"/>
              </a:ext>
            </a:extLst>
          </p:cNvPr>
          <p:cNvSpPr>
            <a:spLocks noGrp="1"/>
          </p:cNvSpPr>
          <p:nvPr>
            <p:ph type="title"/>
          </p:nvPr>
        </p:nvSpPr>
        <p:spPr>
          <a:xfrm>
            <a:off x="2609873" y="3147254"/>
            <a:ext cx="7956560" cy="1424746"/>
          </a:xfrm>
        </p:spPr>
        <p:txBody>
          <a:bodyPr>
            <a:normAutofit/>
          </a:bodyPr>
          <a:lstStyle/>
          <a:p>
            <a:r>
              <a:rPr lang="en-US" dirty="0"/>
              <a:t>Wildfire </a:t>
            </a:r>
            <a:r>
              <a:rPr lang="en-US" dirty="0">
                <a:solidFill>
                  <a:schemeClr val="accent5"/>
                </a:solidFill>
                <a:latin typeface="Zapfino" panose="03030300040707070C03" pitchFamily="66" charset="77"/>
              </a:rPr>
              <a:t>Suppression</a:t>
            </a:r>
            <a:r>
              <a:rPr lang="en-US" dirty="0"/>
              <a:t>  </a:t>
            </a:r>
            <a:r>
              <a:rPr lang="en-US" dirty="0">
                <a:solidFill>
                  <a:schemeClr val="accent5"/>
                </a:solidFill>
                <a:latin typeface="Zapfino" panose="03030300040707070C03" pitchFamily="66" charset="77"/>
              </a:rPr>
              <a:t>Strategies</a:t>
            </a:r>
          </a:p>
        </p:txBody>
      </p:sp>
      <p:sp>
        <p:nvSpPr>
          <p:cNvPr id="3" name="Text Placeholder 2">
            <a:extLst>
              <a:ext uri="{FF2B5EF4-FFF2-40B4-BE49-F238E27FC236}">
                <a16:creationId xmlns:a16="http://schemas.microsoft.com/office/drawing/2014/main" id="{A2414BA4-845C-DC49-A8D9-EAF07458D898}"/>
              </a:ext>
            </a:extLst>
          </p:cNvPr>
          <p:cNvSpPr>
            <a:spLocks noGrp="1"/>
          </p:cNvSpPr>
          <p:nvPr>
            <p:ph type="body" idx="1"/>
          </p:nvPr>
        </p:nvSpPr>
        <p:spPr/>
        <p:txBody>
          <a:bodyPr>
            <a:normAutofit/>
          </a:bodyPr>
          <a:lstStyle/>
          <a:p>
            <a:r>
              <a:rPr lang="en-US" sz="2000" dirty="0"/>
              <a:t>Wildland Urban Interface</a:t>
            </a:r>
          </a:p>
        </p:txBody>
      </p:sp>
    </p:spTree>
    <p:extLst>
      <p:ext uri="{BB962C8B-B14F-4D97-AF65-F5344CB8AC3E}">
        <p14:creationId xmlns:p14="http://schemas.microsoft.com/office/powerpoint/2010/main" val="374615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D2567-BB5D-A448-971F-334CA6F0C36E}"/>
              </a:ext>
            </a:extLst>
          </p:cNvPr>
          <p:cNvPicPr>
            <a:picLocks noChangeAspect="1"/>
          </p:cNvPicPr>
          <p:nvPr/>
        </p:nvPicPr>
        <p:blipFill>
          <a:blip r:embed="rId3"/>
          <a:stretch>
            <a:fillRect/>
          </a:stretch>
        </p:blipFill>
        <p:spPr>
          <a:xfrm>
            <a:off x="0" y="-457200"/>
            <a:ext cx="12192000" cy="7315200"/>
          </a:xfrm>
          <a:prstGeom prst="rect">
            <a:avLst/>
          </a:prstGeom>
        </p:spPr>
      </p:pic>
      <p:sp>
        <p:nvSpPr>
          <p:cNvPr id="3" name="Content Placeholder 2">
            <a:extLst>
              <a:ext uri="{FF2B5EF4-FFF2-40B4-BE49-F238E27FC236}">
                <a16:creationId xmlns:a16="http://schemas.microsoft.com/office/drawing/2014/main" id="{524394DB-B75A-2848-8509-60429A393F4A}"/>
              </a:ext>
            </a:extLst>
          </p:cNvPr>
          <p:cNvSpPr>
            <a:spLocks noGrp="1"/>
          </p:cNvSpPr>
          <p:nvPr>
            <p:ph idx="1"/>
          </p:nvPr>
        </p:nvSpPr>
        <p:spPr>
          <a:xfrm>
            <a:off x="4643694" y="1812856"/>
            <a:ext cx="4509818" cy="4866031"/>
          </a:xfrm>
        </p:spPr>
        <p:txBody>
          <a:bodyPr anchor="t">
            <a:normAutofit/>
          </a:bodyPr>
          <a:lstStyle/>
          <a:p>
            <a:pPr marL="0" indent="0">
              <a:buNone/>
            </a:pPr>
            <a:r>
              <a:rPr lang="en-US" sz="2800" dirty="0">
                <a:solidFill>
                  <a:schemeClr val="bg2"/>
                </a:solidFill>
              </a:rPr>
              <a:t>Wildfire Suppression tactics:</a:t>
            </a:r>
          </a:p>
          <a:p>
            <a:r>
              <a:rPr lang="en-US" sz="2800" dirty="0"/>
              <a:t>Fire Engines</a:t>
            </a:r>
          </a:p>
          <a:p>
            <a:r>
              <a:rPr lang="en-US" sz="2800" dirty="0">
                <a:solidFill>
                  <a:schemeClr val="bg2"/>
                </a:solidFill>
              </a:rPr>
              <a:t>Firebreak</a:t>
            </a:r>
            <a:r>
              <a:rPr lang="en-US" sz="2800" dirty="0">
                <a:solidFill>
                  <a:schemeClr val="accent1"/>
                </a:solidFill>
              </a:rPr>
              <a:t> </a:t>
            </a:r>
          </a:p>
          <a:p>
            <a:r>
              <a:rPr lang="en-US" sz="2800" dirty="0"/>
              <a:t>Air Tankers</a:t>
            </a:r>
          </a:p>
          <a:p>
            <a:r>
              <a:rPr lang="en-US" sz="2800" dirty="0">
                <a:solidFill>
                  <a:schemeClr val="bg2"/>
                </a:solidFill>
              </a:rPr>
              <a:t>Helicopters</a:t>
            </a:r>
          </a:p>
          <a:p>
            <a:r>
              <a:rPr lang="en-US" sz="2800" dirty="0"/>
              <a:t>Backfire</a:t>
            </a:r>
          </a:p>
          <a:p>
            <a:endParaRPr lang="en-US" dirty="0"/>
          </a:p>
          <a:p>
            <a:endParaRPr lang="en-US" dirty="0"/>
          </a:p>
        </p:txBody>
      </p:sp>
      <p:sp>
        <p:nvSpPr>
          <p:cNvPr id="7" name="TextBox 6">
            <a:extLst>
              <a:ext uri="{FF2B5EF4-FFF2-40B4-BE49-F238E27FC236}">
                <a16:creationId xmlns:a16="http://schemas.microsoft.com/office/drawing/2014/main" id="{CC96F38F-07E2-CF4A-AC03-FEF7AC69B367}"/>
              </a:ext>
            </a:extLst>
          </p:cNvPr>
          <p:cNvSpPr txBox="1"/>
          <p:nvPr/>
        </p:nvSpPr>
        <p:spPr>
          <a:xfrm>
            <a:off x="10923319" y="6581001"/>
            <a:ext cx="1268681" cy="276999"/>
          </a:xfrm>
          <a:prstGeom prst="rect">
            <a:avLst/>
          </a:prstGeom>
          <a:noFill/>
        </p:spPr>
        <p:txBody>
          <a:bodyPr wrap="none" rtlCol="0">
            <a:spAutoFit/>
          </a:bodyPr>
          <a:lstStyle/>
          <a:p>
            <a:r>
              <a:rPr lang="en-US" sz="1200" dirty="0"/>
              <a:t>(NPS, 2006, p. 16)</a:t>
            </a:r>
          </a:p>
        </p:txBody>
      </p:sp>
      <p:sp>
        <p:nvSpPr>
          <p:cNvPr id="8" name="Title 1">
            <a:extLst>
              <a:ext uri="{FF2B5EF4-FFF2-40B4-BE49-F238E27FC236}">
                <a16:creationId xmlns:a16="http://schemas.microsoft.com/office/drawing/2014/main" id="{26CD7721-12FF-ED47-B9DD-EFBF5897744A}"/>
              </a:ext>
            </a:extLst>
          </p:cNvPr>
          <p:cNvSpPr txBox="1">
            <a:spLocks/>
          </p:cNvSpPr>
          <p:nvPr/>
        </p:nvSpPr>
        <p:spPr>
          <a:xfrm>
            <a:off x="3325471" y="519229"/>
            <a:ext cx="7958331" cy="1077229"/>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3100" dirty="0">
                <a:solidFill>
                  <a:schemeClr val="bg2"/>
                </a:solidFill>
                <a:latin typeface="Zapfino" panose="03030300040707070C03" pitchFamily="66" charset="77"/>
              </a:rPr>
              <a:t>Wildfire</a:t>
            </a:r>
            <a:r>
              <a:rPr lang="en-US" dirty="0">
                <a:solidFill>
                  <a:schemeClr val="accent5"/>
                </a:solidFill>
              </a:rPr>
              <a:t>  </a:t>
            </a:r>
            <a:r>
              <a:rPr lang="en-US" dirty="0"/>
              <a:t>Suppression</a:t>
            </a:r>
          </a:p>
        </p:txBody>
      </p:sp>
    </p:spTree>
    <p:extLst>
      <p:ext uri="{BB962C8B-B14F-4D97-AF65-F5344CB8AC3E}">
        <p14:creationId xmlns:p14="http://schemas.microsoft.com/office/powerpoint/2010/main" val="32934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p:cTn id="40" repeatCount="indefinite" restart="whenNotActive" fill="hold" evtFilter="cancelBubble" nodeType="interactiveSeq">
                <p:stCondLst>
                  <p:cond delay="indefinite"/>
                  <p:cond evt="onBegin" delay="0">
                    <p:tn val="1"/>
                  </p:cond>
                </p:stCondLst>
                <p:endSync evt="end" delay="0">
                  <p:rtn val="all"/>
                </p:endSync>
                <p:childTnLst>
                  <p:par>
                    <p:cTn id="41" fill="hold">
                      <p:stCondLst>
                        <p:cond delay="0"/>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0 3.33333E-6 L 0.15833 0.26018 " pathEditMode="relative" rAng="0" ptsTypes="AA">
                                      <p:cBhvr>
                                        <p:cTn id="44" dur="30000" fill="hold"/>
                                        <p:tgtEl>
                                          <p:spTgt spid="4"/>
                                        </p:tgtEl>
                                        <p:attrNameLst>
                                          <p:attrName>ppt_x</p:attrName>
                                          <p:attrName>ppt_y</p:attrName>
                                        </p:attrNameLst>
                                      </p:cBhvr>
                                      <p:rCtr x="7917" y="13009"/>
                                    </p:animMotion>
                                  </p:childTnLst>
                                </p:cTn>
                              </p:par>
                              <p:par>
                                <p:cTn id="45" presetID="6" presetClass="emph" presetSubtype="0" accel="50000" decel="50000" fill="hold" nodeType="withEffect">
                                  <p:stCondLst>
                                    <p:cond delay="0"/>
                                  </p:stCondLst>
                                  <p:childTnLst>
                                    <p:animScale>
                                      <p:cBhvr>
                                        <p:cTn id="46" dur="30000" fill="hold"/>
                                        <p:tgtEl>
                                          <p:spTgt spid="4"/>
                                        </p:tgtEl>
                                      </p:cBhvr>
                                      <p:by x="150000" y="150000"/>
                                    </p:animScale>
                                  </p:childTnLst>
                                </p:cTn>
                              </p:par>
                            </p:childTnLst>
                          </p:cTn>
                        </p:par>
                        <p:par>
                          <p:cTn id="47" fill="hold">
                            <p:stCondLst>
                              <p:cond delay="30000"/>
                            </p:stCondLst>
                            <p:childTnLst>
                              <p:par>
                                <p:cTn id="48" presetID="0" presetClass="path" presetSubtype="0" accel="50000" decel="50000" fill="hold" nodeType="afterEffect">
                                  <p:stCondLst>
                                    <p:cond delay="5000"/>
                                  </p:stCondLst>
                                  <p:childTnLst>
                                    <p:animMotion origin="layout" path="M 0.15833 0.26018 L 0 3.33333E-6 " pathEditMode="relative" rAng="0" ptsTypes="AA">
                                      <p:cBhvr>
                                        <p:cTn id="49" dur="30000" fill="hold"/>
                                        <p:tgtEl>
                                          <p:spTgt spid="4"/>
                                        </p:tgtEl>
                                        <p:attrNameLst>
                                          <p:attrName>ppt_x</p:attrName>
                                          <p:attrName>ppt_y</p:attrName>
                                        </p:attrNameLst>
                                      </p:cBhvr>
                                      <p:rCtr x="-7917" y="-13009"/>
                                    </p:animMotion>
                                  </p:childTnLst>
                                </p:cTn>
                              </p:par>
                              <p:par>
                                <p:cTn id="50" presetID="6" presetClass="emph" presetSubtype="0" accel="50000" decel="50000" fill="hold" nodeType="withEffect">
                                  <p:stCondLst>
                                    <p:cond delay="5000"/>
                                  </p:stCondLst>
                                  <p:childTnLst>
                                    <p:animScale>
                                      <p:cBhvr>
                                        <p:cTn id="51" dur="30000" fill="hold"/>
                                        <p:tgtEl>
                                          <p:spTgt spid="4"/>
                                        </p:tgtEl>
                                      </p:cBhvr>
                                      <p:by x="150000" y="150000"/>
                                      <p:to x="100000" y="100000"/>
                                    </p:animScale>
                                  </p:childTnLst>
                                </p:cTn>
                              </p:par>
                            </p:childTnLst>
                          </p:cTn>
                        </p:par>
                        <p:par>
                          <p:cTn id="52" fill="hold">
                            <p:stCondLst>
                              <p:cond delay="65000"/>
                            </p:stCondLst>
                            <p:childTnLst>
                              <p:par>
                                <p:cTn id="53" presetID="0" presetClass="path" presetSubtype="0" accel="50000" decel="50000" fill="hold" nodeType="afterEffect">
                                  <p:stCondLst>
                                    <p:cond delay="0"/>
                                  </p:stCondLst>
                                  <p:childTnLst>
                                    <p:animMotion origin="layout" path="M 0 3.33333E-6 L 0 0.00023 " pathEditMode="relative" rAng="0" ptsTypes="AA">
                                      <p:cBhvr>
                                        <p:cTn id="54" dur="5000" fill="hold"/>
                                        <p:tgtEl>
                                          <p:spTgt spid="4"/>
                                        </p:tgtEl>
                                        <p:attrNameLst>
                                          <p:attrName>ppt_x</p:attrName>
                                          <p:attrName>ppt_y</p:attrName>
                                        </p:attrNameLst>
                                      </p:cBhvr>
                                      <p:rCtr x="0" y="0"/>
                                    </p:animMotion>
                                  </p:childTnLst>
                                </p:cTn>
                              </p:par>
                            </p:childTnLst>
                          </p:cTn>
                        </p:par>
                      </p:childTnLst>
                    </p:cTn>
                  </p:par>
                </p:childTnLst>
              </p:cTn>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F083-0908-BB46-9052-9A34C78A73AF}"/>
              </a:ext>
            </a:extLst>
          </p:cNvPr>
          <p:cNvSpPr>
            <a:spLocks noGrp="1"/>
          </p:cNvSpPr>
          <p:nvPr>
            <p:ph type="title"/>
          </p:nvPr>
        </p:nvSpPr>
        <p:spPr>
          <a:xfrm>
            <a:off x="3363369" y="206806"/>
            <a:ext cx="7958331" cy="1077229"/>
          </a:xfrm>
        </p:spPr>
        <p:txBody>
          <a:bodyPr>
            <a:normAutofit fontScale="90000"/>
          </a:bodyPr>
          <a:lstStyle/>
          <a:p>
            <a:r>
              <a:rPr lang="en-US" dirty="0"/>
              <a:t>What is the </a:t>
            </a:r>
            <a:r>
              <a:rPr lang="en-US" sz="2200" dirty="0">
                <a:solidFill>
                  <a:schemeClr val="accent5"/>
                </a:solidFill>
                <a:latin typeface="Zapfino" panose="03030300040707070C03" pitchFamily="66" charset="77"/>
              </a:rPr>
              <a:t>Wildland Urban Interface </a:t>
            </a:r>
            <a:r>
              <a:rPr lang="en-US" dirty="0"/>
              <a:t>(WUI)?</a:t>
            </a:r>
          </a:p>
        </p:txBody>
      </p:sp>
      <p:sp>
        <p:nvSpPr>
          <p:cNvPr id="7" name="Content Placeholder 6">
            <a:extLst>
              <a:ext uri="{FF2B5EF4-FFF2-40B4-BE49-F238E27FC236}">
                <a16:creationId xmlns:a16="http://schemas.microsoft.com/office/drawing/2014/main" id="{4390F27A-FFD4-2049-822E-D2F6D5E2E694}"/>
              </a:ext>
            </a:extLst>
          </p:cNvPr>
          <p:cNvSpPr>
            <a:spLocks noGrp="1"/>
          </p:cNvSpPr>
          <p:nvPr>
            <p:ph idx="1"/>
          </p:nvPr>
        </p:nvSpPr>
        <p:spPr>
          <a:xfrm>
            <a:off x="4835047" y="1284035"/>
            <a:ext cx="6486652" cy="5467494"/>
          </a:xfrm>
        </p:spPr>
        <p:txBody>
          <a:bodyPr>
            <a:noAutofit/>
          </a:bodyPr>
          <a:lstStyle/>
          <a:p>
            <a:pPr marL="0" indent="0" algn="ctr">
              <a:buNone/>
            </a:pPr>
            <a:r>
              <a:rPr lang="en-US" sz="4000" dirty="0">
                <a:solidFill>
                  <a:schemeClr val="accent1"/>
                </a:solidFill>
              </a:rPr>
              <a:t>The Wildland-Urban Interface is the area where homes and wildlands meet. It is a significant area for wildfire impact and management.</a:t>
            </a:r>
          </a:p>
        </p:txBody>
      </p:sp>
      <p:sp>
        <p:nvSpPr>
          <p:cNvPr id="3" name="TextBox 2">
            <a:extLst>
              <a:ext uri="{FF2B5EF4-FFF2-40B4-BE49-F238E27FC236}">
                <a16:creationId xmlns:a16="http://schemas.microsoft.com/office/drawing/2014/main" id="{F9535006-6F55-F740-BC20-FF94DA0285FD}"/>
              </a:ext>
            </a:extLst>
          </p:cNvPr>
          <p:cNvSpPr txBox="1"/>
          <p:nvPr/>
        </p:nvSpPr>
        <p:spPr>
          <a:xfrm>
            <a:off x="11321700" y="6581001"/>
            <a:ext cx="986745" cy="276999"/>
          </a:xfrm>
          <a:prstGeom prst="rect">
            <a:avLst/>
          </a:prstGeom>
          <a:noFill/>
        </p:spPr>
        <p:txBody>
          <a:bodyPr wrap="none" rtlCol="0">
            <a:spAutoFit/>
          </a:bodyPr>
          <a:lstStyle/>
          <a:p>
            <a:r>
              <a:rPr lang="en-US" sz="1200" dirty="0"/>
              <a:t>(NPS, 2016b)</a:t>
            </a:r>
          </a:p>
        </p:txBody>
      </p:sp>
      <p:pic>
        <p:nvPicPr>
          <p:cNvPr id="5" name="Picture 4">
            <a:extLst>
              <a:ext uri="{FF2B5EF4-FFF2-40B4-BE49-F238E27FC236}">
                <a16:creationId xmlns:a16="http://schemas.microsoft.com/office/drawing/2014/main" id="{0E91FD95-F963-C94E-963C-933C85E06030}"/>
              </a:ext>
            </a:extLst>
          </p:cNvPr>
          <p:cNvPicPr>
            <a:picLocks noChangeAspect="1"/>
          </p:cNvPicPr>
          <p:nvPr/>
        </p:nvPicPr>
        <p:blipFill>
          <a:blip r:embed="rId3"/>
          <a:stretch>
            <a:fillRect/>
          </a:stretch>
        </p:blipFill>
        <p:spPr>
          <a:xfrm>
            <a:off x="145672" y="1981200"/>
            <a:ext cx="4826000" cy="36195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FC9AAB8C-1E15-5949-888E-A4636F6854BF}"/>
              </a:ext>
            </a:extLst>
          </p:cNvPr>
          <p:cNvSpPr txBox="1"/>
          <p:nvPr/>
        </p:nvSpPr>
        <p:spPr>
          <a:xfrm>
            <a:off x="0" y="6613029"/>
            <a:ext cx="992579" cy="276999"/>
          </a:xfrm>
          <a:prstGeom prst="rect">
            <a:avLst/>
          </a:prstGeom>
          <a:noFill/>
        </p:spPr>
        <p:txBody>
          <a:bodyPr wrap="none" rtlCol="0">
            <a:spAutoFit/>
          </a:bodyPr>
          <a:lstStyle/>
          <a:p>
            <a:r>
              <a:rPr lang="en-US" sz="1200" dirty="0"/>
              <a:t>(Photo: NPS)</a:t>
            </a:r>
          </a:p>
        </p:txBody>
      </p:sp>
    </p:spTree>
    <p:extLst>
      <p:ext uri="{BB962C8B-B14F-4D97-AF65-F5344CB8AC3E}">
        <p14:creationId xmlns:p14="http://schemas.microsoft.com/office/powerpoint/2010/main" val="42930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D59CAC-559A-F644-990A-5DBB0CEB27B7}"/>
              </a:ext>
            </a:extLst>
          </p:cNvPr>
          <p:cNvSpPr>
            <a:spLocks noGrp="1"/>
          </p:cNvSpPr>
          <p:nvPr>
            <p:ph type="body" idx="1"/>
          </p:nvPr>
        </p:nvSpPr>
        <p:spPr>
          <a:xfrm>
            <a:off x="1161485" y="1594915"/>
            <a:ext cx="3896467" cy="713818"/>
          </a:xfrm>
        </p:spPr>
        <p:txBody>
          <a:bodyPr/>
          <a:lstStyle/>
          <a:p>
            <a:r>
              <a:rPr lang="en-US" b="1" dirty="0"/>
              <a:t>Fire Engine</a:t>
            </a:r>
          </a:p>
        </p:txBody>
      </p:sp>
      <p:sp>
        <p:nvSpPr>
          <p:cNvPr id="4" name="Content Placeholder 3">
            <a:extLst>
              <a:ext uri="{FF2B5EF4-FFF2-40B4-BE49-F238E27FC236}">
                <a16:creationId xmlns:a16="http://schemas.microsoft.com/office/drawing/2014/main" id="{58841D71-884F-6948-AB82-C05A26B36AA1}"/>
              </a:ext>
            </a:extLst>
          </p:cNvPr>
          <p:cNvSpPr>
            <a:spLocks noGrp="1"/>
          </p:cNvSpPr>
          <p:nvPr>
            <p:ph sz="half" idx="2"/>
          </p:nvPr>
        </p:nvSpPr>
        <p:spPr>
          <a:xfrm>
            <a:off x="1161485" y="2525018"/>
            <a:ext cx="3893623" cy="3071434"/>
          </a:xfrm>
        </p:spPr>
        <p:txBody>
          <a:bodyPr>
            <a:normAutofit/>
          </a:bodyPr>
          <a:lstStyle/>
          <a:p>
            <a:r>
              <a:rPr lang="en-US" dirty="0"/>
              <a:t>Wildfires are first fought by a fire </a:t>
            </a:r>
            <a:r>
              <a:rPr lang="en-US" dirty="0">
                <a:solidFill>
                  <a:schemeClr val="accent5"/>
                </a:solidFill>
              </a:rPr>
              <a:t>engine crew </a:t>
            </a:r>
            <a:r>
              <a:rPr lang="en-US" dirty="0"/>
              <a:t>using fire hoses spraying water and foam.</a:t>
            </a:r>
          </a:p>
          <a:p>
            <a:r>
              <a:rPr lang="en-US" dirty="0">
                <a:solidFill>
                  <a:schemeClr val="accent1"/>
                </a:solidFill>
              </a:rPr>
              <a:t>Crews lay the hose from the base of the fire and up both sides.</a:t>
            </a:r>
          </a:p>
        </p:txBody>
      </p:sp>
      <p:sp>
        <p:nvSpPr>
          <p:cNvPr id="5" name="Text Placeholder 4">
            <a:extLst>
              <a:ext uri="{FF2B5EF4-FFF2-40B4-BE49-F238E27FC236}">
                <a16:creationId xmlns:a16="http://schemas.microsoft.com/office/drawing/2014/main" id="{04C94921-F0BA-DA4D-94D6-F48D32E5A71E}"/>
              </a:ext>
            </a:extLst>
          </p:cNvPr>
          <p:cNvSpPr>
            <a:spLocks noGrp="1"/>
          </p:cNvSpPr>
          <p:nvPr>
            <p:ph type="body" sz="quarter" idx="3"/>
          </p:nvPr>
        </p:nvSpPr>
        <p:spPr>
          <a:xfrm>
            <a:off x="5055107" y="1594915"/>
            <a:ext cx="3899798" cy="713818"/>
          </a:xfrm>
        </p:spPr>
        <p:txBody>
          <a:bodyPr/>
          <a:lstStyle/>
          <a:p>
            <a:r>
              <a:rPr lang="en-US" b="1" dirty="0"/>
              <a:t>Fire Break</a:t>
            </a:r>
          </a:p>
        </p:txBody>
      </p:sp>
      <p:sp>
        <p:nvSpPr>
          <p:cNvPr id="6" name="Content Placeholder 5">
            <a:extLst>
              <a:ext uri="{FF2B5EF4-FFF2-40B4-BE49-F238E27FC236}">
                <a16:creationId xmlns:a16="http://schemas.microsoft.com/office/drawing/2014/main" id="{535C907E-3CBD-694C-875E-BEE02ACAAB9D}"/>
              </a:ext>
            </a:extLst>
          </p:cNvPr>
          <p:cNvSpPr>
            <a:spLocks noGrp="1"/>
          </p:cNvSpPr>
          <p:nvPr>
            <p:ph sz="quarter" idx="4"/>
          </p:nvPr>
        </p:nvSpPr>
        <p:spPr>
          <a:xfrm>
            <a:off x="5055107" y="2525018"/>
            <a:ext cx="5121094" cy="2141331"/>
          </a:xfrm>
        </p:spPr>
        <p:txBody>
          <a:bodyPr>
            <a:normAutofit/>
          </a:bodyPr>
          <a:lstStyle/>
          <a:p>
            <a:r>
              <a:rPr lang="en-US" dirty="0" err="1">
                <a:solidFill>
                  <a:schemeClr val="accent1"/>
                </a:solidFill>
              </a:rPr>
              <a:t>Handcrews</a:t>
            </a:r>
            <a:r>
              <a:rPr lang="en-US" dirty="0">
                <a:solidFill>
                  <a:schemeClr val="accent1"/>
                </a:solidFill>
              </a:rPr>
              <a:t>, bulldozer crews, and hotshots </a:t>
            </a:r>
            <a:r>
              <a:rPr lang="en-US" dirty="0">
                <a:solidFill>
                  <a:schemeClr val="accent5"/>
                </a:solidFill>
              </a:rPr>
              <a:t>fight the fire on the ground </a:t>
            </a:r>
            <a:r>
              <a:rPr lang="en-US" dirty="0">
                <a:solidFill>
                  <a:schemeClr val="accent1"/>
                </a:solidFill>
              </a:rPr>
              <a:t>with hand and mechanical tools to </a:t>
            </a:r>
            <a:r>
              <a:rPr lang="en-US" dirty="0">
                <a:solidFill>
                  <a:schemeClr val="accent5"/>
                </a:solidFill>
              </a:rPr>
              <a:t>clear vegetation </a:t>
            </a:r>
            <a:r>
              <a:rPr lang="en-US" dirty="0">
                <a:solidFill>
                  <a:schemeClr val="accent1"/>
                </a:solidFill>
              </a:rPr>
              <a:t>(fuel) and create an area without any fuel for the fire to burn. These are fire breaks.</a:t>
            </a:r>
          </a:p>
        </p:txBody>
      </p:sp>
      <p:sp>
        <p:nvSpPr>
          <p:cNvPr id="7" name="Title 1">
            <a:extLst>
              <a:ext uri="{FF2B5EF4-FFF2-40B4-BE49-F238E27FC236}">
                <a16:creationId xmlns:a16="http://schemas.microsoft.com/office/drawing/2014/main" id="{7BC04868-665F-4E4C-9747-2391B774BE00}"/>
              </a:ext>
            </a:extLst>
          </p:cNvPr>
          <p:cNvSpPr txBox="1">
            <a:spLocks/>
          </p:cNvSpPr>
          <p:nvPr/>
        </p:nvSpPr>
        <p:spPr>
          <a:xfrm>
            <a:off x="3311184" y="438801"/>
            <a:ext cx="7958331" cy="1077229"/>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3100" dirty="0">
                <a:solidFill>
                  <a:schemeClr val="accent5"/>
                </a:solidFill>
                <a:latin typeface="Zapfino" panose="03030300040707070C03" pitchFamily="66" charset="77"/>
              </a:rPr>
              <a:t>Wildfire</a:t>
            </a:r>
            <a:r>
              <a:rPr lang="en-US" dirty="0">
                <a:solidFill>
                  <a:schemeClr val="accent5"/>
                </a:solidFill>
              </a:rPr>
              <a:t>  </a:t>
            </a:r>
            <a:r>
              <a:rPr lang="en-US" dirty="0"/>
              <a:t>Suppression</a:t>
            </a:r>
          </a:p>
        </p:txBody>
      </p:sp>
      <p:sp>
        <p:nvSpPr>
          <p:cNvPr id="9" name="TextBox 8">
            <a:extLst>
              <a:ext uri="{FF2B5EF4-FFF2-40B4-BE49-F238E27FC236}">
                <a16:creationId xmlns:a16="http://schemas.microsoft.com/office/drawing/2014/main" id="{4C3CE132-359C-E842-A38F-F2897A6C29BB}"/>
              </a:ext>
            </a:extLst>
          </p:cNvPr>
          <p:cNvSpPr txBox="1"/>
          <p:nvPr/>
        </p:nvSpPr>
        <p:spPr>
          <a:xfrm>
            <a:off x="1161484" y="5596452"/>
            <a:ext cx="3893623" cy="892552"/>
          </a:xfrm>
          <a:prstGeom prst="rect">
            <a:avLst/>
          </a:prstGeom>
          <a:noFill/>
        </p:spPr>
        <p:txBody>
          <a:bodyPr wrap="square" rtlCol="0">
            <a:spAutoFit/>
          </a:bodyPr>
          <a:lstStyle/>
          <a:p>
            <a:r>
              <a:rPr lang="en-US" sz="2600" b="1" dirty="0">
                <a:solidFill>
                  <a:schemeClr val="accent3"/>
                </a:solidFill>
              </a:rPr>
              <a:t>If the fire is not contained with engine crews…</a:t>
            </a:r>
          </a:p>
        </p:txBody>
      </p:sp>
      <p:sp>
        <p:nvSpPr>
          <p:cNvPr id="10" name="TextBox 9">
            <a:extLst>
              <a:ext uri="{FF2B5EF4-FFF2-40B4-BE49-F238E27FC236}">
                <a16:creationId xmlns:a16="http://schemas.microsoft.com/office/drawing/2014/main" id="{D3E65B65-25D4-5D41-B72C-86DCDD640003}"/>
              </a:ext>
            </a:extLst>
          </p:cNvPr>
          <p:cNvSpPr txBox="1"/>
          <p:nvPr/>
        </p:nvSpPr>
        <p:spPr>
          <a:xfrm>
            <a:off x="9717510" y="6580305"/>
            <a:ext cx="2592954" cy="276999"/>
          </a:xfrm>
          <a:prstGeom prst="rect">
            <a:avLst/>
          </a:prstGeom>
          <a:noFill/>
        </p:spPr>
        <p:txBody>
          <a:bodyPr wrap="none" rtlCol="0">
            <a:spAutoFit/>
          </a:bodyPr>
          <a:lstStyle/>
          <a:p>
            <a:r>
              <a:rPr lang="en-US" sz="1200" dirty="0"/>
              <a:t>(Halsey, 2008, p. 56; USFS &amp; NPS, n.d.) </a:t>
            </a:r>
          </a:p>
        </p:txBody>
      </p:sp>
      <p:pic>
        <p:nvPicPr>
          <p:cNvPr id="12" name="Picture 11">
            <a:extLst>
              <a:ext uri="{FF2B5EF4-FFF2-40B4-BE49-F238E27FC236}">
                <a16:creationId xmlns:a16="http://schemas.microsoft.com/office/drawing/2014/main" id="{A959B086-20F3-2E46-95F0-BF1FE5D23CEB}"/>
              </a:ext>
            </a:extLst>
          </p:cNvPr>
          <p:cNvPicPr>
            <a:picLocks noChangeAspect="1"/>
          </p:cNvPicPr>
          <p:nvPr/>
        </p:nvPicPr>
        <p:blipFill>
          <a:blip r:embed="rId3"/>
          <a:stretch>
            <a:fillRect/>
          </a:stretch>
        </p:blipFill>
        <p:spPr>
          <a:xfrm>
            <a:off x="8954905" y="4628537"/>
            <a:ext cx="2984500" cy="1492250"/>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893A04AF-11E6-E944-86A6-E7EDF98193FA}"/>
              </a:ext>
            </a:extLst>
          </p:cNvPr>
          <p:cNvSpPr txBox="1"/>
          <p:nvPr/>
        </p:nvSpPr>
        <p:spPr>
          <a:xfrm>
            <a:off x="5055106" y="4659674"/>
            <a:ext cx="3657094" cy="1908215"/>
          </a:xfrm>
          <a:prstGeom prst="rect">
            <a:avLst/>
          </a:prstGeom>
          <a:noFill/>
        </p:spPr>
        <p:txBody>
          <a:bodyPr wrap="square" rtlCol="0">
            <a:spAutoFit/>
          </a:bodyPr>
          <a:lstStyle/>
          <a:p>
            <a:pPr marL="285750" indent="-285750">
              <a:buClr>
                <a:schemeClr val="accent3"/>
              </a:buClr>
              <a:buFont typeface="Wingdings" pitchFamily="2" charset="2"/>
              <a:buChar char="§"/>
            </a:pPr>
            <a:r>
              <a:rPr lang="en-US" sz="2000" dirty="0"/>
              <a:t>A </a:t>
            </a:r>
            <a:r>
              <a:rPr lang="en-US" sz="2000" dirty="0">
                <a:solidFill>
                  <a:schemeClr val="accent5"/>
                </a:solidFill>
              </a:rPr>
              <a:t>fire break </a:t>
            </a:r>
            <a:r>
              <a:rPr lang="en-US" sz="2000" dirty="0"/>
              <a:t>is a natural or constructed barrier </a:t>
            </a:r>
            <a:r>
              <a:rPr lang="en-US" sz="2000" dirty="0">
                <a:solidFill>
                  <a:schemeClr val="accent5"/>
                </a:solidFill>
              </a:rPr>
              <a:t>used to stop or check fires </a:t>
            </a:r>
            <a:r>
              <a:rPr lang="en-US" sz="2000" dirty="0"/>
              <a:t>that may occur, or to provide a control line from which to work.</a:t>
            </a:r>
          </a:p>
          <a:p>
            <a:endParaRPr lang="en-US" dirty="0"/>
          </a:p>
        </p:txBody>
      </p:sp>
      <p:sp>
        <p:nvSpPr>
          <p:cNvPr id="14" name="TextBox 13">
            <a:extLst>
              <a:ext uri="{FF2B5EF4-FFF2-40B4-BE49-F238E27FC236}">
                <a16:creationId xmlns:a16="http://schemas.microsoft.com/office/drawing/2014/main" id="{22655A25-E45C-F841-8289-933C9F0CB468}"/>
              </a:ext>
            </a:extLst>
          </p:cNvPr>
          <p:cNvSpPr txBox="1"/>
          <p:nvPr/>
        </p:nvSpPr>
        <p:spPr>
          <a:xfrm>
            <a:off x="13206" y="6567889"/>
            <a:ext cx="1345818" cy="276999"/>
          </a:xfrm>
          <a:prstGeom prst="rect">
            <a:avLst/>
          </a:prstGeom>
          <a:noFill/>
        </p:spPr>
        <p:txBody>
          <a:bodyPr wrap="none" rtlCol="0">
            <a:spAutoFit/>
          </a:bodyPr>
          <a:lstStyle/>
          <a:p>
            <a:r>
              <a:rPr lang="en-US" sz="1200" dirty="0"/>
              <a:t>(Photo: NPS, </a:t>
            </a:r>
            <a:r>
              <a:rPr lang="en-US" sz="1200" dirty="0" err="1"/>
              <a:t>n.d.c</a:t>
            </a:r>
            <a:r>
              <a:rPr lang="en-US" sz="1200" dirty="0"/>
              <a:t>)</a:t>
            </a:r>
          </a:p>
        </p:txBody>
      </p:sp>
    </p:spTree>
    <p:extLst>
      <p:ext uri="{BB962C8B-B14F-4D97-AF65-F5344CB8AC3E}">
        <p14:creationId xmlns:p14="http://schemas.microsoft.com/office/powerpoint/2010/main" val="18300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800" decel="100000"/>
                                        <p:tgtEl>
                                          <p:spTgt spid="9"/>
                                        </p:tgtEl>
                                      </p:cBhvr>
                                    </p:animEffect>
                                    <p:anim calcmode="lin" valueType="num">
                                      <p:cBhvr>
                                        <p:cTn id="22" dur="800" decel="100000" fill="hold"/>
                                        <p:tgtEl>
                                          <p:spTgt spid="9"/>
                                        </p:tgtEl>
                                        <p:attrNameLst>
                                          <p:attrName>style.rotation</p:attrName>
                                        </p:attrNameLst>
                                      </p:cBhvr>
                                      <p:tavLst>
                                        <p:tav tm="0">
                                          <p:val>
                                            <p:fltVal val="-90"/>
                                          </p:val>
                                        </p:tav>
                                        <p:tav tm="100000">
                                          <p:val>
                                            <p:fltVal val="0"/>
                                          </p:val>
                                        </p:tav>
                                      </p:tavLst>
                                    </p:anim>
                                    <p:anim calcmode="lin" valueType="num">
                                      <p:cBhvr>
                                        <p:cTn id="23" dur="800" decel="100000" fill="hold"/>
                                        <p:tgtEl>
                                          <p:spTgt spid="9"/>
                                        </p:tgtEl>
                                        <p:attrNameLst>
                                          <p:attrName>ppt_x</p:attrName>
                                        </p:attrNameLst>
                                      </p:cBhvr>
                                      <p:tavLst>
                                        <p:tav tm="0">
                                          <p:val>
                                            <p:strVal val="#ppt_x+0.4"/>
                                          </p:val>
                                        </p:tav>
                                        <p:tav tm="100000">
                                          <p:val>
                                            <p:strVal val="#ppt_x-0.05"/>
                                          </p:val>
                                        </p:tav>
                                      </p:tavLst>
                                    </p:anim>
                                    <p:anim calcmode="lin" valueType="num">
                                      <p:cBhvr>
                                        <p:cTn id="24" dur="800" decel="100000" fill="hold"/>
                                        <p:tgtEl>
                                          <p:spTgt spid="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1000"/>
                                        <p:tgtEl>
                                          <p:spTgt spid="6">
                                            <p:txEl>
                                              <p:pRg st="0" end="0"/>
                                            </p:txEl>
                                          </p:spTgt>
                                        </p:tgtEl>
                                      </p:cBhvr>
                                    </p:animEffect>
                                    <p:anim calcmode="lin" valueType="num">
                                      <p:cBhvr>
                                        <p:cTn id="3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0" presetID="31"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 calcmode="lin" valueType="num">
                                      <p:cBhvr>
                                        <p:cTn id="44" dur="1000" fill="hold"/>
                                        <p:tgtEl>
                                          <p:spTgt spid="12"/>
                                        </p:tgtEl>
                                        <p:attrNameLst>
                                          <p:attrName>style.rotation</p:attrName>
                                        </p:attrNameLst>
                                      </p:cBhvr>
                                      <p:tavLst>
                                        <p:tav tm="0">
                                          <p:val>
                                            <p:fltVal val="90"/>
                                          </p:val>
                                        </p:tav>
                                        <p:tav tm="100000">
                                          <p:val>
                                            <p:fltVal val="0"/>
                                          </p:val>
                                        </p:tav>
                                      </p:tavLst>
                                    </p:anim>
                                    <p:animEffect transition="in" filter="fade">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6" grpId="0" uiExpand="1" build="p"/>
      <p:bldP spid="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D59CAC-559A-F644-990A-5DBB0CEB27B7}"/>
              </a:ext>
            </a:extLst>
          </p:cNvPr>
          <p:cNvSpPr>
            <a:spLocks noGrp="1"/>
          </p:cNvSpPr>
          <p:nvPr>
            <p:ph type="body" idx="1"/>
          </p:nvPr>
        </p:nvSpPr>
        <p:spPr>
          <a:xfrm>
            <a:off x="1158641" y="1051349"/>
            <a:ext cx="3896467" cy="713818"/>
          </a:xfrm>
        </p:spPr>
        <p:txBody>
          <a:bodyPr/>
          <a:lstStyle/>
          <a:p>
            <a:r>
              <a:rPr lang="en-US" b="1" dirty="0"/>
              <a:t>Air Tankers</a:t>
            </a:r>
          </a:p>
        </p:txBody>
      </p:sp>
      <p:sp>
        <p:nvSpPr>
          <p:cNvPr id="4" name="Content Placeholder 3">
            <a:extLst>
              <a:ext uri="{FF2B5EF4-FFF2-40B4-BE49-F238E27FC236}">
                <a16:creationId xmlns:a16="http://schemas.microsoft.com/office/drawing/2014/main" id="{58841D71-884F-6948-AB82-C05A26B36AA1}"/>
              </a:ext>
            </a:extLst>
          </p:cNvPr>
          <p:cNvSpPr>
            <a:spLocks noGrp="1"/>
          </p:cNvSpPr>
          <p:nvPr>
            <p:ph sz="half" idx="2"/>
          </p:nvPr>
        </p:nvSpPr>
        <p:spPr>
          <a:xfrm>
            <a:off x="1161485" y="1765167"/>
            <a:ext cx="4820215" cy="5092136"/>
          </a:xfrm>
        </p:spPr>
        <p:txBody>
          <a:bodyPr>
            <a:normAutofit/>
          </a:bodyPr>
          <a:lstStyle/>
          <a:p>
            <a:r>
              <a:rPr lang="en-US" sz="2200" dirty="0"/>
              <a:t>The role of an air tanker is to lay fire retardant along the flanks (sides) and across the top of the fire to slow the spread.</a:t>
            </a:r>
          </a:p>
          <a:p>
            <a:r>
              <a:rPr lang="en-US" sz="2200" dirty="0">
                <a:solidFill>
                  <a:schemeClr val="accent1"/>
                </a:solidFill>
              </a:rPr>
              <a:t>Tankers do not put the fire out, they help limit the spread.</a:t>
            </a:r>
          </a:p>
          <a:p>
            <a:r>
              <a:rPr lang="en-US" sz="2200" dirty="0"/>
              <a:t>In general, aircraft do not work well in windy conditions as the retardant drifts in the wind or the flames jump over the retardant line.</a:t>
            </a:r>
          </a:p>
        </p:txBody>
      </p:sp>
      <p:sp>
        <p:nvSpPr>
          <p:cNvPr id="5" name="Text Placeholder 4">
            <a:extLst>
              <a:ext uri="{FF2B5EF4-FFF2-40B4-BE49-F238E27FC236}">
                <a16:creationId xmlns:a16="http://schemas.microsoft.com/office/drawing/2014/main" id="{04C94921-F0BA-DA4D-94D6-F48D32E5A71E}"/>
              </a:ext>
            </a:extLst>
          </p:cNvPr>
          <p:cNvSpPr>
            <a:spLocks noGrp="1"/>
          </p:cNvSpPr>
          <p:nvPr>
            <p:ph type="body" sz="quarter" idx="3"/>
          </p:nvPr>
        </p:nvSpPr>
        <p:spPr>
          <a:xfrm>
            <a:off x="4103105" y="937687"/>
            <a:ext cx="3899798" cy="713818"/>
          </a:xfrm>
        </p:spPr>
        <p:txBody>
          <a:bodyPr/>
          <a:lstStyle/>
          <a:p>
            <a:r>
              <a:rPr lang="en-US" b="1" dirty="0"/>
              <a:t>Helicopters</a:t>
            </a:r>
          </a:p>
        </p:txBody>
      </p:sp>
      <p:sp>
        <p:nvSpPr>
          <p:cNvPr id="6" name="Content Placeholder 5">
            <a:extLst>
              <a:ext uri="{FF2B5EF4-FFF2-40B4-BE49-F238E27FC236}">
                <a16:creationId xmlns:a16="http://schemas.microsoft.com/office/drawing/2014/main" id="{535C907E-3CBD-694C-875E-BEE02ACAAB9D}"/>
              </a:ext>
            </a:extLst>
          </p:cNvPr>
          <p:cNvSpPr>
            <a:spLocks noGrp="1"/>
          </p:cNvSpPr>
          <p:nvPr>
            <p:ph sz="quarter" idx="4"/>
          </p:nvPr>
        </p:nvSpPr>
        <p:spPr>
          <a:xfrm>
            <a:off x="4103105" y="1726932"/>
            <a:ext cx="7277100" cy="5032880"/>
          </a:xfrm>
        </p:spPr>
        <p:txBody>
          <a:bodyPr>
            <a:noAutofit/>
          </a:bodyPr>
          <a:lstStyle/>
          <a:p>
            <a:r>
              <a:rPr lang="en-US" sz="2200" dirty="0" err="1">
                <a:solidFill>
                  <a:schemeClr val="accent1"/>
                </a:solidFill>
              </a:rPr>
              <a:t>Helitack</a:t>
            </a:r>
            <a:r>
              <a:rPr lang="en-US" sz="2200" dirty="0">
                <a:solidFill>
                  <a:schemeClr val="accent1"/>
                </a:solidFill>
              </a:rPr>
              <a:t> crews use helicopters to support firefighters on the ground by dropping retardant, water, or foam with a </a:t>
            </a:r>
            <a:r>
              <a:rPr lang="en-US" sz="2200" dirty="0" err="1">
                <a:solidFill>
                  <a:schemeClr val="accent1"/>
                </a:solidFill>
              </a:rPr>
              <a:t>bambi</a:t>
            </a:r>
            <a:r>
              <a:rPr lang="en-US" sz="2200" dirty="0">
                <a:solidFill>
                  <a:schemeClr val="accent1"/>
                </a:solidFill>
              </a:rPr>
              <a:t> bucket.</a:t>
            </a:r>
          </a:p>
          <a:p>
            <a:r>
              <a:rPr lang="en-US" sz="2200" dirty="0"/>
              <a:t>They are used for:</a:t>
            </a:r>
          </a:p>
          <a:p>
            <a:pPr lvl="1"/>
            <a:r>
              <a:rPr lang="en-US" sz="2200" dirty="0"/>
              <a:t>Reconnaissance</a:t>
            </a:r>
          </a:p>
          <a:p>
            <a:pPr lvl="1"/>
            <a:r>
              <a:rPr lang="en-US" sz="2200" dirty="0"/>
              <a:t>Logistical support such as airlifting food, water, and equipment to firefighters </a:t>
            </a:r>
          </a:p>
          <a:p>
            <a:pPr lvl="1"/>
            <a:r>
              <a:rPr lang="en-US" sz="2200" dirty="0"/>
              <a:t>Transporting crews to remote portions of the fire.</a:t>
            </a:r>
          </a:p>
          <a:p>
            <a:pPr marL="349250" indent="-342900"/>
            <a:r>
              <a:rPr lang="en-US" sz="2200" dirty="0">
                <a:solidFill>
                  <a:schemeClr val="accent1"/>
                </a:solidFill>
              </a:rPr>
              <a:t>The effectiveness of helicopters drops once wind speeds increase to 35 miles per hour or more.</a:t>
            </a:r>
          </a:p>
        </p:txBody>
      </p:sp>
      <p:sp>
        <p:nvSpPr>
          <p:cNvPr id="9" name="TextBox 8">
            <a:extLst>
              <a:ext uri="{FF2B5EF4-FFF2-40B4-BE49-F238E27FC236}">
                <a16:creationId xmlns:a16="http://schemas.microsoft.com/office/drawing/2014/main" id="{4C3CE132-359C-E842-A38F-F2897A6C29BB}"/>
              </a:ext>
            </a:extLst>
          </p:cNvPr>
          <p:cNvSpPr txBox="1"/>
          <p:nvPr/>
        </p:nvSpPr>
        <p:spPr>
          <a:xfrm>
            <a:off x="1161485" y="486079"/>
            <a:ext cx="3893623" cy="892552"/>
          </a:xfrm>
          <a:prstGeom prst="rect">
            <a:avLst/>
          </a:prstGeom>
          <a:noFill/>
        </p:spPr>
        <p:txBody>
          <a:bodyPr wrap="square" rtlCol="0">
            <a:spAutoFit/>
          </a:bodyPr>
          <a:lstStyle/>
          <a:p>
            <a:r>
              <a:rPr lang="en-US" sz="2600" b="1" dirty="0">
                <a:solidFill>
                  <a:schemeClr val="accent3"/>
                </a:solidFill>
              </a:rPr>
              <a:t>If the fire needs more support…</a:t>
            </a:r>
          </a:p>
        </p:txBody>
      </p:sp>
      <p:sp>
        <p:nvSpPr>
          <p:cNvPr id="10" name="TextBox 9">
            <a:extLst>
              <a:ext uri="{FF2B5EF4-FFF2-40B4-BE49-F238E27FC236}">
                <a16:creationId xmlns:a16="http://schemas.microsoft.com/office/drawing/2014/main" id="{D3E65B65-25D4-5D41-B72C-86DCDD640003}"/>
              </a:ext>
            </a:extLst>
          </p:cNvPr>
          <p:cNvSpPr txBox="1"/>
          <p:nvPr/>
        </p:nvSpPr>
        <p:spPr>
          <a:xfrm>
            <a:off x="9501610" y="6580304"/>
            <a:ext cx="2785314" cy="276999"/>
          </a:xfrm>
          <a:prstGeom prst="rect">
            <a:avLst/>
          </a:prstGeom>
          <a:noFill/>
        </p:spPr>
        <p:txBody>
          <a:bodyPr wrap="none" rtlCol="0">
            <a:spAutoFit/>
          </a:bodyPr>
          <a:lstStyle/>
          <a:p>
            <a:r>
              <a:rPr lang="en-US" sz="1200" dirty="0"/>
              <a:t>(Halsey, 2008, p. 57-58; USFS &amp; NPS, n.d.) </a:t>
            </a:r>
          </a:p>
        </p:txBody>
      </p:sp>
      <p:sp>
        <p:nvSpPr>
          <p:cNvPr id="2" name="TextBox 1">
            <a:extLst>
              <a:ext uri="{FF2B5EF4-FFF2-40B4-BE49-F238E27FC236}">
                <a16:creationId xmlns:a16="http://schemas.microsoft.com/office/drawing/2014/main" id="{66504047-83A1-904A-AB99-7F0874DCAB19}"/>
              </a:ext>
            </a:extLst>
          </p:cNvPr>
          <p:cNvSpPr txBox="1"/>
          <p:nvPr/>
        </p:nvSpPr>
        <p:spPr>
          <a:xfrm>
            <a:off x="20654" y="6580303"/>
            <a:ext cx="5092869" cy="276999"/>
          </a:xfrm>
          <a:prstGeom prst="rect">
            <a:avLst/>
          </a:prstGeom>
          <a:noFill/>
        </p:spPr>
        <p:txBody>
          <a:bodyPr wrap="none" rtlCol="0">
            <a:spAutoFit/>
          </a:bodyPr>
          <a:lstStyle/>
          <a:p>
            <a:r>
              <a:rPr lang="en-US" sz="1200" dirty="0"/>
              <a:t>(Helicopter photo: Colleen Holland; Air Tanker photo: Dan </a:t>
            </a:r>
            <a:r>
              <a:rPr lang="en-US" sz="1200" dirty="0" err="1"/>
              <a:t>Messaros</a:t>
            </a:r>
            <a:r>
              <a:rPr lang="en-US" sz="1200" dirty="0"/>
              <a:t>; NPS, </a:t>
            </a:r>
            <a:r>
              <a:rPr lang="en-US" sz="1200" dirty="0" err="1"/>
              <a:t>n.d.a</a:t>
            </a:r>
            <a:r>
              <a:rPr lang="en-US" sz="1200" dirty="0"/>
              <a:t>)</a:t>
            </a:r>
          </a:p>
        </p:txBody>
      </p:sp>
      <p:pic>
        <p:nvPicPr>
          <p:cNvPr id="12" name="Picture 11">
            <a:extLst>
              <a:ext uri="{FF2B5EF4-FFF2-40B4-BE49-F238E27FC236}">
                <a16:creationId xmlns:a16="http://schemas.microsoft.com/office/drawing/2014/main" id="{2E4D1709-DF77-FC4D-ADB7-40303A5DCEEF}"/>
              </a:ext>
            </a:extLst>
          </p:cNvPr>
          <p:cNvPicPr>
            <a:picLocks noChangeAspect="1"/>
          </p:cNvPicPr>
          <p:nvPr/>
        </p:nvPicPr>
        <p:blipFill>
          <a:blip r:embed="rId3"/>
          <a:stretch>
            <a:fillRect/>
          </a:stretch>
        </p:blipFill>
        <p:spPr>
          <a:xfrm>
            <a:off x="321599" y="2760104"/>
            <a:ext cx="3613323" cy="1806662"/>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F5F8AE41-A42D-4545-8EB8-247C4768F33A}"/>
              </a:ext>
            </a:extLst>
          </p:cNvPr>
          <p:cNvPicPr>
            <a:picLocks noChangeAspect="1"/>
          </p:cNvPicPr>
          <p:nvPr/>
        </p:nvPicPr>
        <p:blipFill>
          <a:blip r:embed="rId4"/>
          <a:stretch>
            <a:fillRect/>
          </a:stretch>
        </p:blipFill>
        <p:spPr>
          <a:xfrm>
            <a:off x="6933425" y="2780398"/>
            <a:ext cx="3532149" cy="1766075"/>
          </a:xfrm>
          <a:prstGeom prst="rect">
            <a:avLst/>
          </a:prstGeom>
          <a:ln w="88900" cap="sq" cmpd="thickThin">
            <a:solidFill>
              <a:srgbClr val="000000"/>
            </a:solidFill>
            <a:prstDash val="solid"/>
            <a:miter lim="800000"/>
          </a:ln>
          <a:effectLst>
            <a:innerShdw blurRad="76200">
              <a:srgbClr val="000000"/>
            </a:innerShdw>
          </a:effectLst>
        </p:spPr>
      </p:pic>
      <p:sp>
        <p:nvSpPr>
          <p:cNvPr id="13" name="Title 1">
            <a:extLst>
              <a:ext uri="{FF2B5EF4-FFF2-40B4-BE49-F238E27FC236}">
                <a16:creationId xmlns:a16="http://schemas.microsoft.com/office/drawing/2014/main" id="{2B72A39C-ADA5-7144-A666-86E420040CB4}"/>
              </a:ext>
            </a:extLst>
          </p:cNvPr>
          <p:cNvSpPr txBox="1">
            <a:spLocks/>
          </p:cNvSpPr>
          <p:nvPr/>
        </p:nvSpPr>
        <p:spPr>
          <a:xfrm>
            <a:off x="3311184" y="438801"/>
            <a:ext cx="7958331" cy="1077229"/>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3100" dirty="0">
                <a:solidFill>
                  <a:schemeClr val="accent5"/>
                </a:solidFill>
                <a:latin typeface="Zapfino" panose="03030300040707070C03" pitchFamily="66" charset="77"/>
              </a:rPr>
              <a:t>Wildfire</a:t>
            </a:r>
            <a:r>
              <a:rPr lang="en-US" dirty="0">
                <a:solidFill>
                  <a:schemeClr val="accent5"/>
                </a:solidFill>
              </a:rPr>
              <a:t>  </a:t>
            </a:r>
            <a:r>
              <a:rPr lang="en-US" dirty="0"/>
              <a:t>Suppression</a:t>
            </a:r>
          </a:p>
        </p:txBody>
      </p:sp>
    </p:spTree>
    <p:extLst>
      <p:ext uri="{BB962C8B-B14F-4D97-AF65-F5344CB8AC3E}">
        <p14:creationId xmlns:p14="http://schemas.microsoft.com/office/powerpoint/2010/main" val="13572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1" nodeType="clickEffect">
                                  <p:stCondLst>
                                    <p:cond delay="0"/>
                                  </p:stCondLst>
                                  <p:childTnLst>
                                    <p:anim calcmode="lin" valueType="num">
                                      <p:cBhvr>
                                        <p:cTn id="16" dur="1000"/>
                                        <p:tgtEl>
                                          <p:spTgt spid="9"/>
                                        </p:tgtEl>
                                        <p:attrNameLst>
                                          <p:attrName>ppt_w</p:attrName>
                                        </p:attrNameLst>
                                      </p:cBhvr>
                                      <p:tavLst>
                                        <p:tav tm="0">
                                          <p:val>
                                            <p:strVal val="ppt_w"/>
                                          </p:val>
                                        </p:tav>
                                        <p:tav tm="100000">
                                          <p:val>
                                            <p:fltVal val="0"/>
                                          </p:val>
                                        </p:tav>
                                      </p:tavLst>
                                    </p:anim>
                                    <p:anim calcmode="lin" valueType="num">
                                      <p:cBhvr>
                                        <p:cTn id="17" dur="1000"/>
                                        <p:tgtEl>
                                          <p:spTgt spid="9"/>
                                        </p:tgtEl>
                                        <p:attrNameLst>
                                          <p:attrName>ppt_h</p:attrName>
                                        </p:attrNameLst>
                                      </p:cBhvr>
                                      <p:tavLst>
                                        <p:tav tm="0">
                                          <p:val>
                                            <p:strVal val="ppt_h"/>
                                          </p:val>
                                        </p:tav>
                                        <p:tav tm="100000">
                                          <p:val>
                                            <p:fltVal val="0"/>
                                          </p:val>
                                        </p:tav>
                                      </p:tavLst>
                                    </p:anim>
                                    <p:anim calcmode="lin" valueType="num">
                                      <p:cBhvr>
                                        <p:cTn id="18" dur="1000"/>
                                        <p:tgtEl>
                                          <p:spTgt spid="9"/>
                                        </p:tgtEl>
                                        <p:attrNameLst>
                                          <p:attrName>style.rotation</p:attrName>
                                        </p:attrNameLst>
                                      </p:cBhvr>
                                      <p:tavLst>
                                        <p:tav tm="0">
                                          <p:val>
                                            <p:fltVal val="0"/>
                                          </p:val>
                                        </p:tav>
                                        <p:tav tm="100000">
                                          <p:val>
                                            <p:fltVal val="90"/>
                                          </p:val>
                                        </p:tav>
                                      </p:tavLst>
                                    </p:anim>
                                    <p:animEffect transition="out" filter="fade">
                                      <p:cBhvr>
                                        <p:cTn id="19" dur="1000"/>
                                        <p:tgtEl>
                                          <p:spTgt spid="9"/>
                                        </p:tgtEl>
                                      </p:cBhvr>
                                    </p:animEffect>
                                    <p:set>
                                      <p:cBhvr>
                                        <p:cTn id="20" dur="1" fill="hold">
                                          <p:stCondLst>
                                            <p:cond delay="999"/>
                                          </p:stCondLst>
                                        </p:cTn>
                                        <p:tgtEl>
                                          <p:spTgt spid="9"/>
                                        </p:tgtEl>
                                        <p:attrNameLst>
                                          <p:attrName>style.visibility</p:attrName>
                                        </p:attrNameLst>
                                      </p:cBhvr>
                                      <p:to>
                                        <p:strVal val="hidden"/>
                                      </p:to>
                                    </p:se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1000"/>
                                        <p:tgtEl>
                                          <p:spTgt spid="3">
                                            <p:txEl>
                                              <p:pRg st="0" end="0"/>
                                            </p:txEl>
                                          </p:spTgt>
                                        </p:tgtEl>
                                      </p:cBhvr>
                                    </p:animEffect>
                                    <p:anim calcmode="lin" valueType="num">
                                      <p:cBhvr>
                                        <p:cTn id="3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anim calcmode="lin" valueType="num">
                                      <p:cBhvr>
                                        <p:cTn id="3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1000"/>
                                        <p:tgtEl>
                                          <p:spTgt spid="4">
                                            <p:txEl>
                                              <p:pRg st="2" end="2"/>
                                            </p:txEl>
                                          </p:spTgt>
                                        </p:tgtEl>
                                      </p:cBhvr>
                                    </p:animEffect>
                                    <p:anim calcmode="lin" valueType="num">
                                      <p:cBhvr>
                                        <p:cTn id="5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xit" presetSubtype="0" fill="hold" nodeType="clickEffect">
                                  <p:stCondLst>
                                    <p:cond delay="0"/>
                                  </p:stCondLst>
                                  <p:childTnLst>
                                    <p:anim calcmode="lin" valueType="num">
                                      <p:cBhvr>
                                        <p:cTn id="56" dur="1000"/>
                                        <p:tgtEl>
                                          <p:spTgt spid="14"/>
                                        </p:tgtEl>
                                        <p:attrNameLst>
                                          <p:attrName>ppt_w</p:attrName>
                                        </p:attrNameLst>
                                      </p:cBhvr>
                                      <p:tavLst>
                                        <p:tav tm="0">
                                          <p:val>
                                            <p:strVal val="ppt_w"/>
                                          </p:val>
                                        </p:tav>
                                        <p:tav tm="100000">
                                          <p:val>
                                            <p:fltVal val="0"/>
                                          </p:val>
                                        </p:tav>
                                      </p:tavLst>
                                    </p:anim>
                                    <p:anim calcmode="lin" valueType="num">
                                      <p:cBhvr>
                                        <p:cTn id="57" dur="1000"/>
                                        <p:tgtEl>
                                          <p:spTgt spid="14"/>
                                        </p:tgtEl>
                                        <p:attrNameLst>
                                          <p:attrName>ppt_h</p:attrName>
                                        </p:attrNameLst>
                                      </p:cBhvr>
                                      <p:tavLst>
                                        <p:tav tm="0">
                                          <p:val>
                                            <p:strVal val="ppt_h"/>
                                          </p:val>
                                        </p:tav>
                                        <p:tav tm="100000">
                                          <p:val>
                                            <p:fltVal val="0"/>
                                          </p:val>
                                        </p:tav>
                                      </p:tavLst>
                                    </p:anim>
                                    <p:anim calcmode="lin" valueType="num">
                                      <p:cBhvr>
                                        <p:cTn id="58" dur="1000"/>
                                        <p:tgtEl>
                                          <p:spTgt spid="14"/>
                                        </p:tgtEl>
                                        <p:attrNameLst>
                                          <p:attrName>style.rotation</p:attrName>
                                        </p:attrNameLst>
                                      </p:cBhvr>
                                      <p:tavLst>
                                        <p:tav tm="0">
                                          <p:val>
                                            <p:fltVal val="0"/>
                                          </p:val>
                                        </p:tav>
                                        <p:tav tm="100000">
                                          <p:val>
                                            <p:fltVal val="90"/>
                                          </p:val>
                                        </p:tav>
                                      </p:tavLst>
                                    </p:anim>
                                    <p:animEffect transition="out" filter="fade">
                                      <p:cBhvr>
                                        <p:cTn id="59" dur="1000"/>
                                        <p:tgtEl>
                                          <p:spTgt spid="14"/>
                                        </p:tgtEl>
                                      </p:cBhvr>
                                    </p:animEffect>
                                    <p:set>
                                      <p:cBhvr>
                                        <p:cTn id="60" dur="1" fill="hold">
                                          <p:stCondLst>
                                            <p:cond delay="999"/>
                                          </p:stCondLst>
                                        </p:cTn>
                                        <p:tgtEl>
                                          <p:spTgt spid="14"/>
                                        </p:tgtEl>
                                        <p:attrNameLst>
                                          <p:attrName>style.visibility</p:attrName>
                                        </p:attrNameLst>
                                      </p:cBhvr>
                                      <p:to>
                                        <p:strVal val="hidden"/>
                                      </p:to>
                                    </p:se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par>
                                <p:cTn id="68" presetID="42" presetClass="exit" presetSubtype="0" fill="hold" grpId="1" nodeType="withEffect">
                                  <p:stCondLst>
                                    <p:cond delay="0"/>
                                  </p:stCondLst>
                                  <p:childTnLst>
                                    <p:animEffect transition="out" filter="fade">
                                      <p:cBhvr>
                                        <p:cTn id="69" dur="500"/>
                                        <p:tgtEl>
                                          <p:spTgt spid="3">
                                            <p:txEl>
                                              <p:pRg st="0" end="0"/>
                                            </p:txEl>
                                          </p:spTgt>
                                        </p:tgtEl>
                                      </p:cBhvr>
                                    </p:animEffect>
                                    <p:anim calcmode="lin" valueType="num">
                                      <p:cBhvr>
                                        <p:cTn id="70" dur="500"/>
                                        <p:tgtEl>
                                          <p:spTgt spid="3">
                                            <p:txEl>
                                              <p:pRg st="0" end="0"/>
                                            </p:txEl>
                                          </p:spTgt>
                                        </p:tgtEl>
                                        <p:attrNameLst>
                                          <p:attrName>ppt_x</p:attrName>
                                        </p:attrNameLst>
                                      </p:cBhvr>
                                      <p:tavLst>
                                        <p:tav tm="0">
                                          <p:val>
                                            <p:strVal val="ppt_x"/>
                                          </p:val>
                                        </p:tav>
                                        <p:tav tm="100000">
                                          <p:val>
                                            <p:strVal val="ppt_x"/>
                                          </p:val>
                                        </p:tav>
                                      </p:tavLst>
                                    </p:anim>
                                    <p:anim calcmode="lin" valueType="num">
                                      <p:cBhvr>
                                        <p:cTn id="71" dur="500"/>
                                        <p:tgtEl>
                                          <p:spTgt spid="3">
                                            <p:txEl>
                                              <p:pRg st="0" end="0"/>
                                            </p:txEl>
                                          </p:spTgt>
                                        </p:tgtEl>
                                        <p:attrNameLst>
                                          <p:attrName>ppt_y</p:attrName>
                                        </p:attrNameLst>
                                      </p:cBhvr>
                                      <p:tavLst>
                                        <p:tav tm="0">
                                          <p:val>
                                            <p:strVal val="ppt_y"/>
                                          </p:val>
                                        </p:tav>
                                        <p:tav tm="100000">
                                          <p:val>
                                            <p:strVal val="ppt_y+.1"/>
                                          </p:val>
                                        </p:tav>
                                      </p:tavLst>
                                    </p:anim>
                                    <p:set>
                                      <p:cBhvr>
                                        <p:cTn id="72" dur="1" fill="hold">
                                          <p:stCondLst>
                                            <p:cond delay="499"/>
                                          </p:stCondLst>
                                        </p:cTn>
                                        <p:tgtEl>
                                          <p:spTgt spid="3">
                                            <p:txEl>
                                              <p:pRg st="0" end="0"/>
                                            </p:txEl>
                                          </p:spTgt>
                                        </p:tgtEl>
                                        <p:attrNameLst>
                                          <p:attrName>style.visibility</p:attrName>
                                        </p:attrNameLst>
                                      </p:cBhvr>
                                      <p:to>
                                        <p:strVal val="hidden"/>
                                      </p:to>
                                    </p:set>
                                  </p:childTnLst>
                                </p:cTn>
                              </p:par>
                              <p:par>
                                <p:cTn id="73" presetID="42" presetClass="exit" presetSubtype="0" fill="hold" grpId="1" nodeType="withEffect">
                                  <p:stCondLst>
                                    <p:cond delay="0"/>
                                  </p:stCondLst>
                                  <p:childTnLst>
                                    <p:animEffect transition="out" filter="fade">
                                      <p:cBhvr>
                                        <p:cTn id="74" dur="500"/>
                                        <p:tgtEl>
                                          <p:spTgt spid="4">
                                            <p:txEl>
                                              <p:pRg st="0" end="0"/>
                                            </p:txEl>
                                          </p:spTgt>
                                        </p:tgtEl>
                                      </p:cBhvr>
                                    </p:animEffect>
                                    <p:anim calcmode="lin" valueType="num">
                                      <p:cBhvr>
                                        <p:cTn id="75" dur="500"/>
                                        <p:tgtEl>
                                          <p:spTgt spid="4">
                                            <p:txEl>
                                              <p:pRg st="0" end="0"/>
                                            </p:txEl>
                                          </p:spTgt>
                                        </p:tgtEl>
                                        <p:attrNameLst>
                                          <p:attrName>ppt_x</p:attrName>
                                        </p:attrNameLst>
                                      </p:cBhvr>
                                      <p:tavLst>
                                        <p:tav tm="0">
                                          <p:val>
                                            <p:strVal val="ppt_x"/>
                                          </p:val>
                                        </p:tav>
                                        <p:tav tm="100000">
                                          <p:val>
                                            <p:strVal val="ppt_x"/>
                                          </p:val>
                                        </p:tav>
                                      </p:tavLst>
                                    </p:anim>
                                    <p:anim calcmode="lin" valueType="num">
                                      <p:cBhvr>
                                        <p:cTn id="76" dur="500"/>
                                        <p:tgtEl>
                                          <p:spTgt spid="4">
                                            <p:txEl>
                                              <p:pRg st="0" end="0"/>
                                            </p:txEl>
                                          </p:spTgt>
                                        </p:tgtEl>
                                        <p:attrNameLst>
                                          <p:attrName>ppt_y</p:attrName>
                                        </p:attrNameLst>
                                      </p:cBhvr>
                                      <p:tavLst>
                                        <p:tav tm="0">
                                          <p:val>
                                            <p:strVal val="ppt_y"/>
                                          </p:val>
                                        </p:tav>
                                        <p:tav tm="100000">
                                          <p:val>
                                            <p:strVal val="ppt_y+.1"/>
                                          </p:val>
                                        </p:tav>
                                      </p:tavLst>
                                    </p:anim>
                                    <p:set>
                                      <p:cBhvr>
                                        <p:cTn id="77" dur="1" fill="hold">
                                          <p:stCondLst>
                                            <p:cond delay="499"/>
                                          </p:stCondLst>
                                        </p:cTn>
                                        <p:tgtEl>
                                          <p:spTgt spid="4">
                                            <p:txEl>
                                              <p:pRg st="0" end="0"/>
                                            </p:txEl>
                                          </p:spTgt>
                                        </p:tgtEl>
                                        <p:attrNameLst>
                                          <p:attrName>style.visibility</p:attrName>
                                        </p:attrNameLst>
                                      </p:cBhvr>
                                      <p:to>
                                        <p:strVal val="hidden"/>
                                      </p:to>
                                    </p:set>
                                  </p:childTnLst>
                                </p:cTn>
                              </p:par>
                              <p:par>
                                <p:cTn id="78" presetID="42" presetClass="exit" presetSubtype="0" fill="hold" grpId="1" nodeType="withEffect">
                                  <p:stCondLst>
                                    <p:cond delay="0"/>
                                  </p:stCondLst>
                                  <p:childTnLst>
                                    <p:animEffect transition="out" filter="fade">
                                      <p:cBhvr>
                                        <p:cTn id="79" dur="500"/>
                                        <p:tgtEl>
                                          <p:spTgt spid="4">
                                            <p:txEl>
                                              <p:pRg st="1" end="1"/>
                                            </p:txEl>
                                          </p:spTgt>
                                        </p:tgtEl>
                                      </p:cBhvr>
                                    </p:animEffect>
                                    <p:anim calcmode="lin" valueType="num">
                                      <p:cBhvr>
                                        <p:cTn id="80" dur="500"/>
                                        <p:tgtEl>
                                          <p:spTgt spid="4">
                                            <p:txEl>
                                              <p:pRg st="1" end="1"/>
                                            </p:txEl>
                                          </p:spTgt>
                                        </p:tgtEl>
                                        <p:attrNameLst>
                                          <p:attrName>ppt_x</p:attrName>
                                        </p:attrNameLst>
                                      </p:cBhvr>
                                      <p:tavLst>
                                        <p:tav tm="0">
                                          <p:val>
                                            <p:strVal val="ppt_x"/>
                                          </p:val>
                                        </p:tav>
                                        <p:tav tm="100000">
                                          <p:val>
                                            <p:strVal val="ppt_x"/>
                                          </p:val>
                                        </p:tav>
                                      </p:tavLst>
                                    </p:anim>
                                    <p:anim calcmode="lin" valueType="num">
                                      <p:cBhvr>
                                        <p:cTn id="81" dur="500"/>
                                        <p:tgtEl>
                                          <p:spTgt spid="4">
                                            <p:txEl>
                                              <p:pRg st="1" end="1"/>
                                            </p:txEl>
                                          </p:spTgt>
                                        </p:tgtEl>
                                        <p:attrNameLst>
                                          <p:attrName>ppt_y</p:attrName>
                                        </p:attrNameLst>
                                      </p:cBhvr>
                                      <p:tavLst>
                                        <p:tav tm="0">
                                          <p:val>
                                            <p:strVal val="ppt_y"/>
                                          </p:val>
                                        </p:tav>
                                        <p:tav tm="100000">
                                          <p:val>
                                            <p:strVal val="ppt_y+.1"/>
                                          </p:val>
                                        </p:tav>
                                      </p:tavLst>
                                    </p:anim>
                                    <p:set>
                                      <p:cBhvr>
                                        <p:cTn id="82" dur="1" fill="hold">
                                          <p:stCondLst>
                                            <p:cond delay="499"/>
                                          </p:stCondLst>
                                        </p:cTn>
                                        <p:tgtEl>
                                          <p:spTgt spid="4">
                                            <p:txEl>
                                              <p:pRg st="1" end="1"/>
                                            </p:txEl>
                                          </p:spTgt>
                                        </p:tgtEl>
                                        <p:attrNameLst>
                                          <p:attrName>style.visibility</p:attrName>
                                        </p:attrNameLst>
                                      </p:cBhvr>
                                      <p:to>
                                        <p:strVal val="hidden"/>
                                      </p:to>
                                    </p:set>
                                  </p:childTnLst>
                                </p:cTn>
                              </p:par>
                              <p:par>
                                <p:cTn id="83" presetID="42" presetClass="exit" presetSubtype="0" fill="hold" grpId="1" nodeType="withEffect">
                                  <p:stCondLst>
                                    <p:cond delay="0"/>
                                  </p:stCondLst>
                                  <p:childTnLst>
                                    <p:animEffect transition="out" filter="fade">
                                      <p:cBhvr>
                                        <p:cTn id="84" dur="500"/>
                                        <p:tgtEl>
                                          <p:spTgt spid="4">
                                            <p:txEl>
                                              <p:pRg st="2" end="2"/>
                                            </p:txEl>
                                          </p:spTgt>
                                        </p:tgtEl>
                                      </p:cBhvr>
                                    </p:animEffect>
                                    <p:anim calcmode="lin" valueType="num">
                                      <p:cBhvr>
                                        <p:cTn id="85" dur="500"/>
                                        <p:tgtEl>
                                          <p:spTgt spid="4">
                                            <p:txEl>
                                              <p:pRg st="2" end="2"/>
                                            </p:txEl>
                                          </p:spTgt>
                                        </p:tgtEl>
                                        <p:attrNameLst>
                                          <p:attrName>ppt_x</p:attrName>
                                        </p:attrNameLst>
                                      </p:cBhvr>
                                      <p:tavLst>
                                        <p:tav tm="0">
                                          <p:val>
                                            <p:strVal val="ppt_x"/>
                                          </p:val>
                                        </p:tav>
                                        <p:tav tm="100000">
                                          <p:val>
                                            <p:strVal val="ppt_x"/>
                                          </p:val>
                                        </p:tav>
                                      </p:tavLst>
                                    </p:anim>
                                    <p:anim calcmode="lin" valueType="num">
                                      <p:cBhvr>
                                        <p:cTn id="86" dur="500"/>
                                        <p:tgtEl>
                                          <p:spTgt spid="4">
                                            <p:txEl>
                                              <p:pRg st="2" end="2"/>
                                            </p:txEl>
                                          </p:spTgt>
                                        </p:tgtEl>
                                        <p:attrNameLst>
                                          <p:attrName>ppt_y</p:attrName>
                                        </p:attrNameLst>
                                      </p:cBhvr>
                                      <p:tavLst>
                                        <p:tav tm="0">
                                          <p:val>
                                            <p:strVal val="ppt_y"/>
                                          </p:val>
                                        </p:tav>
                                        <p:tav tm="100000">
                                          <p:val>
                                            <p:strVal val="ppt_y+.1"/>
                                          </p:val>
                                        </p:tav>
                                      </p:tavLst>
                                    </p:anim>
                                    <p:set>
                                      <p:cBhvr>
                                        <p:cTn id="87" dur="1" fill="hold">
                                          <p:stCondLst>
                                            <p:cond delay="499"/>
                                          </p:stCondLst>
                                        </p:cTn>
                                        <p:tgtEl>
                                          <p:spTgt spid="4">
                                            <p:txEl>
                                              <p:pRg st="2" end="2"/>
                                            </p:txEl>
                                          </p:spTgt>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5">
                                            <p:txEl>
                                              <p:pRg st="0" end="0"/>
                                            </p:txEl>
                                          </p:spTgt>
                                        </p:tgtEl>
                                        <p:attrNameLst>
                                          <p:attrName>style.visibility</p:attrName>
                                        </p:attrNameLst>
                                      </p:cBhvr>
                                      <p:to>
                                        <p:strVal val="visible"/>
                                      </p:to>
                                    </p:set>
                                    <p:animEffect transition="in" filter="fade">
                                      <p:cBhvr>
                                        <p:cTn id="90" dur="1000"/>
                                        <p:tgtEl>
                                          <p:spTgt spid="5">
                                            <p:txEl>
                                              <p:pRg st="0" end="0"/>
                                            </p:txEl>
                                          </p:spTgt>
                                        </p:tgtEl>
                                      </p:cBhvr>
                                    </p:animEffect>
                                    <p:anim calcmode="lin" valueType="num">
                                      <p:cBhvr>
                                        <p:cTn id="9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93" fill="hold">
                            <p:stCondLst>
                              <p:cond delay="2000"/>
                            </p:stCondLst>
                            <p:childTnLst>
                              <p:par>
                                <p:cTn id="94" presetID="42" presetClass="entr" presetSubtype="0" fill="hold" grpId="0" nodeType="afterEffect">
                                  <p:stCondLst>
                                    <p:cond delay="0"/>
                                  </p:stCondLst>
                                  <p:childTnLst>
                                    <p:set>
                                      <p:cBhvr>
                                        <p:cTn id="95" dur="1" fill="hold">
                                          <p:stCondLst>
                                            <p:cond delay="0"/>
                                          </p:stCondLst>
                                        </p:cTn>
                                        <p:tgtEl>
                                          <p:spTgt spid="6">
                                            <p:txEl>
                                              <p:pRg st="0" end="0"/>
                                            </p:txEl>
                                          </p:spTgt>
                                        </p:tgtEl>
                                        <p:attrNameLst>
                                          <p:attrName>style.visibility</p:attrName>
                                        </p:attrNameLst>
                                      </p:cBhvr>
                                      <p:to>
                                        <p:strVal val="visible"/>
                                      </p:to>
                                    </p:set>
                                    <p:animEffect transition="in" filter="fade">
                                      <p:cBhvr>
                                        <p:cTn id="96" dur="1000"/>
                                        <p:tgtEl>
                                          <p:spTgt spid="6">
                                            <p:txEl>
                                              <p:pRg st="0" end="0"/>
                                            </p:txEl>
                                          </p:spTgt>
                                        </p:tgtEl>
                                      </p:cBhvr>
                                    </p:animEffect>
                                    <p:anim calcmode="lin" valueType="num">
                                      <p:cBhvr>
                                        <p:cTn id="9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6">
                                            <p:txEl>
                                              <p:pRg st="1" end="1"/>
                                            </p:txEl>
                                          </p:spTgt>
                                        </p:tgtEl>
                                        <p:attrNameLst>
                                          <p:attrName>style.visibility</p:attrName>
                                        </p:attrNameLst>
                                      </p:cBhvr>
                                      <p:to>
                                        <p:strVal val="visible"/>
                                      </p:to>
                                    </p:set>
                                    <p:animEffect transition="in" filter="fade">
                                      <p:cBhvr>
                                        <p:cTn id="103" dur="1000"/>
                                        <p:tgtEl>
                                          <p:spTgt spid="6">
                                            <p:txEl>
                                              <p:pRg st="1" end="1"/>
                                            </p:txEl>
                                          </p:spTgt>
                                        </p:tgtEl>
                                      </p:cBhvr>
                                    </p:animEffect>
                                    <p:anim calcmode="lin" valueType="num">
                                      <p:cBhvr>
                                        <p:cTn id="10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0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2" presetClass="entr" presetSubtype="0" fill="hold" grpId="0" nodeType="afterEffect">
                                  <p:stCondLst>
                                    <p:cond delay="0"/>
                                  </p:stCondLst>
                                  <p:childTnLst>
                                    <p:set>
                                      <p:cBhvr>
                                        <p:cTn id="108" dur="1" fill="hold">
                                          <p:stCondLst>
                                            <p:cond delay="0"/>
                                          </p:stCondLst>
                                        </p:cTn>
                                        <p:tgtEl>
                                          <p:spTgt spid="6">
                                            <p:txEl>
                                              <p:pRg st="2" end="2"/>
                                            </p:txEl>
                                          </p:spTgt>
                                        </p:tgtEl>
                                        <p:attrNameLst>
                                          <p:attrName>style.visibility</p:attrName>
                                        </p:attrNameLst>
                                      </p:cBhvr>
                                      <p:to>
                                        <p:strVal val="visible"/>
                                      </p:to>
                                    </p:set>
                                    <p:animEffect transition="in" filter="fade">
                                      <p:cBhvr>
                                        <p:cTn id="109" dur="1000"/>
                                        <p:tgtEl>
                                          <p:spTgt spid="6">
                                            <p:txEl>
                                              <p:pRg st="2" end="2"/>
                                            </p:txEl>
                                          </p:spTgt>
                                        </p:tgtEl>
                                      </p:cBhvr>
                                    </p:animEffect>
                                    <p:anim calcmode="lin" valueType="num">
                                      <p:cBhvr>
                                        <p:cTn id="11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1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12" fill="hold">
                            <p:stCondLst>
                              <p:cond delay="2000"/>
                            </p:stCondLst>
                            <p:childTnLst>
                              <p:par>
                                <p:cTn id="113" presetID="42" presetClass="entr" presetSubtype="0" fill="hold" grpId="0" nodeType="afterEffect">
                                  <p:stCondLst>
                                    <p:cond delay="0"/>
                                  </p:stCondLst>
                                  <p:childTnLst>
                                    <p:set>
                                      <p:cBhvr>
                                        <p:cTn id="114" dur="1" fill="hold">
                                          <p:stCondLst>
                                            <p:cond delay="0"/>
                                          </p:stCondLst>
                                        </p:cTn>
                                        <p:tgtEl>
                                          <p:spTgt spid="6">
                                            <p:txEl>
                                              <p:pRg st="3" end="3"/>
                                            </p:txEl>
                                          </p:spTgt>
                                        </p:tgtEl>
                                        <p:attrNameLst>
                                          <p:attrName>style.visibility</p:attrName>
                                        </p:attrNameLst>
                                      </p:cBhvr>
                                      <p:to>
                                        <p:strVal val="visible"/>
                                      </p:to>
                                    </p:set>
                                    <p:animEffect transition="in" filter="fade">
                                      <p:cBhvr>
                                        <p:cTn id="115" dur="1000"/>
                                        <p:tgtEl>
                                          <p:spTgt spid="6">
                                            <p:txEl>
                                              <p:pRg st="3" end="3"/>
                                            </p:txEl>
                                          </p:spTgt>
                                        </p:tgtEl>
                                      </p:cBhvr>
                                    </p:animEffect>
                                    <p:anim calcmode="lin" valueType="num">
                                      <p:cBhvr>
                                        <p:cTn id="11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1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118" fill="hold">
                            <p:stCondLst>
                              <p:cond delay="3000"/>
                            </p:stCondLst>
                            <p:childTnLst>
                              <p:par>
                                <p:cTn id="119" presetID="42" presetClass="entr" presetSubtype="0" fill="hold" grpId="0" nodeType="afterEffect">
                                  <p:stCondLst>
                                    <p:cond delay="0"/>
                                  </p:stCondLst>
                                  <p:childTnLst>
                                    <p:set>
                                      <p:cBhvr>
                                        <p:cTn id="120" dur="1" fill="hold">
                                          <p:stCondLst>
                                            <p:cond delay="0"/>
                                          </p:stCondLst>
                                        </p:cTn>
                                        <p:tgtEl>
                                          <p:spTgt spid="6">
                                            <p:txEl>
                                              <p:pRg st="4" end="4"/>
                                            </p:txEl>
                                          </p:spTgt>
                                        </p:tgtEl>
                                        <p:attrNameLst>
                                          <p:attrName>style.visibility</p:attrName>
                                        </p:attrNameLst>
                                      </p:cBhvr>
                                      <p:to>
                                        <p:strVal val="visible"/>
                                      </p:to>
                                    </p:set>
                                    <p:animEffect transition="in" filter="fade">
                                      <p:cBhvr>
                                        <p:cTn id="121" dur="1000"/>
                                        <p:tgtEl>
                                          <p:spTgt spid="6">
                                            <p:txEl>
                                              <p:pRg st="4" end="4"/>
                                            </p:txEl>
                                          </p:spTgt>
                                        </p:tgtEl>
                                      </p:cBhvr>
                                    </p:animEffect>
                                    <p:anim calcmode="lin" valueType="num">
                                      <p:cBhvr>
                                        <p:cTn id="1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
                                            <p:txEl>
                                              <p:pRg st="5" end="5"/>
                                            </p:txEl>
                                          </p:spTgt>
                                        </p:tgtEl>
                                        <p:attrNameLst>
                                          <p:attrName>style.visibility</p:attrName>
                                        </p:attrNameLst>
                                      </p:cBhvr>
                                      <p:to>
                                        <p:strVal val="visible"/>
                                      </p:to>
                                    </p:set>
                                    <p:animEffect transition="in" filter="fade">
                                      <p:cBhvr>
                                        <p:cTn id="128" dur="1000"/>
                                        <p:tgtEl>
                                          <p:spTgt spid="6">
                                            <p:txEl>
                                              <p:pRg st="5" end="5"/>
                                            </p:txEl>
                                          </p:spTgt>
                                        </p:tgtEl>
                                      </p:cBhvr>
                                    </p:animEffect>
                                    <p:anim calcmode="lin" valueType="num">
                                      <p:cBhvr>
                                        <p:cTn id="1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uiExpand="1" build="p"/>
      <p:bldP spid="4" grpId="1" uiExpand="1" build="p"/>
      <p:bldP spid="5" grpId="0" build="p"/>
      <p:bldP spid="6" grpId="0" uiExpand="1" build="p"/>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394DB-B75A-2848-8509-60429A393F4A}"/>
              </a:ext>
            </a:extLst>
          </p:cNvPr>
          <p:cNvSpPr>
            <a:spLocks noGrp="1"/>
          </p:cNvSpPr>
          <p:nvPr>
            <p:ph idx="1"/>
          </p:nvPr>
        </p:nvSpPr>
        <p:spPr>
          <a:xfrm>
            <a:off x="5854699" y="2052116"/>
            <a:ext cx="5429103" cy="4628084"/>
          </a:xfrm>
        </p:spPr>
        <p:txBody>
          <a:bodyPr anchor="t">
            <a:noAutofit/>
          </a:bodyPr>
          <a:lstStyle/>
          <a:p>
            <a:r>
              <a:rPr lang="en-US" sz="2400" dirty="0"/>
              <a:t>Sometimes, firefighters </a:t>
            </a:r>
            <a:r>
              <a:rPr lang="en-US" sz="2400" dirty="0">
                <a:solidFill>
                  <a:schemeClr val="accent5"/>
                </a:solidFill>
              </a:rPr>
              <a:t>fight fire with fire!</a:t>
            </a:r>
          </a:p>
          <a:p>
            <a:r>
              <a:rPr lang="en-US" sz="2400" dirty="0">
                <a:solidFill>
                  <a:schemeClr val="accent5"/>
                </a:solidFill>
              </a:rPr>
              <a:t>Backfires</a:t>
            </a:r>
            <a:r>
              <a:rPr lang="en-US" sz="2400" dirty="0">
                <a:solidFill>
                  <a:schemeClr val="accent1"/>
                </a:solidFill>
              </a:rPr>
              <a:t> are another tool used in fire suppression.</a:t>
            </a:r>
          </a:p>
          <a:p>
            <a:r>
              <a:rPr lang="en-US" sz="2400" dirty="0"/>
              <a:t>Backfires are </a:t>
            </a:r>
            <a:r>
              <a:rPr lang="en-US" sz="2400" dirty="0">
                <a:solidFill>
                  <a:schemeClr val="accent5"/>
                </a:solidFill>
              </a:rPr>
              <a:t>intentionally set fires </a:t>
            </a:r>
            <a:r>
              <a:rPr lang="en-US" sz="2400" dirty="0"/>
              <a:t>to burn the fuel in the path of an oncoming wildfire.</a:t>
            </a:r>
          </a:p>
          <a:p>
            <a:r>
              <a:rPr lang="en-US" sz="2400" dirty="0">
                <a:solidFill>
                  <a:schemeClr val="accent1"/>
                </a:solidFill>
              </a:rPr>
              <a:t>This can </a:t>
            </a:r>
            <a:r>
              <a:rPr lang="en-US" sz="2400" dirty="0">
                <a:solidFill>
                  <a:schemeClr val="accent5"/>
                </a:solidFill>
              </a:rPr>
              <a:t>help stop </a:t>
            </a:r>
            <a:r>
              <a:rPr lang="en-US" sz="2400" dirty="0">
                <a:solidFill>
                  <a:schemeClr val="accent1"/>
                </a:solidFill>
              </a:rPr>
              <a:t>or change the direction of a wildfire.</a:t>
            </a:r>
          </a:p>
        </p:txBody>
      </p:sp>
      <p:pic>
        <p:nvPicPr>
          <p:cNvPr id="4" name="Picture 3">
            <a:extLst>
              <a:ext uri="{FF2B5EF4-FFF2-40B4-BE49-F238E27FC236}">
                <a16:creationId xmlns:a16="http://schemas.microsoft.com/office/drawing/2014/main" id="{9F12C190-60F7-0A4A-B7D7-6BE6CC2C7C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88" y="320369"/>
            <a:ext cx="4953000" cy="3714750"/>
          </a:xfrm>
          <a:prstGeom prst="rect">
            <a:avLst/>
          </a:prstGeom>
          <a:ln w="88900" cap="sq" cmpd="thickThin">
            <a:solidFill>
              <a:srgbClr val="000000"/>
            </a:solidFill>
            <a:prstDash val="solid"/>
            <a:miter lim="800000"/>
          </a:ln>
          <a:effectLst>
            <a:innerShdw blurRad="76200">
              <a:srgbClr val="000000"/>
            </a:innerShdw>
          </a:effectLst>
        </p:spPr>
      </p:pic>
      <p:pic>
        <p:nvPicPr>
          <p:cNvPr id="5" name="Content Placeholder 10">
            <a:extLst>
              <a:ext uri="{FF2B5EF4-FFF2-40B4-BE49-F238E27FC236}">
                <a16:creationId xmlns:a16="http://schemas.microsoft.com/office/drawing/2014/main" id="{D8E159C8-3CAC-264F-8FC9-955FB46E3B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1832" y="3838992"/>
            <a:ext cx="3656012" cy="2742009"/>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CC96F38F-07E2-CF4A-AC03-FEF7AC69B367}"/>
              </a:ext>
            </a:extLst>
          </p:cNvPr>
          <p:cNvSpPr txBox="1"/>
          <p:nvPr/>
        </p:nvSpPr>
        <p:spPr>
          <a:xfrm>
            <a:off x="10923319" y="6581001"/>
            <a:ext cx="1374672" cy="276999"/>
          </a:xfrm>
          <a:prstGeom prst="rect">
            <a:avLst/>
          </a:prstGeom>
          <a:noFill/>
        </p:spPr>
        <p:txBody>
          <a:bodyPr wrap="none" rtlCol="0">
            <a:spAutoFit/>
          </a:bodyPr>
          <a:lstStyle/>
          <a:p>
            <a:r>
              <a:rPr lang="en-US" sz="1200" dirty="0"/>
              <a:t>(USFS &amp; NPS, n.d.)</a:t>
            </a:r>
          </a:p>
        </p:txBody>
      </p:sp>
      <p:sp>
        <p:nvSpPr>
          <p:cNvPr id="2" name="TextBox 1">
            <a:extLst>
              <a:ext uri="{FF2B5EF4-FFF2-40B4-BE49-F238E27FC236}">
                <a16:creationId xmlns:a16="http://schemas.microsoft.com/office/drawing/2014/main" id="{EE071758-DF50-8D45-8480-DB3F9D6DE43C}"/>
              </a:ext>
            </a:extLst>
          </p:cNvPr>
          <p:cNvSpPr txBox="1"/>
          <p:nvPr/>
        </p:nvSpPr>
        <p:spPr>
          <a:xfrm>
            <a:off x="204788" y="320369"/>
            <a:ext cx="4953000" cy="646331"/>
          </a:xfrm>
          <a:prstGeom prst="rect">
            <a:avLst/>
          </a:prstGeom>
          <a:noFill/>
        </p:spPr>
        <p:txBody>
          <a:bodyPr wrap="square" rtlCol="0">
            <a:spAutoFit/>
          </a:bodyPr>
          <a:lstStyle/>
          <a:p>
            <a:r>
              <a:rPr lang="en-US" dirty="0"/>
              <a:t>Backfire set on May 2, 2013 at Rancho Sierra Vista during the Springs fire.</a:t>
            </a:r>
          </a:p>
        </p:txBody>
      </p:sp>
      <p:sp>
        <p:nvSpPr>
          <p:cNvPr id="6" name="TextBox 5">
            <a:extLst>
              <a:ext uri="{FF2B5EF4-FFF2-40B4-BE49-F238E27FC236}">
                <a16:creationId xmlns:a16="http://schemas.microsoft.com/office/drawing/2014/main" id="{54E210D9-811A-8144-960B-BAF88BF2C50D}"/>
              </a:ext>
            </a:extLst>
          </p:cNvPr>
          <p:cNvSpPr txBox="1"/>
          <p:nvPr/>
        </p:nvSpPr>
        <p:spPr>
          <a:xfrm>
            <a:off x="136131" y="4292397"/>
            <a:ext cx="1692274" cy="2031325"/>
          </a:xfrm>
          <a:prstGeom prst="rect">
            <a:avLst/>
          </a:prstGeom>
          <a:solidFill>
            <a:schemeClr val="bg2"/>
          </a:solidFill>
        </p:spPr>
        <p:txBody>
          <a:bodyPr wrap="square" rtlCol="0">
            <a:spAutoFit/>
          </a:bodyPr>
          <a:lstStyle/>
          <a:p>
            <a:pPr algn="ctr"/>
            <a:r>
              <a:rPr lang="en-US" dirty="0"/>
              <a:t>Backfire area the next day. The smoke in the background is from the oncoming active wildfire.</a:t>
            </a:r>
          </a:p>
        </p:txBody>
      </p:sp>
      <p:sp>
        <p:nvSpPr>
          <p:cNvPr id="10" name="Text Placeholder 2">
            <a:extLst>
              <a:ext uri="{FF2B5EF4-FFF2-40B4-BE49-F238E27FC236}">
                <a16:creationId xmlns:a16="http://schemas.microsoft.com/office/drawing/2014/main" id="{28A8BCC7-196F-8642-9040-6CD065F14401}"/>
              </a:ext>
            </a:extLst>
          </p:cNvPr>
          <p:cNvSpPr txBox="1">
            <a:spLocks/>
          </p:cNvSpPr>
          <p:nvPr/>
        </p:nvSpPr>
        <p:spPr>
          <a:xfrm>
            <a:off x="5854699" y="1338298"/>
            <a:ext cx="3896467" cy="713818"/>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marL="0" indent="0">
              <a:buNone/>
            </a:pPr>
            <a:r>
              <a:rPr lang="en-US" sz="3200" dirty="0">
                <a:solidFill>
                  <a:schemeClr val="accent6"/>
                </a:solidFill>
              </a:rPr>
              <a:t>Backfires</a:t>
            </a:r>
          </a:p>
        </p:txBody>
      </p:sp>
      <p:sp>
        <p:nvSpPr>
          <p:cNvPr id="11" name="TextBox 10">
            <a:extLst>
              <a:ext uri="{FF2B5EF4-FFF2-40B4-BE49-F238E27FC236}">
                <a16:creationId xmlns:a16="http://schemas.microsoft.com/office/drawing/2014/main" id="{E69A18EE-DEEC-FA4C-AE70-89806D32744A}"/>
              </a:ext>
            </a:extLst>
          </p:cNvPr>
          <p:cNvSpPr txBox="1"/>
          <p:nvPr/>
        </p:nvSpPr>
        <p:spPr>
          <a:xfrm>
            <a:off x="51055" y="6581001"/>
            <a:ext cx="992579" cy="276999"/>
          </a:xfrm>
          <a:prstGeom prst="rect">
            <a:avLst/>
          </a:prstGeom>
          <a:noFill/>
        </p:spPr>
        <p:txBody>
          <a:bodyPr wrap="none" rtlCol="0">
            <a:spAutoFit/>
          </a:bodyPr>
          <a:lstStyle/>
          <a:p>
            <a:r>
              <a:rPr lang="en-US" sz="1200" dirty="0"/>
              <a:t>(Photo: NPS)</a:t>
            </a:r>
          </a:p>
        </p:txBody>
      </p:sp>
      <p:sp>
        <p:nvSpPr>
          <p:cNvPr id="12" name="Title 1">
            <a:extLst>
              <a:ext uri="{FF2B5EF4-FFF2-40B4-BE49-F238E27FC236}">
                <a16:creationId xmlns:a16="http://schemas.microsoft.com/office/drawing/2014/main" id="{D1E96ADC-F524-4D44-9951-965B5B045034}"/>
              </a:ext>
            </a:extLst>
          </p:cNvPr>
          <p:cNvSpPr txBox="1">
            <a:spLocks/>
          </p:cNvSpPr>
          <p:nvPr/>
        </p:nvSpPr>
        <p:spPr>
          <a:xfrm>
            <a:off x="3311184" y="438801"/>
            <a:ext cx="7958331" cy="1077229"/>
          </a:xfrm>
          <a:prstGeom prst="rect">
            <a:avLst/>
          </a:prstGeom>
        </p:spPr>
        <p:txBody>
          <a:bodyPr vert="horz" lIns="91440" tIns="45720" rIns="91440" bIns="45720" rtlCol="0" anchor="t">
            <a:normAutofit fontScale="90000" lnSpcReduction="20000"/>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sz="3100" dirty="0">
                <a:solidFill>
                  <a:schemeClr val="accent5"/>
                </a:solidFill>
                <a:latin typeface="Zapfino" panose="03030300040707070C03" pitchFamily="66" charset="77"/>
              </a:rPr>
              <a:t>Wildfire</a:t>
            </a:r>
            <a:r>
              <a:rPr lang="en-US" dirty="0">
                <a:solidFill>
                  <a:schemeClr val="accent5"/>
                </a:solidFill>
              </a:rPr>
              <a:t>  </a:t>
            </a:r>
            <a:r>
              <a:rPr lang="en-US" dirty="0"/>
              <a:t>Suppression</a:t>
            </a:r>
          </a:p>
        </p:txBody>
      </p:sp>
    </p:spTree>
    <p:extLst>
      <p:ext uri="{BB962C8B-B14F-4D97-AF65-F5344CB8AC3E}">
        <p14:creationId xmlns:p14="http://schemas.microsoft.com/office/powerpoint/2010/main" val="177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05867-9256-A243-82C9-11F39B838FEB}"/>
              </a:ext>
            </a:extLst>
          </p:cNvPr>
          <p:cNvSpPr>
            <a:spLocks noGrp="1"/>
          </p:cNvSpPr>
          <p:nvPr>
            <p:ph type="title"/>
          </p:nvPr>
        </p:nvSpPr>
        <p:spPr>
          <a:xfrm>
            <a:off x="3325471" y="123601"/>
            <a:ext cx="7958331" cy="1077229"/>
          </a:xfrm>
        </p:spPr>
        <p:txBody>
          <a:bodyPr>
            <a:normAutofit fontScale="90000"/>
          </a:bodyPr>
          <a:lstStyle/>
          <a:p>
            <a:r>
              <a:rPr lang="en-US" sz="3100" dirty="0">
                <a:solidFill>
                  <a:schemeClr val="accent5"/>
                </a:solidFill>
                <a:latin typeface="Zapfino" panose="03030300040707070C03" pitchFamily="66" charset="77"/>
              </a:rPr>
              <a:t>Wildfire</a:t>
            </a:r>
            <a:r>
              <a:rPr lang="en-US" dirty="0">
                <a:solidFill>
                  <a:schemeClr val="accent5"/>
                </a:solidFill>
              </a:rPr>
              <a:t>  </a:t>
            </a:r>
            <a:r>
              <a:rPr lang="en-US" dirty="0"/>
              <a:t>Management Strategies</a:t>
            </a:r>
          </a:p>
        </p:txBody>
      </p:sp>
      <p:sp>
        <p:nvSpPr>
          <p:cNvPr id="5" name="TextBox 4">
            <a:extLst>
              <a:ext uri="{FF2B5EF4-FFF2-40B4-BE49-F238E27FC236}">
                <a16:creationId xmlns:a16="http://schemas.microsoft.com/office/drawing/2014/main" id="{404D7A61-F565-E24B-A2B1-C1AC10561E1B}"/>
              </a:ext>
            </a:extLst>
          </p:cNvPr>
          <p:cNvSpPr txBox="1"/>
          <p:nvPr/>
        </p:nvSpPr>
        <p:spPr>
          <a:xfrm>
            <a:off x="10995454" y="6554400"/>
            <a:ext cx="1196546" cy="276999"/>
          </a:xfrm>
          <a:prstGeom prst="rect">
            <a:avLst/>
          </a:prstGeom>
          <a:noFill/>
        </p:spPr>
        <p:txBody>
          <a:bodyPr wrap="none" rtlCol="0">
            <a:spAutoFit/>
          </a:bodyPr>
          <a:lstStyle/>
          <a:p>
            <a:r>
              <a:rPr lang="en-US" sz="1200" dirty="0"/>
              <a:t>(NPS, 2006, p. 4)</a:t>
            </a:r>
          </a:p>
        </p:txBody>
      </p:sp>
      <p:sp>
        <p:nvSpPr>
          <p:cNvPr id="7" name="Content Placeholder 2">
            <a:extLst>
              <a:ext uri="{FF2B5EF4-FFF2-40B4-BE49-F238E27FC236}">
                <a16:creationId xmlns:a16="http://schemas.microsoft.com/office/drawing/2014/main" id="{AFC4A23C-9929-0E4C-BC5C-651EA805617D}"/>
              </a:ext>
            </a:extLst>
          </p:cNvPr>
          <p:cNvSpPr txBox="1">
            <a:spLocks/>
          </p:cNvSpPr>
          <p:nvPr/>
        </p:nvSpPr>
        <p:spPr>
          <a:xfrm>
            <a:off x="1041400" y="533399"/>
            <a:ext cx="10242401" cy="6021001"/>
          </a:xfrm>
          <a:prstGeom prst="rect">
            <a:avLst/>
          </a:prstGeom>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marL="0" indent="0">
              <a:buNone/>
            </a:pPr>
            <a:r>
              <a:rPr lang="en-US" sz="3600" dirty="0">
                <a:solidFill>
                  <a:schemeClr val="accent5"/>
                </a:solidFill>
              </a:rPr>
              <a:t>Research shows:</a:t>
            </a:r>
          </a:p>
          <a:p>
            <a:r>
              <a:rPr lang="en-US" sz="2600" dirty="0">
                <a:solidFill>
                  <a:schemeClr val="accent1"/>
                </a:solidFill>
              </a:rPr>
              <a:t>Wildfire management strategies differ between ecosystems.</a:t>
            </a:r>
          </a:p>
          <a:p>
            <a:r>
              <a:rPr lang="en-US" sz="2600" dirty="0"/>
              <a:t>Preventive fuels management programs in Mediterranean shrublands have not been successful in preventing large-scale, intense wildfires.</a:t>
            </a:r>
          </a:p>
          <a:p>
            <a:r>
              <a:rPr lang="en-US" sz="2600" dirty="0">
                <a:solidFill>
                  <a:schemeClr val="accent1"/>
                </a:solidFill>
              </a:rPr>
              <a:t>So, in southern California chaparral, there is no need to introduce additional fire (prescribed fire) through management actions as is done in some forest ecosystems.</a:t>
            </a:r>
          </a:p>
          <a:p>
            <a:r>
              <a:rPr lang="en-US" sz="2600" dirty="0"/>
              <a:t>“Fuel buildup” is the normal process of growth &amp; maturation of chaparral vegetation and does not need to be removed.</a:t>
            </a:r>
          </a:p>
          <a:p>
            <a:r>
              <a:rPr lang="en-US" sz="2600" dirty="0">
                <a:solidFill>
                  <a:schemeClr val="accent1"/>
                </a:solidFill>
              </a:rPr>
              <a:t>During wildfires, aggressive fire suppression tactics help to maintain a nearly normal fire regime.</a:t>
            </a:r>
          </a:p>
        </p:txBody>
      </p:sp>
      <p:sp>
        <p:nvSpPr>
          <p:cNvPr id="11" name="TextBox 10">
            <a:extLst>
              <a:ext uri="{FF2B5EF4-FFF2-40B4-BE49-F238E27FC236}">
                <a16:creationId xmlns:a16="http://schemas.microsoft.com/office/drawing/2014/main" id="{65EBBFAE-A717-764E-9DF5-8B5D525575F2}"/>
              </a:ext>
            </a:extLst>
          </p:cNvPr>
          <p:cNvSpPr txBox="1"/>
          <p:nvPr/>
        </p:nvSpPr>
        <p:spPr>
          <a:xfrm>
            <a:off x="3039138" y="2188831"/>
            <a:ext cx="6246924" cy="3046988"/>
          </a:xfrm>
          <a:prstGeom prst="rect">
            <a:avLst/>
          </a:prstGeom>
          <a:noFill/>
        </p:spPr>
        <p:txBody>
          <a:bodyPr wrap="square" rtlCol="0">
            <a:spAutoFit/>
          </a:bodyPr>
          <a:lstStyle/>
          <a:p>
            <a:pPr lvl="0" algn="ctr" defTabSz="914400">
              <a:defRPr/>
            </a:pPr>
            <a:r>
              <a:rPr lang="en-US" sz="4800" b="1" dirty="0">
                <a:solidFill>
                  <a:schemeClr val="accent3"/>
                </a:solidFill>
              </a:rPr>
              <a:t>How do fire managers know which strategies will work best in their ecosystems?</a:t>
            </a:r>
          </a:p>
        </p:txBody>
      </p:sp>
      <p:sp>
        <p:nvSpPr>
          <p:cNvPr id="12" name="TextBox 11">
            <a:extLst>
              <a:ext uri="{FF2B5EF4-FFF2-40B4-BE49-F238E27FC236}">
                <a16:creationId xmlns:a16="http://schemas.microsoft.com/office/drawing/2014/main" id="{9C5957DE-A304-4A41-922E-0497F7B1D6F2}"/>
              </a:ext>
            </a:extLst>
          </p:cNvPr>
          <p:cNvSpPr txBox="1"/>
          <p:nvPr/>
        </p:nvSpPr>
        <p:spPr>
          <a:xfrm>
            <a:off x="4192026" y="1450167"/>
            <a:ext cx="4558274" cy="4524315"/>
          </a:xfrm>
          <a:prstGeom prst="rect">
            <a:avLst/>
          </a:prstGeom>
          <a:noFill/>
        </p:spPr>
        <p:txBody>
          <a:bodyPr wrap="square" rtlCol="0">
            <a:spAutoFit/>
          </a:bodyPr>
          <a:lstStyle/>
          <a:p>
            <a:r>
              <a:rPr lang="en-US" sz="9600" dirty="0">
                <a:solidFill>
                  <a:schemeClr val="accent5"/>
                </a:solidFill>
              </a:rPr>
              <a:t>Research &amp; Fire History!</a:t>
            </a:r>
          </a:p>
        </p:txBody>
      </p:sp>
    </p:spTree>
    <p:extLst>
      <p:ext uri="{BB962C8B-B14F-4D97-AF65-F5344CB8AC3E}">
        <p14:creationId xmlns:p14="http://schemas.microsoft.com/office/powerpoint/2010/main" val="275918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childTnLst>
                                    <p:anim calcmode="lin" valueType="num">
                                      <p:cBhvr>
                                        <p:cTn id="24" dur="1000"/>
                                        <p:tgtEl>
                                          <p:spTgt spid="11"/>
                                        </p:tgtEl>
                                        <p:attrNameLst>
                                          <p:attrName>ppt_w</p:attrName>
                                        </p:attrNameLst>
                                      </p:cBhvr>
                                      <p:tavLst>
                                        <p:tav tm="0">
                                          <p:val>
                                            <p:strVal val="ppt_w"/>
                                          </p:val>
                                        </p:tav>
                                        <p:tav tm="100000">
                                          <p:val>
                                            <p:fltVal val="0"/>
                                          </p:val>
                                        </p:tav>
                                      </p:tavLst>
                                    </p:anim>
                                    <p:anim calcmode="lin" valueType="num">
                                      <p:cBhvr>
                                        <p:cTn id="25" dur="1000"/>
                                        <p:tgtEl>
                                          <p:spTgt spid="11"/>
                                        </p:tgtEl>
                                        <p:attrNameLst>
                                          <p:attrName>ppt_h</p:attrName>
                                        </p:attrNameLst>
                                      </p:cBhvr>
                                      <p:tavLst>
                                        <p:tav tm="0">
                                          <p:val>
                                            <p:strVal val="ppt_h"/>
                                          </p:val>
                                        </p:tav>
                                        <p:tav tm="100000">
                                          <p:val>
                                            <p:fltVal val="0"/>
                                          </p:val>
                                        </p:tav>
                                      </p:tavLst>
                                    </p:anim>
                                    <p:anim calcmode="lin" valueType="num">
                                      <p:cBhvr>
                                        <p:cTn id="26" dur="1000"/>
                                        <p:tgtEl>
                                          <p:spTgt spid="11"/>
                                        </p:tgtEl>
                                        <p:attrNameLst>
                                          <p:attrName>style.rotation</p:attrName>
                                        </p:attrNameLst>
                                      </p:cBhvr>
                                      <p:tavLst>
                                        <p:tav tm="0">
                                          <p:val>
                                            <p:fltVal val="0"/>
                                          </p:val>
                                        </p:tav>
                                        <p:tav tm="100000">
                                          <p:val>
                                            <p:fltVal val="90"/>
                                          </p:val>
                                        </p:tav>
                                      </p:tavLst>
                                    </p:anim>
                                    <p:animEffect transition="out" filter="fade">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12"/>
                                        </p:tgtEl>
                                        <p:attrNameLst>
                                          <p:attrName>ppt_w</p:attrName>
                                        </p:attrNameLst>
                                      </p:cBhvr>
                                      <p:tavLst>
                                        <p:tav tm="0">
                                          <p:val>
                                            <p:strVal val="ppt_w"/>
                                          </p:val>
                                        </p:tav>
                                        <p:tav tm="100000">
                                          <p:val>
                                            <p:fltVal val="0"/>
                                          </p:val>
                                        </p:tav>
                                      </p:tavLst>
                                    </p:anim>
                                    <p:anim calcmode="lin" valueType="num">
                                      <p:cBhvr>
                                        <p:cTn id="39" dur="1000"/>
                                        <p:tgtEl>
                                          <p:spTgt spid="12"/>
                                        </p:tgtEl>
                                        <p:attrNameLst>
                                          <p:attrName>ppt_h</p:attrName>
                                        </p:attrNameLst>
                                      </p:cBhvr>
                                      <p:tavLst>
                                        <p:tav tm="0">
                                          <p:val>
                                            <p:strVal val="ppt_h"/>
                                          </p:val>
                                        </p:tav>
                                        <p:tav tm="100000">
                                          <p:val>
                                            <p:fltVal val="0"/>
                                          </p:val>
                                        </p:tav>
                                      </p:tavLst>
                                    </p:anim>
                                    <p:anim calcmode="lin" valueType="num">
                                      <p:cBhvr>
                                        <p:cTn id="40" dur="1000"/>
                                        <p:tgtEl>
                                          <p:spTgt spid="12"/>
                                        </p:tgtEl>
                                        <p:attrNameLst>
                                          <p:attrName>style.rotation</p:attrName>
                                        </p:attrNameLst>
                                      </p:cBhvr>
                                      <p:tavLst>
                                        <p:tav tm="0">
                                          <p:val>
                                            <p:fltVal val="0"/>
                                          </p:val>
                                        </p:tav>
                                        <p:tav tm="100000">
                                          <p:val>
                                            <p:fltVal val="90"/>
                                          </p:val>
                                        </p:tav>
                                      </p:tavLst>
                                    </p:anim>
                                    <p:animEffect transition="out" filter="fade">
                                      <p:cBhvr>
                                        <p:cTn id="41" dur="1000"/>
                                        <p:tgtEl>
                                          <p:spTgt spid="12"/>
                                        </p:tgtEl>
                                      </p:cBhvr>
                                    </p:animEffect>
                                    <p:set>
                                      <p:cBhvr>
                                        <p:cTn id="42" dur="1" fill="hold">
                                          <p:stCondLst>
                                            <p:cond delay="999"/>
                                          </p:stCondLst>
                                        </p:cTn>
                                        <p:tgtEl>
                                          <p:spTgt spid="12"/>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1000"/>
                                        <p:tgtEl>
                                          <p:spTgt spid="7">
                                            <p:txEl>
                                              <p:pRg st="0" end="0"/>
                                            </p:txEl>
                                          </p:spTgt>
                                        </p:tgtEl>
                                      </p:cBhvr>
                                    </p:animEffect>
                                    <p:anim calcmode="lin" valueType="num">
                                      <p:cBhvr>
                                        <p:cTn id="4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2" presetClass="entr" presetSubtype="0" fill="hold" grpId="0" nodeType="after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fade">
                                      <p:cBhvr>
                                        <p:cTn id="52" dur="1000"/>
                                        <p:tgtEl>
                                          <p:spTgt spid="7">
                                            <p:txEl>
                                              <p:pRg st="1" end="1"/>
                                            </p:txEl>
                                          </p:spTgt>
                                        </p:tgtEl>
                                      </p:cBhvr>
                                    </p:animEffect>
                                    <p:anim calcmode="lin" valueType="num">
                                      <p:cBhvr>
                                        <p:cTn id="5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fade">
                                      <p:cBhvr>
                                        <p:cTn id="59" dur="1000"/>
                                        <p:tgtEl>
                                          <p:spTgt spid="7">
                                            <p:txEl>
                                              <p:pRg st="2" end="2"/>
                                            </p:txEl>
                                          </p:spTgt>
                                        </p:tgtEl>
                                      </p:cBhvr>
                                    </p:animEffect>
                                    <p:anim calcmode="lin" valueType="num">
                                      <p:cBhvr>
                                        <p:cTn id="6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1000"/>
                                        <p:tgtEl>
                                          <p:spTgt spid="7">
                                            <p:txEl>
                                              <p:pRg st="3" end="3"/>
                                            </p:txEl>
                                          </p:spTgt>
                                        </p:tgtEl>
                                      </p:cBhvr>
                                    </p:animEffect>
                                    <p:anim calcmode="lin" valueType="num">
                                      <p:cBhvr>
                                        <p:cTn id="6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Effect transition="in" filter="fade">
                                      <p:cBhvr>
                                        <p:cTn id="73" dur="1000"/>
                                        <p:tgtEl>
                                          <p:spTgt spid="7">
                                            <p:txEl>
                                              <p:pRg st="4" end="4"/>
                                            </p:txEl>
                                          </p:spTgt>
                                        </p:tgtEl>
                                      </p:cBhvr>
                                    </p:animEffect>
                                    <p:anim calcmode="lin" valueType="num">
                                      <p:cBhvr>
                                        <p:cTn id="7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7">
                                            <p:txEl>
                                              <p:pRg st="5" end="5"/>
                                            </p:txEl>
                                          </p:spTgt>
                                        </p:tgtEl>
                                        <p:attrNameLst>
                                          <p:attrName>style.visibility</p:attrName>
                                        </p:attrNameLst>
                                      </p:cBhvr>
                                      <p:to>
                                        <p:strVal val="visible"/>
                                      </p:to>
                                    </p:set>
                                    <p:animEffect transition="in" filter="fade">
                                      <p:cBhvr>
                                        <p:cTn id="80" dur="1000"/>
                                        <p:tgtEl>
                                          <p:spTgt spid="7">
                                            <p:txEl>
                                              <p:pRg st="5" end="5"/>
                                            </p:txEl>
                                          </p:spTgt>
                                        </p:tgtEl>
                                      </p:cBhvr>
                                    </p:animEffect>
                                    <p:anim calcmode="lin" valueType="num">
                                      <p:cBhvr>
                                        <p:cTn id="8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p:bldP spid="11" grpId="1"/>
      <p:bldP spid="12" grpId="0"/>
      <p:bldP spid="1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B059-9C32-7146-9D5A-45ABE223CC8F}"/>
              </a:ext>
            </a:extLst>
          </p:cNvPr>
          <p:cNvSpPr>
            <a:spLocks noGrp="1"/>
          </p:cNvSpPr>
          <p:nvPr>
            <p:ph type="title"/>
          </p:nvPr>
        </p:nvSpPr>
        <p:spPr>
          <a:xfrm>
            <a:off x="3208707" y="141431"/>
            <a:ext cx="7958331" cy="1077229"/>
          </a:xfrm>
        </p:spPr>
        <p:txBody>
          <a:bodyPr>
            <a:normAutofit fontScale="90000"/>
          </a:bodyPr>
          <a:lstStyle/>
          <a:p>
            <a:r>
              <a:rPr lang="en-US" dirty="0"/>
              <a:t>Questions for </a:t>
            </a:r>
            <a:r>
              <a:rPr lang="en-US" dirty="0">
                <a:solidFill>
                  <a:schemeClr val="accent1"/>
                </a:solidFill>
                <a:latin typeface="Zapfino" panose="03030300040707070C03" pitchFamily="66" charset="77"/>
              </a:rPr>
              <a:t>thought</a:t>
            </a:r>
          </a:p>
        </p:txBody>
      </p:sp>
      <p:sp>
        <p:nvSpPr>
          <p:cNvPr id="3" name="Content Placeholder 2">
            <a:extLst>
              <a:ext uri="{FF2B5EF4-FFF2-40B4-BE49-F238E27FC236}">
                <a16:creationId xmlns:a16="http://schemas.microsoft.com/office/drawing/2014/main" id="{F1155702-511E-7042-BA02-7E660B52AF15}"/>
              </a:ext>
            </a:extLst>
          </p:cNvPr>
          <p:cNvSpPr>
            <a:spLocks noGrp="1"/>
          </p:cNvSpPr>
          <p:nvPr>
            <p:ph idx="1"/>
          </p:nvPr>
        </p:nvSpPr>
        <p:spPr>
          <a:xfrm>
            <a:off x="6781800" y="1325735"/>
            <a:ext cx="4385238" cy="5297110"/>
          </a:xfrm>
        </p:spPr>
        <p:txBody>
          <a:bodyPr>
            <a:normAutofit/>
          </a:bodyPr>
          <a:lstStyle/>
          <a:p>
            <a:pPr marL="0" indent="0" algn="ctr">
              <a:buNone/>
            </a:pPr>
            <a:r>
              <a:rPr lang="en-US" sz="4000" dirty="0"/>
              <a:t>What can you do in your home and with your family to prepare for a wildfire?</a:t>
            </a:r>
          </a:p>
        </p:txBody>
      </p:sp>
      <p:pic>
        <p:nvPicPr>
          <p:cNvPr id="6" name="Picture 5">
            <a:extLst>
              <a:ext uri="{FF2B5EF4-FFF2-40B4-BE49-F238E27FC236}">
                <a16:creationId xmlns:a16="http://schemas.microsoft.com/office/drawing/2014/main" id="{1C4E927C-9F9D-FF4F-818D-A2F8B1186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6200"/>
            <a:ext cx="6599607" cy="67818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403F2C32-F1C4-C248-A925-2DF62B2289FC}"/>
              </a:ext>
            </a:extLst>
          </p:cNvPr>
          <p:cNvSpPr txBox="1"/>
          <p:nvPr/>
        </p:nvSpPr>
        <p:spPr>
          <a:xfrm>
            <a:off x="6715101" y="6581000"/>
            <a:ext cx="992579" cy="276999"/>
          </a:xfrm>
          <a:prstGeom prst="rect">
            <a:avLst/>
          </a:prstGeom>
          <a:noFill/>
        </p:spPr>
        <p:txBody>
          <a:bodyPr wrap="none" rtlCol="0">
            <a:spAutoFit/>
          </a:bodyPr>
          <a:lstStyle/>
          <a:p>
            <a:r>
              <a:rPr lang="en-US" sz="1200" dirty="0"/>
              <a:t>(Photo: NPS)</a:t>
            </a:r>
          </a:p>
        </p:txBody>
      </p:sp>
      <p:sp>
        <p:nvSpPr>
          <p:cNvPr id="8" name="TextBox 7">
            <a:extLst>
              <a:ext uri="{FF2B5EF4-FFF2-40B4-BE49-F238E27FC236}">
                <a16:creationId xmlns:a16="http://schemas.microsoft.com/office/drawing/2014/main" id="{563B31C2-DC1B-7648-B347-4CA8A157F84B}"/>
              </a:ext>
            </a:extLst>
          </p:cNvPr>
          <p:cNvSpPr txBox="1"/>
          <p:nvPr/>
        </p:nvSpPr>
        <p:spPr>
          <a:xfrm>
            <a:off x="-1" y="6276900"/>
            <a:ext cx="6599606" cy="646331"/>
          </a:xfrm>
          <a:prstGeom prst="rect">
            <a:avLst/>
          </a:prstGeom>
          <a:noFill/>
        </p:spPr>
        <p:txBody>
          <a:bodyPr wrap="square" rtlCol="0">
            <a:spAutoFit/>
          </a:bodyPr>
          <a:lstStyle/>
          <a:p>
            <a:r>
              <a:rPr lang="en-US" dirty="0"/>
              <a:t>Wayside interpretative sign with information on fire ecology at Rancho Sierra Vista.</a:t>
            </a:r>
          </a:p>
        </p:txBody>
      </p:sp>
    </p:spTree>
    <p:extLst>
      <p:ext uri="{BB962C8B-B14F-4D97-AF65-F5344CB8AC3E}">
        <p14:creationId xmlns:p14="http://schemas.microsoft.com/office/powerpoint/2010/main" val="190117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D807B-6C74-8A48-BF2D-F09230C193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0FE905A-55BE-5E4F-93DC-098091C68DF5}"/>
              </a:ext>
            </a:extLst>
          </p:cNvPr>
          <p:cNvSpPr>
            <a:spLocks noGrp="1"/>
          </p:cNvSpPr>
          <p:nvPr>
            <p:ph type="title"/>
          </p:nvPr>
        </p:nvSpPr>
        <p:spPr>
          <a:xfrm>
            <a:off x="3814124" y="311579"/>
            <a:ext cx="7958331" cy="1077229"/>
          </a:xfrm>
        </p:spPr>
        <p:txBody>
          <a:bodyPr>
            <a:normAutofit fontScale="90000"/>
          </a:bodyPr>
          <a:lstStyle/>
          <a:p>
            <a:r>
              <a:rPr lang="en-US" dirty="0">
                <a:solidFill>
                  <a:schemeClr val="accent1"/>
                </a:solidFill>
                <a:latin typeface="Zapfino" panose="03030300040707070C03" pitchFamily="66" charset="77"/>
              </a:rPr>
              <a:t>Closing Thoughts</a:t>
            </a:r>
          </a:p>
        </p:txBody>
      </p:sp>
      <p:sp>
        <p:nvSpPr>
          <p:cNvPr id="3" name="Content Placeholder 2">
            <a:extLst>
              <a:ext uri="{FF2B5EF4-FFF2-40B4-BE49-F238E27FC236}">
                <a16:creationId xmlns:a16="http://schemas.microsoft.com/office/drawing/2014/main" id="{B59A4E91-577F-D243-848C-86E80E760260}"/>
              </a:ext>
            </a:extLst>
          </p:cNvPr>
          <p:cNvSpPr>
            <a:spLocks noGrp="1"/>
          </p:cNvSpPr>
          <p:nvPr>
            <p:ph idx="1"/>
          </p:nvPr>
        </p:nvSpPr>
        <p:spPr>
          <a:xfrm>
            <a:off x="317500" y="3632201"/>
            <a:ext cx="11734800" cy="3073400"/>
          </a:xfrm>
        </p:spPr>
        <p:txBody>
          <a:bodyPr>
            <a:normAutofit fontScale="92500"/>
          </a:bodyPr>
          <a:lstStyle/>
          <a:p>
            <a:pPr marL="0" indent="0">
              <a:buNone/>
            </a:pPr>
            <a:r>
              <a:rPr lang="en-US" sz="3200" dirty="0">
                <a:solidFill>
                  <a:schemeClr val="bg2"/>
                </a:solidFill>
              </a:rPr>
              <a:t>“…those who live next to wildland areas can not develop a sustainable, fire-safe environment without understanding the natural rhythms of the landscape that surrounds them. It is the lack of such connections that accounts for many of the misconceptions dealing with chaparral, fire, and our relationship with the natural world.” </a:t>
            </a:r>
            <a:r>
              <a:rPr lang="en-US" sz="1800" dirty="0">
                <a:solidFill>
                  <a:schemeClr val="bg2"/>
                </a:solidFill>
              </a:rPr>
              <a:t>–Richard Halsey </a:t>
            </a:r>
            <a:r>
              <a:rPr lang="en-US" sz="1200" dirty="0">
                <a:solidFill>
                  <a:schemeClr val="bg2"/>
                </a:solidFill>
              </a:rPr>
              <a:t>(Halsey, 2008. p. viii)</a:t>
            </a:r>
          </a:p>
          <a:p>
            <a:pPr marL="0" indent="0">
              <a:buNone/>
            </a:pPr>
            <a:endParaRPr lang="en-US" dirty="0"/>
          </a:p>
        </p:txBody>
      </p:sp>
      <p:sp>
        <p:nvSpPr>
          <p:cNvPr id="6" name="TextBox 5">
            <a:extLst>
              <a:ext uri="{FF2B5EF4-FFF2-40B4-BE49-F238E27FC236}">
                <a16:creationId xmlns:a16="http://schemas.microsoft.com/office/drawing/2014/main" id="{3CF51F93-3591-114C-908A-5709624F21C7}"/>
              </a:ext>
            </a:extLst>
          </p:cNvPr>
          <p:cNvSpPr txBox="1"/>
          <p:nvPr/>
        </p:nvSpPr>
        <p:spPr>
          <a:xfrm>
            <a:off x="0" y="6567101"/>
            <a:ext cx="992579" cy="276999"/>
          </a:xfrm>
          <a:prstGeom prst="rect">
            <a:avLst/>
          </a:prstGeom>
          <a:noFill/>
        </p:spPr>
        <p:txBody>
          <a:bodyPr wrap="none" rtlCol="0">
            <a:spAutoFit/>
          </a:bodyPr>
          <a:lstStyle/>
          <a:p>
            <a:r>
              <a:rPr lang="en-US" sz="1200" dirty="0"/>
              <a:t>(Photo: NPS)</a:t>
            </a:r>
          </a:p>
        </p:txBody>
      </p:sp>
      <p:sp>
        <p:nvSpPr>
          <p:cNvPr id="7" name="TextBox 6">
            <a:extLst>
              <a:ext uri="{FF2B5EF4-FFF2-40B4-BE49-F238E27FC236}">
                <a16:creationId xmlns:a16="http://schemas.microsoft.com/office/drawing/2014/main" id="{F87C468A-CFF9-1047-9B14-4A2EC1FFA324}"/>
              </a:ext>
            </a:extLst>
          </p:cNvPr>
          <p:cNvSpPr txBox="1"/>
          <p:nvPr/>
        </p:nvSpPr>
        <p:spPr>
          <a:xfrm>
            <a:off x="8216900" y="6477000"/>
            <a:ext cx="3975100" cy="369332"/>
          </a:xfrm>
          <a:prstGeom prst="rect">
            <a:avLst/>
          </a:prstGeom>
          <a:noFill/>
        </p:spPr>
        <p:txBody>
          <a:bodyPr wrap="square" rtlCol="0">
            <a:spAutoFit/>
          </a:bodyPr>
          <a:lstStyle/>
          <a:p>
            <a:r>
              <a:rPr lang="en-US" dirty="0"/>
              <a:t>2013 Springs Fire: View of Serrano Valley</a:t>
            </a:r>
          </a:p>
        </p:txBody>
      </p:sp>
    </p:spTree>
    <p:extLst>
      <p:ext uri="{BB962C8B-B14F-4D97-AF65-F5344CB8AC3E}">
        <p14:creationId xmlns:p14="http://schemas.microsoft.com/office/powerpoint/2010/main" val="1534860234"/>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681 0.19144 " pathEditMode="relative" rAng="0" ptsTypes="AA">
                                      <p:cBhvr>
                                        <p:cTn id="6" dur="30000" fill="hold"/>
                                        <p:tgtEl>
                                          <p:spTgt spid="5"/>
                                        </p:tgtEl>
                                        <p:attrNameLst>
                                          <p:attrName>ppt_x</p:attrName>
                                          <p:attrName>ppt_y</p:attrName>
                                        </p:attrNameLst>
                                      </p:cBhvr>
                                      <p:rCtr x="-3411" y="9560"/>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0681 0.19144 L 0 0 " pathEditMode="relative" rAng="0" ptsTypes="AA">
                                      <p:cBhvr>
                                        <p:cTn id="11" dur="30000" fill="hold"/>
                                        <p:tgtEl>
                                          <p:spTgt spid="5"/>
                                        </p:tgtEl>
                                        <p:attrNameLst>
                                          <p:attrName>ppt_x</p:attrName>
                                          <p:attrName>ppt_y</p:attrName>
                                        </p:attrNameLst>
                                      </p:cBhvr>
                                      <p:rCtr x="3398" y="-9583"/>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00023 " pathEditMode="relative" rAng="0" ptsTypes="AA">
                                      <p:cBhvr>
                                        <p:cTn id="16" dur="5000" fill="hold"/>
                                        <p:tgtEl>
                                          <p:spTgt spid="5"/>
                                        </p:tgtEl>
                                        <p:attrNameLst>
                                          <p:attrName>ppt_x</p:attrName>
                                          <p:attrName>ppt_y</p:attrName>
                                        </p:attrNameLst>
                                      </p:cBhvr>
                                      <p:rCtr x="0" y="0"/>
                                    </p:animMotion>
                                  </p:childTnLst>
                                </p:cTn>
                              </p:par>
                            </p:childTnLst>
                          </p:cTn>
                        </p:par>
                      </p:childTnLst>
                    </p:cTn>
                  </p:par>
                </p:childTnLst>
              </p:cTn>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59E7-D667-7047-ACC6-7696BB707E73}"/>
              </a:ext>
            </a:extLst>
          </p:cNvPr>
          <p:cNvSpPr>
            <a:spLocks noGrp="1"/>
          </p:cNvSpPr>
          <p:nvPr>
            <p:ph type="title"/>
          </p:nvPr>
        </p:nvSpPr>
        <p:spPr>
          <a:xfrm>
            <a:off x="3272208" y="37587"/>
            <a:ext cx="7958331" cy="1077229"/>
          </a:xfrm>
        </p:spPr>
        <p:txBody>
          <a:bodyPr>
            <a:normAutofit/>
          </a:bodyPr>
          <a:lstStyle/>
          <a:p>
            <a:r>
              <a:rPr lang="en-US" sz="1800" dirty="0">
                <a:solidFill>
                  <a:schemeClr val="accent1"/>
                </a:solidFill>
                <a:latin typeface="Zapfino" panose="03030300040707070C03" pitchFamily="66" charset="77"/>
              </a:rPr>
              <a:t>References</a:t>
            </a:r>
          </a:p>
        </p:txBody>
      </p:sp>
      <p:sp>
        <p:nvSpPr>
          <p:cNvPr id="3" name="Content Placeholder 2">
            <a:extLst>
              <a:ext uri="{FF2B5EF4-FFF2-40B4-BE49-F238E27FC236}">
                <a16:creationId xmlns:a16="http://schemas.microsoft.com/office/drawing/2014/main" id="{D42CC861-2C3B-0243-885C-1C5EA71D2A04}"/>
              </a:ext>
            </a:extLst>
          </p:cNvPr>
          <p:cNvSpPr>
            <a:spLocks noGrp="1"/>
          </p:cNvSpPr>
          <p:nvPr>
            <p:ph idx="1"/>
          </p:nvPr>
        </p:nvSpPr>
        <p:spPr>
          <a:xfrm>
            <a:off x="87682" y="137786"/>
            <a:ext cx="6008318" cy="6720214"/>
          </a:xfrm>
          <a:solidFill>
            <a:schemeClr val="bg2"/>
          </a:solidFill>
        </p:spPr>
        <p:txBody>
          <a:bodyPr anchor="t">
            <a:noAutofit/>
          </a:bodyPr>
          <a:lstStyle/>
          <a:p>
            <a:pPr>
              <a:spcBef>
                <a:spcPts val="0"/>
              </a:spcBef>
              <a:spcAft>
                <a:spcPts val="0"/>
              </a:spcAft>
            </a:pPr>
            <a:r>
              <a:rPr lang="en-US" sz="1050" b="0" dirty="0"/>
              <a:t>Cal Fire. (2011, April 11). Cal Fire inspects for defensible space [Streaming Video]. Retrieved May 05, 2018, from </a:t>
            </a:r>
            <a:r>
              <a:rPr lang="en-US" sz="1050" b="0" dirty="0">
                <a:hlinkClick r:id="rId3"/>
              </a:rPr>
              <a:t>https://www.youtube.com/watch?v=GPRJeUQByRk</a:t>
            </a:r>
            <a:endParaRPr lang="en-US" sz="1050" b="0" dirty="0"/>
          </a:p>
          <a:p>
            <a:pPr>
              <a:spcBef>
                <a:spcPts val="0"/>
              </a:spcBef>
              <a:spcAft>
                <a:spcPts val="0"/>
              </a:spcAft>
            </a:pPr>
            <a:r>
              <a:rPr lang="en-US" sz="1050" b="0" dirty="0"/>
              <a:t>Cal Fire. (2011, February 10). Cal Fire – Who we are [Streaming Video]. Retrieved May 08, 2018, from https://</a:t>
            </a:r>
            <a:r>
              <a:rPr lang="en-US" sz="1050" b="0" dirty="0" err="1"/>
              <a:t>www.youtube.com</a:t>
            </a:r>
            <a:r>
              <a:rPr lang="en-US" sz="1050" b="0" dirty="0"/>
              <a:t>/</a:t>
            </a:r>
            <a:r>
              <a:rPr lang="en-US" sz="1050" b="0" dirty="0" err="1"/>
              <a:t>watch?v</a:t>
            </a:r>
            <a:r>
              <a:rPr lang="en-US" sz="1050" b="0" dirty="0"/>
              <a:t>=6oNdpgnjQS8</a:t>
            </a:r>
          </a:p>
          <a:p>
            <a:pPr>
              <a:spcBef>
                <a:spcPts val="0"/>
              </a:spcBef>
              <a:spcAft>
                <a:spcPts val="0"/>
              </a:spcAft>
            </a:pPr>
            <a:r>
              <a:rPr lang="en-US" sz="1050" b="0" dirty="0"/>
              <a:t>Cal Fire. (2017a). Assemble an emergency supply kit. Retrieved May 5, 2018, from http://</a:t>
            </a:r>
            <a:r>
              <a:rPr lang="en-US" sz="1050" b="0" dirty="0" err="1"/>
              <a:t>www.readyforwildfire.org</a:t>
            </a:r>
            <a:r>
              <a:rPr lang="en-US" sz="1050" b="0" dirty="0"/>
              <a:t>/Emergency-Supply-Kit/</a:t>
            </a:r>
          </a:p>
          <a:p>
            <a:pPr>
              <a:spcBef>
                <a:spcPts val="0"/>
              </a:spcBef>
              <a:spcAft>
                <a:spcPts val="0"/>
              </a:spcAft>
            </a:pPr>
            <a:r>
              <a:rPr lang="en-US" sz="1050" b="0" dirty="0"/>
              <a:t>Cal Fire. (2017b). Getting Set. Retrieved May 5, 2018, from http://</a:t>
            </a:r>
            <a:r>
              <a:rPr lang="en-US" sz="1050" b="0" dirty="0" err="1"/>
              <a:t>www.readyforwildfire.org</a:t>
            </a:r>
            <a:r>
              <a:rPr lang="en-US" sz="1050" b="0" dirty="0"/>
              <a:t>/Get-Set/</a:t>
            </a:r>
          </a:p>
          <a:p>
            <a:pPr>
              <a:spcBef>
                <a:spcPts val="0"/>
              </a:spcBef>
              <a:spcAft>
                <a:spcPts val="0"/>
              </a:spcAft>
            </a:pPr>
            <a:r>
              <a:rPr lang="en-US" sz="1050" b="0" dirty="0"/>
              <a:t>Cal Fire. (2017c). Go! Evacuation guide. Retrieved May 7, 2018, from http://</a:t>
            </a:r>
            <a:r>
              <a:rPr lang="en-US" sz="1050" b="0" dirty="0" err="1"/>
              <a:t>www.readyforwildfire.org</a:t>
            </a:r>
            <a:r>
              <a:rPr lang="en-US" sz="1050" b="0" dirty="0"/>
              <a:t>/Go-Evacuation-Guide/</a:t>
            </a:r>
          </a:p>
          <a:p>
            <a:pPr>
              <a:spcBef>
                <a:spcPts val="0"/>
              </a:spcBef>
              <a:spcAft>
                <a:spcPts val="0"/>
              </a:spcAft>
            </a:pPr>
            <a:r>
              <a:rPr lang="en-US" sz="1050" b="0" dirty="0"/>
              <a:t>Cal Fire. (2017d). Infographic: Ready for wildfire. Retrieved May 4, 2018, from http://</a:t>
            </a:r>
            <a:r>
              <a:rPr lang="en-US" sz="1050" b="0" dirty="0" err="1"/>
              <a:t>www.readyforwildfire.org</a:t>
            </a:r>
            <a:r>
              <a:rPr lang="en-US" sz="1050" b="0" dirty="0"/>
              <a:t>/Infographic/</a:t>
            </a:r>
            <a:endParaRPr lang="en-US" sz="1050" dirty="0"/>
          </a:p>
          <a:p>
            <a:pPr>
              <a:spcBef>
                <a:spcPts val="0"/>
              </a:spcBef>
              <a:spcAft>
                <a:spcPts val="0"/>
              </a:spcAft>
            </a:pPr>
            <a:r>
              <a:rPr lang="en-US" sz="1050" b="0" dirty="0"/>
              <a:t>Cal Fire. (2017e). Maintain defensible space. Retrieved May 4, 2018, from http://</a:t>
            </a:r>
            <a:r>
              <a:rPr lang="en-US" sz="1050" b="0" dirty="0" err="1"/>
              <a:t>www.readyforwildfire.org</a:t>
            </a:r>
            <a:r>
              <a:rPr lang="en-US" sz="1050" b="0" dirty="0"/>
              <a:t>/Defensible-Space/</a:t>
            </a:r>
          </a:p>
          <a:p>
            <a:pPr>
              <a:spcBef>
                <a:spcPts val="0"/>
              </a:spcBef>
              <a:spcAft>
                <a:spcPts val="0"/>
              </a:spcAft>
            </a:pPr>
            <a:r>
              <a:rPr lang="en-US" sz="1050" b="0" dirty="0"/>
              <a:t>Cal Fire. (2017f). Prepare for wildfire: Ready for wildfire. Retrieved May 4, 2018, from http://</a:t>
            </a:r>
            <a:r>
              <a:rPr lang="en-US" sz="1050" b="0" dirty="0" err="1"/>
              <a:t>www.readyforwildfire.org</a:t>
            </a:r>
            <a:r>
              <a:rPr lang="en-US" sz="1050" b="0" dirty="0"/>
              <a:t>/Prepare-For-Wildfire/ </a:t>
            </a:r>
          </a:p>
          <a:p>
            <a:pPr>
              <a:spcBef>
                <a:spcPts val="0"/>
              </a:spcBef>
              <a:spcAft>
                <a:spcPts val="0"/>
              </a:spcAft>
            </a:pPr>
            <a:r>
              <a:rPr lang="en-US" sz="1050" b="0" dirty="0"/>
              <a:t>Cal Fire. (2017g). Prepare your family. Retrieved May 5, 2018, from http://</a:t>
            </a:r>
            <a:r>
              <a:rPr lang="en-US" sz="1050" b="0" dirty="0" err="1"/>
              <a:t>www.readyforwildfire.org</a:t>
            </a:r>
            <a:r>
              <a:rPr lang="en-US" sz="1050" b="0" dirty="0"/>
              <a:t>/Prepare-Your-Family/</a:t>
            </a:r>
          </a:p>
          <a:p>
            <a:pPr>
              <a:spcBef>
                <a:spcPts val="0"/>
              </a:spcBef>
              <a:spcAft>
                <a:spcPts val="0"/>
              </a:spcAft>
            </a:pPr>
            <a:r>
              <a:rPr lang="en-US" sz="1050" b="0" dirty="0"/>
              <a:t>Halsey, R. W. (2008). Fire, chaparral, and survival in southern California. San Diego, CA: Sunbelt Publications.</a:t>
            </a:r>
          </a:p>
          <a:p>
            <a:pPr>
              <a:spcBef>
                <a:spcPts val="0"/>
              </a:spcBef>
              <a:spcAft>
                <a:spcPts val="0"/>
              </a:spcAft>
            </a:pPr>
            <a:r>
              <a:rPr lang="en-US" sz="1050" b="0" dirty="0" err="1"/>
              <a:t>Katelman</a:t>
            </a:r>
            <a:r>
              <a:rPr lang="en-US" sz="1050" b="0" dirty="0"/>
              <a:t>, T., </a:t>
            </a:r>
            <a:r>
              <a:rPr lang="en-US" sz="1050" b="0" dirty="0" err="1"/>
              <a:t>Sverdlov</a:t>
            </a:r>
            <a:r>
              <a:rPr lang="en-US" sz="1050" b="0" dirty="0"/>
              <a:t>, D., </a:t>
            </a:r>
            <a:r>
              <a:rPr lang="en-US" sz="1050" b="0" dirty="0" err="1"/>
              <a:t>Naficy</a:t>
            </a:r>
            <a:r>
              <a:rPr lang="en-US" sz="1050" b="0" dirty="0"/>
              <a:t>, C., Keys, E., Prosser, K., </a:t>
            </a:r>
            <a:r>
              <a:rPr lang="en-US" sz="1050" b="0" dirty="0" err="1"/>
              <a:t>Umgertis</a:t>
            </a:r>
            <a:r>
              <a:rPr lang="en-US" sz="1050" b="0" dirty="0"/>
              <a:t>, S., . . . Henson, C. (2013). Santa Monica Mountains community wildfire protection plan (K. Glass, Ed.). Retrieved May 8, 2018, from https://</a:t>
            </a:r>
            <a:r>
              <a:rPr lang="en-US" sz="1050" b="0" dirty="0" err="1"/>
              <a:t>www.nps.gov</a:t>
            </a:r>
            <a:r>
              <a:rPr lang="en-US" sz="1050" b="0" dirty="0"/>
              <a:t>/</a:t>
            </a:r>
            <a:r>
              <a:rPr lang="en-US" sz="1050" b="0" dirty="0" err="1"/>
              <a:t>samo</a:t>
            </a:r>
            <a:r>
              <a:rPr lang="en-US" sz="1050" b="0" dirty="0"/>
              <a:t>/learn/management/upload/SMM_CWPP_02MAY2012_FINAL_v3.pdf</a:t>
            </a:r>
          </a:p>
          <a:p>
            <a:pPr>
              <a:spcBef>
                <a:spcPts val="0"/>
              </a:spcBef>
              <a:spcAft>
                <a:spcPts val="0"/>
              </a:spcAft>
            </a:pPr>
            <a:r>
              <a:rPr lang="en-US" sz="1050" b="0" dirty="0"/>
              <a:t>Keeley, J. E., &amp; Fotheringham, C. J. (2001). Historic fire regime in southern California shrublands. </a:t>
            </a:r>
            <a:r>
              <a:rPr lang="en-US" sz="1050" b="0" i="1" dirty="0"/>
              <a:t>Conservation Biology,15</a:t>
            </a:r>
            <a:r>
              <a:rPr lang="en-US" sz="1050" b="0" dirty="0"/>
              <a:t>(6), 1536-1548. doi:10.1046/j.1523-1739.2001.00097.x</a:t>
            </a:r>
          </a:p>
          <a:p>
            <a:pPr>
              <a:spcBef>
                <a:spcPts val="0"/>
              </a:spcBef>
              <a:spcAft>
                <a:spcPts val="0"/>
              </a:spcAft>
            </a:pPr>
            <a:r>
              <a:rPr lang="en-US" sz="1050" b="0" dirty="0" err="1"/>
              <a:t>Litman</a:t>
            </a:r>
            <a:r>
              <a:rPr lang="en-US" sz="1050" b="0" dirty="0"/>
              <a:t>, L. (Ed.). (2013). California’s native landscape. </a:t>
            </a:r>
            <a:r>
              <a:rPr lang="en-US" sz="1050" b="0" i="1" dirty="0"/>
              <a:t>Forestland Steward</a:t>
            </a:r>
            <a:r>
              <a:rPr lang="en-US" sz="1050" b="0" dirty="0"/>
              <a:t>, </a:t>
            </a:r>
            <a:r>
              <a:rPr lang="en-US" sz="1050" b="0" i="1" dirty="0"/>
              <a:t>Summer 2013</a:t>
            </a:r>
            <a:r>
              <a:rPr lang="en-US" sz="1050" b="0" dirty="0"/>
              <a:t>. Retrieved March 21, 2018, from </a:t>
            </a:r>
            <a:r>
              <a:rPr lang="en-US" sz="1050" b="0" dirty="0">
                <a:hlinkClick r:id="rId4"/>
              </a:rPr>
              <a:t>http://calfire.ca.gov/foreststeward/pdf/news-summer2013.pdf</a:t>
            </a:r>
            <a:endParaRPr lang="en-US" sz="1050" b="0" dirty="0"/>
          </a:p>
          <a:p>
            <a:pPr>
              <a:spcBef>
                <a:spcPts val="0"/>
              </a:spcBef>
              <a:spcAft>
                <a:spcPts val="0"/>
              </a:spcAft>
            </a:pPr>
            <a:r>
              <a:rPr lang="en-US" sz="1050" b="0" dirty="0" err="1"/>
              <a:t>Martinuzzi</a:t>
            </a:r>
            <a:r>
              <a:rPr lang="en-US" sz="1050" b="0" dirty="0"/>
              <a:t>, S., Stewart, S. I., Helmers, D. P., </a:t>
            </a:r>
            <a:r>
              <a:rPr lang="en-US" sz="1050" b="0" dirty="0" err="1"/>
              <a:t>Mockrin</a:t>
            </a:r>
            <a:r>
              <a:rPr lang="en-US" sz="1050" b="0" dirty="0"/>
              <a:t>, M. H., Hammer, R. B., &amp; </a:t>
            </a:r>
            <a:r>
              <a:rPr lang="en-US" sz="1050" b="0" dirty="0" err="1"/>
              <a:t>Radeloff</a:t>
            </a:r>
            <a:r>
              <a:rPr lang="en-US" sz="1050" b="0" dirty="0"/>
              <a:t>, V. C. (2015). </a:t>
            </a:r>
            <a:r>
              <a:rPr lang="en-US" sz="1050" b="0" i="1" dirty="0"/>
              <a:t>The 2010 wildland-urban interface of the conterminous United States. Research Map NRS-8.</a:t>
            </a:r>
            <a:r>
              <a:rPr lang="en-US" sz="1050" b="0" dirty="0"/>
              <a:t>(United States, Department of Agriculture, Forest Service, Northern Research Station). Newtown Square, PA. Retrieved from </a:t>
            </a:r>
            <a:r>
              <a:rPr lang="en-US" sz="1050" b="0" dirty="0">
                <a:hlinkClick r:id="rId5"/>
              </a:rPr>
              <a:t>https://doi.org/10.2737/NRS-RMAP-8</a:t>
            </a:r>
            <a:r>
              <a:rPr lang="en-US" sz="1050" b="0" dirty="0"/>
              <a:t>.</a:t>
            </a:r>
          </a:p>
          <a:p>
            <a:pPr>
              <a:spcBef>
                <a:spcPts val="0"/>
              </a:spcBef>
              <a:spcAft>
                <a:spcPts val="0"/>
              </a:spcAft>
            </a:pPr>
            <a:r>
              <a:rPr lang="en-US" sz="1050" b="0" dirty="0"/>
              <a:t>National Fire Protection Association (NFPA). (2015, November 09). Retrieved May 05, 2018, from </a:t>
            </a:r>
            <a:r>
              <a:rPr lang="en-US" sz="1050" b="0" dirty="0">
                <a:hlinkClick r:id="rId6"/>
              </a:rPr>
              <a:t>https://www.youtube.com/watch?v=vL_syp1ZScM</a:t>
            </a:r>
            <a:endParaRPr lang="en-US" sz="1050" b="0" dirty="0"/>
          </a:p>
          <a:p>
            <a:pPr>
              <a:spcBef>
                <a:spcPts val="0"/>
              </a:spcBef>
              <a:spcAft>
                <a:spcPts val="0"/>
              </a:spcAft>
            </a:pPr>
            <a:r>
              <a:rPr lang="en-US" sz="1050" b="0" dirty="0"/>
              <a:t>National Park Service (NPS). (</a:t>
            </a:r>
            <a:r>
              <a:rPr lang="en-US" sz="1050" b="0" dirty="0" err="1"/>
              <a:t>n.d.a</a:t>
            </a:r>
            <a:r>
              <a:rPr lang="en-US" sz="1050" b="0" dirty="0"/>
              <a:t>). Wildland fire: Aerial resources photo gallery. Retrieved May 9, 2018, from https://</a:t>
            </a:r>
            <a:r>
              <a:rPr lang="en-US" sz="1050" b="0" dirty="0" err="1"/>
              <a:t>www.nps.gov</a:t>
            </a:r>
            <a:r>
              <a:rPr lang="en-US" sz="1050" b="0" dirty="0"/>
              <a:t>/fire/wildland-fire/connect/photo-gallery/equipment/aerial-</a:t>
            </a:r>
            <a:r>
              <a:rPr lang="en-US" sz="1050" b="0" dirty="0" err="1"/>
              <a:t>resources.cfm</a:t>
            </a:r>
            <a:endParaRPr lang="en-US" sz="1050" b="0" dirty="0"/>
          </a:p>
        </p:txBody>
      </p:sp>
      <p:sp>
        <p:nvSpPr>
          <p:cNvPr id="4" name="Content Placeholder 2">
            <a:extLst>
              <a:ext uri="{FF2B5EF4-FFF2-40B4-BE49-F238E27FC236}">
                <a16:creationId xmlns:a16="http://schemas.microsoft.com/office/drawing/2014/main" id="{800B335A-AD9D-4D47-A22B-8D88E4689ABA}"/>
              </a:ext>
            </a:extLst>
          </p:cNvPr>
          <p:cNvSpPr txBox="1">
            <a:spLocks/>
          </p:cNvSpPr>
          <p:nvPr/>
        </p:nvSpPr>
        <p:spPr>
          <a:xfrm>
            <a:off x="6096000" y="546410"/>
            <a:ext cx="6008318" cy="6258354"/>
          </a:xfrm>
          <a:prstGeom prst="rect">
            <a:avLst/>
          </a:prstGeom>
          <a:solidFill>
            <a:schemeClr val="bg2"/>
          </a:solidFill>
        </p:spPr>
        <p:txBody>
          <a:bodyPr vert="horz" lIns="91440" tIns="45720" rIns="91440" bIns="45720" rtlCol="0" anchor="t">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a:spcBef>
                <a:spcPts val="0"/>
              </a:spcBef>
              <a:spcAft>
                <a:spcPts val="0"/>
              </a:spcAft>
            </a:pPr>
            <a:r>
              <a:rPr lang="en-US" sz="1050" b="0" dirty="0"/>
              <a:t>National Park Service (NPS). (</a:t>
            </a:r>
            <a:r>
              <a:rPr lang="en-US" sz="1050" b="0" dirty="0" err="1"/>
              <a:t>n.d.b</a:t>
            </a:r>
            <a:r>
              <a:rPr lang="en-US" sz="1050" b="0" dirty="0"/>
              <a:t>). Wildland fire: Fire management plans. Retrieved May 8, 2018, from </a:t>
            </a:r>
            <a:r>
              <a:rPr lang="en-US" sz="1050" b="0" dirty="0">
                <a:hlinkClick r:id="rId7"/>
              </a:rPr>
              <a:t>https://www.nps.gov/fire/wildland-fire/what-we-do/fire-management-plans.cfm</a:t>
            </a:r>
            <a:endParaRPr lang="en-US" sz="1050" b="0" dirty="0"/>
          </a:p>
          <a:p>
            <a:pPr>
              <a:spcBef>
                <a:spcPts val="0"/>
              </a:spcBef>
              <a:spcAft>
                <a:spcPts val="0"/>
              </a:spcAft>
            </a:pPr>
            <a:r>
              <a:rPr lang="en-US" sz="1050" b="0" dirty="0"/>
              <a:t>National Park Service (NPS). (</a:t>
            </a:r>
            <a:r>
              <a:rPr lang="en-US" sz="1050" b="0" dirty="0" err="1"/>
              <a:t>n.d.c</a:t>
            </a:r>
            <a:r>
              <a:rPr lang="en-US" sz="1050" b="0" dirty="0"/>
              <a:t>). Wildland fire: Hand tools photo gallery. Retrieved May 9, 2018, from </a:t>
            </a:r>
            <a:r>
              <a:rPr lang="en-US" sz="1050" b="0" dirty="0">
                <a:hlinkClick r:id="rId8"/>
              </a:rPr>
              <a:t>https://www.nps.gov/fire/wildland-fire/connect/photo-gallery/equipment/hand-tools.cfm</a:t>
            </a:r>
            <a:endParaRPr lang="en-US" sz="1050" b="0" dirty="0"/>
          </a:p>
          <a:p>
            <a:pPr>
              <a:spcBef>
                <a:spcPts val="0"/>
              </a:spcBef>
              <a:spcAft>
                <a:spcPts val="0"/>
              </a:spcAft>
            </a:pPr>
            <a:r>
              <a:rPr lang="en-US" sz="1050" b="0" dirty="0"/>
              <a:t>National Park Service (NPS). (</a:t>
            </a:r>
            <a:r>
              <a:rPr lang="en-US" sz="1050" b="0" dirty="0" err="1"/>
              <a:t>n.d.d</a:t>
            </a:r>
            <a:r>
              <a:rPr lang="en-US" sz="1050" b="0" dirty="0"/>
              <a:t>). Wildland fire: Wildfires, prescribed fires and fuels. Retrieved May 8, 2018, from https://</a:t>
            </a:r>
            <a:r>
              <a:rPr lang="en-US" sz="1050" b="0" dirty="0" err="1"/>
              <a:t>www.nps.gov</a:t>
            </a:r>
            <a:r>
              <a:rPr lang="en-US" sz="1050" b="0" dirty="0"/>
              <a:t>/fire/wildland-fire/what-we-do/wildfires-prescribed-fires-and-</a:t>
            </a:r>
            <a:r>
              <a:rPr lang="en-US" sz="1050" b="0" dirty="0" err="1"/>
              <a:t>fuels.cfm</a:t>
            </a:r>
            <a:endParaRPr lang="en-US" sz="1050" b="0" dirty="0"/>
          </a:p>
          <a:p>
            <a:pPr>
              <a:spcBef>
                <a:spcPts val="0"/>
              </a:spcBef>
              <a:spcAft>
                <a:spcPts val="0"/>
              </a:spcAft>
            </a:pPr>
            <a:r>
              <a:rPr lang="en-US" sz="1050" b="0" dirty="0"/>
              <a:t>National Park Service (NPS). (2005). Environmental impact statement fire management plan. United State Department of the Interior, National Park Service. Santa Monica Mountains National Recreation Area, Thousand Oaks, CA.</a:t>
            </a:r>
          </a:p>
          <a:p>
            <a:pPr>
              <a:spcBef>
                <a:spcPts val="0"/>
              </a:spcBef>
              <a:spcAft>
                <a:spcPts val="0"/>
              </a:spcAft>
            </a:pPr>
            <a:r>
              <a:rPr lang="en-US" sz="1050" b="0" dirty="0"/>
              <a:t>National Park Service (NPS). (2006, March 6). </a:t>
            </a:r>
            <a:r>
              <a:rPr lang="en-US" sz="1050" b="0" i="1" dirty="0"/>
              <a:t>Santa Monica Mountains National Recreation Area Fire Management Plan</a:t>
            </a:r>
            <a:r>
              <a:rPr lang="en-US" sz="1050" b="0" dirty="0"/>
              <a:t>(United States, National Park Service, Santa Monica Mountains National Recreation Area). Retrieved May 8, 2018, from https://</a:t>
            </a:r>
            <a:r>
              <a:rPr lang="en-US" sz="1050" b="0" dirty="0" err="1"/>
              <a:t>www.nps.gov</a:t>
            </a:r>
            <a:r>
              <a:rPr lang="en-US" sz="1050" b="0" dirty="0"/>
              <a:t>/</a:t>
            </a:r>
            <a:r>
              <a:rPr lang="en-US" sz="1050" b="0" dirty="0" err="1"/>
              <a:t>samo</a:t>
            </a:r>
            <a:r>
              <a:rPr lang="en-US" sz="1050" b="0" dirty="0"/>
              <a:t>/learn/management/upload/SAMO_FMP_Review_Final_2012.pdf</a:t>
            </a:r>
          </a:p>
          <a:p>
            <a:pPr>
              <a:spcBef>
                <a:spcPts val="0"/>
              </a:spcBef>
              <a:spcAft>
                <a:spcPts val="0"/>
              </a:spcAft>
            </a:pPr>
            <a:r>
              <a:rPr lang="en-US" sz="1050" b="0" dirty="0"/>
              <a:t>National Park Service (NPS). (2009). Conducting a prescribed fire [Streaming Video]. Retrieved May 09, 2018, from https://</a:t>
            </a:r>
            <a:r>
              <a:rPr lang="en-US" sz="1050" b="0" dirty="0" err="1"/>
              <a:t>www.nps.gov</a:t>
            </a:r>
            <a:r>
              <a:rPr lang="en-US" sz="1050" b="0" dirty="0"/>
              <a:t>/</a:t>
            </a:r>
            <a:r>
              <a:rPr lang="en-US" sz="1050" b="0" dirty="0" err="1"/>
              <a:t>grca</a:t>
            </a:r>
            <a:r>
              <a:rPr lang="en-US" sz="1050" b="0" dirty="0"/>
              <a:t>/learn/management/</a:t>
            </a:r>
            <a:r>
              <a:rPr lang="en-US" sz="1050" b="0" dirty="0" err="1"/>
              <a:t>fire_info.htm</a:t>
            </a:r>
            <a:endParaRPr lang="en-US" sz="1050" b="0" dirty="0"/>
          </a:p>
          <a:p>
            <a:pPr>
              <a:spcBef>
                <a:spcPts val="0"/>
              </a:spcBef>
              <a:spcAft>
                <a:spcPts val="0"/>
              </a:spcAft>
            </a:pPr>
            <a:r>
              <a:rPr lang="en-US" sz="1050" b="0" dirty="0"/>
              <a:t>National Park Service (NPS). (2015). Harden your home. Retrieved May 4, 2018, from https://</a:t>
            </a:r>
            <a:r>
              <a:rPr lang="en-US" sz="1050" b="0" dirty="0" err="1"/>
              <a:t>www.nps.gov</a:t>
            </a:r>
            <a:r>
              <a:rPr lang="en-US" sz="1050" b="0" dirty="0"/>
              <a:t>/</a:t>
            </a:r>
            <a:r>
              <a:rPr lang="en-US" sz="1050" b="0" dirty="0" err="1"/>
              <a:t>samo</a:t>
            </a:r>
            <a:r>
              <a:rPr lang="en-US" sz="1050" b="0" dirty="0"/>
              <a:t>/learn/management/harden-your-</a:t>
            </a:r>
            <a:r>
              <a:rPr lang="en-US" sz="1050" b="0" dirty="0" err="1"/>
              <a:t>home.htm</a:t>
            </a:r>
            <a:endParaRPr lang="en-US" sz="1050" b="0" dirty="0"/>
          </a:p>
          <a:p>
            <a:pPr>
              <a:spcBef>
                <a:spcPts val="0"/>
              </a:spcBef>
              <a:spcAft>
                <a:spcPts val="0"/>
              </a:spcAft>
            </a:pPr>
            <a:r>
              <a:rPr lang="en-US" sz="1050" b="0" dirty="0"/>
              <a:t>National Park Service (NPS). (2016a). Create defensible space. Retrieved May 4, 2018, from https://</a:t>
            </a:r>
            <a:r>
              <a:rPr lang="en-US" sz="1050" b="0" dirty="0" err="1"/>
              <a:t>www.nps.gov</a:t>
            </a:r>
            <a:r>
              <a:rPr lang="en-US" sz="1050" b="0" dirty="0"/>
              <a:t>/</a:t>
            </a:r>
            <a:r>
              <a:rPr lang="en-US" sz="1050" b="0" dirty="0" err="1"/>
              <a:t>samo</a:t>
            </a:r>
            <a:r>
              <a:rPr lang="en-US" sz="1050" b="0" dirty="0"/>
              <a:t>/learn/management/create-defensible-</a:t>
            </a:r>
            <a:r>
              <a:rPr lang="en-US" sz="1050" b="0" dirty="0" err="1"/>
              <a:t>space.htm</a:t>
            </a:r>
            <a:endParaRPr lang="en-US" sz="1050" b="0" dirty="0"/>
          </a:p>
          <a:p>
            <a:pPr>
              <a:spcBef>
                <a:spcPts val="0"/>
              </a:spcBef>
              <a:spcAft>
                <a:spcPts val="0"/>
              </a:spcAft>
            </a:pPr>
            <a:r>
              <a:rPr lang="en-US" sz="1050" b="0" dirty="0"/>
              <a:t>National Park Service (NPS). (2016b). Is your home ready for wildfire? Retrieved May 4, 2018, from </a:t>
            </a:r>
            <a:r>
              <a:rPr lang="en-US" sz="1050" b="0" dirty="0">
                <a:hlinkClick r:id="rId9"/>
              </a:rPr>
              <a:t>https://www.nps.gov/samo/learn/management/fire-and-fuel-zones.htm</a:t>
            </a:r>
            <a:endParaRPr lang="en-US" sz="1050" b="0" dirty="0"/>
          </a:p>
          <a:p>
            <a:pPr>
              <a:spcBef>
                <a:spcPts val="0"/>
              </a:spcBef>
              <a:spcAft>
                <a:spcPts val="0"/>
              </a:spcAft>
            </a:pPr>
            <a:r>
              <a:rPr lang="en-US" sz="1050" b="0" dirty="0" err="1"/>
              <a:t>Syphard</a:t>
            </a:r>
            <a:r>
              <a:rPr lang="en-US" sz="1050" b="0" dirty="0"/>
              <a:t>, A.D., Keeley, J.E., </a:t>
            </a:r>
            <a:r>
              <a:rPr lang="en-US" sz="1050" b="0" dirty="0" err="1"/>
              <a:t>Massada</a:t>
            </a:r>
            <a:r>
              <a:rPr lang="en-US" sz="1050" b="0" dirty="0"/>
              <a:t>, A.B., Brennan, T.J., &amp; </a:t>
            </a:r>
            <a:r>
              <a:rPr lang="en-US" sz="1050" b="0" dirty="0" err="1"/>
              <a:t>Randeloff</a:t>
            </a:r>
            <a:r>
              <a:rPr lang="en-US" sz="1050" b="0" dirty="0"/>
              <a:t>, V.C. (2012). Housing arrangement and location determine the likelihood of housing loss due to wildfire. </a:t>
            </a:r>
            <a:r>
              <a:rPr lang="en-US" sz="1050" b="0" i="1" dirty="0" err="1"/>
              <a:t>PLoS</a:t>
            </a:r>
            <a:r>
              <a:rPr lang="en-US" sz="1050" b="0" i="1" dirty="0"/>
              <a:t> ONE,</a:t>
            </a:r>
            <a:r>
              <a:rPr lang="en-US" sz="1050" b="0" dirty="0"/>
              <a:t> </a:t>
            </a:r>
            <a:r>
              <a:rPr lang="en-US" sz="1050" b="0" i="1" dirty="0"/>
              <a:t>7</a:t>
            </a:r>
            <a:r>
              <a:rPr lang="en-US" sz="1050" b="0" dirty="0"/>
              <a:t>(3). </a:t>
            </a:r>
            <a:r>
              <a:rPr lang="en-US" sz="1050" b="0" dirty="0" err="1"/>
              <a:t>doi</a:t>
            </a:r>
            <a:r>
              <a:rPr lang="en-US" sz="1050" b="0" dirty="0"/>
              <a:t>: 10.1371/journal.pone.0033954</a:t>
            </a:r>
          </a:p>
          <a:p>
            <a:pPr>
              <a:spcBef>
                <a:spcPts val="0"/>
              </a:spcBef>
              <a:spcAft>
                <a:spcPts val="0"/>
              </a:spcAft>
            </a:pPr>
            <a:r>
              <a:rPr lang="en-US" sz="1050" b="0" dirty="0"/>
              <a:t>USDA Forest Service (USFS), &amp; National Park Service (NPS). (n.d.). Fire terminology. Retrieved May 9, 2018, from https://</a:t>
            </a:r>
            <a:r>
              <a:rPr lang="en-US" sz="1050" b="0" dirty="0" err="1"/>
              <a:t>www.fs.fed.us</a:t>
            </a:r>
            <a:r>
              <a:rPr lang="en-US" sz="1050" b="0" dirty="0"/>
              <a:t>/</a:t>
            </a:r>
            <a:r>
              <a:rPr lang="en-US" sz="1050" b="0" dirty="0" err="1"/>
              <a:t>nwacfire</a:t>
            </a:r>
            <a:r>
              <a:rPr lang="en-US" sz="1050" b="0" dirty="0"/>
              <a:t>/home/</a:t>
            </a:r>
            <a:r>
              <a:rPr lang="en-US" sz="1050" b="0" dirty="0" err="1"/>
              <a:t>terminology.html#F</a:t>
            </a:r>
            <a:endParaRPr lang="en-US" sz="1050" b="0" dirty="0"/>
          </a:p>
          <a:p>
            <a:pPr>
              <a:spcBef>
                <a:spcPts val="0"/>
              </a:spcBef>
              <a:spcAft>
                <a:spcPts val="0"/>
              </a:spcAft>
            </a:pPr>
            <a:r>
              <a:rPr lang="en-US" sz="1050" b="0" dirty="0"/>
              <a:t>West Region Wildfire Council (WRWC). (2018). Home hardening. Retrieved May 5, 2018, from </a:t>
            </a:r>
            <a:r>
              <a:rPr lang="en-US" sz="1050" b="0" dirty="0">
                <a:hlinkClick r:id="rId10"/>
              </a:rPr>
              <a:t>http://www.cowildfire.org/home-hardening/</a:t>
            </a:r>
            <a:endParaRPr lang="en-US" sz="1050" b="0" dirty="0"/>
          </a:p>
          <a:p>
            <a:pPr>
              <a:spcBef>
                <a:spcPts val="0"/>
              </a:spcBef>
              <a:spcAft>
                <a:spcPts val="0"/>
              </a:spcAft>
            </a:pPr>
            <a:r>
              <a:rPr lang="en-US" sz="1050" b="0" dirty="0"/>
              <a:t>Witter, M., Taylor, R., Davis, S. (2007). Vegetation response to wildfire and history in the Santa Monica mountains, California. In </a:t>
            </a:r>
            <a:r>
              <a:rPr lang="en-US" sz="1050" b="0" i="1" dirty="0"/>
              <a:t>Flora and ecology of the Santa Monica Mountains: Proceedings of the 32nd annual Southern California Botanists symposium</a:t>
            </a:r>
            <a:r>
              <a:rPr lang="en-US" sz="1050" b="0" dirty="0"/>
              <a:t>, ed. D.A. Knapp, (pp. 173-194). Southern California Botanists Special Publication No. 4, Fullerton, CA.</a:t>
            </a:r>
          </a:p>
        </p:txBody>
      </p:sp>
    </p:spTree>
    <p:extLst>
      <p:ext uri="{BB962C8B-B14F-4D97-AF65-F5344CB8AC3E}">
        <p14:creationId xmlns:p14="http://schemas.microsoft.com/office/powerpoint/2010/main" val="321669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83069-D7F6-E94B-8098-6E22E4332D05}"/>
              </a:ext>
            </a:extLst>
          </p:cNvPr>
          <p:cNvSpPr txBox="1"/>
          <p:nvPr/>
        </p:nvSpPr>
        <p:spPr>
          <a:xfrm>
            <a:off x="431801" y="2443827"/>
            <a:ext cx="3213100" cy="2554545"/>
          </a:xfrm>
          <a:prstGeom prst="rect">
            <a:avLst/>
          </a:prstGeom>
          <a:solidFill>
            <a:schemeClr val="bg2"/>
          </a:solidFill>
        </p:spPr>
        <p:txBody>
          <a:bodyPr wrap="square" rtlCol="0">
            <a:spAutoFit/>
          </a:bodyPr>
          <a:lstStyle/>
          <a:p>
            <a:pPr algn="ctr"/>
            <a:r>
              <a:rPr lang="en-US" sz="4000" b="1" dirty="0">
                <a:solidFill>
                  <a:schemeClr val="accent3"/>
                </a:solidFill>
              </a:rPr>
              <a:t>Stakeholders need to be ready for the next wildfire.</a:t>
            </a:r>
          </a:p>
        </p:txBody>
      </p:sp>
      <p:sp>
        <p:nvSpPr>
          <p:cNvPr id="2" name="Title 1">
            <a:extLst>
              <a:ext uri="{FF2B5EF4-FFF2-40B4-BE49-F238E27FC236}">
                <a16:creationId xmlns:a16="http://schemas.microsoft.com/office/drawing/2014/main" id="{752CF083-0908-BB46-9052-9A34C78A73AF}"/>
              </a:ext>
            </a:extLst>
          </p:cNvPr>
          <p:cNvSpPr>
            <a:spLocks noGrp="1"/>
          </p:cNvSpPr>
          <p:nvPr>
            <p:ph type="title"/>
          </p:nvPr>
        </p:nvSpPr>
        <p:spPr>
          <a:xfrm>
            <a:off x="2868461" y="206806"/>
            <a:ext cx="8453240" cy="1077229"/>
          </a:xfrm>
        </p:spPr>
        <p:txBody>
          <a:bodyPr>
            <a:normAutofit fontScale="90000"/>
          </a:bodyPr>
          <a:lstStyle/>
          <a:p>
            <a:r>
              <a:rPr lang="en-US" sz="3100" dirty="0">
                <a:solidFill>
                  <a:schemeClr val="accent5"/>
                </a:solidFill>
                <a:latin typeface="Zapfino" panose="03030300040707070C03" pitchFamily="66" charset="77"/>
              </a:rPr>
              <a:t>Stakeholders</a:t>
            </a:r>
            <a:r>
              <a:rPr lang="en-US" dirty="0"/>
              <a:t> of the </a:t>
            </a:r>
            <a:r>
              <a:rPr lang="en-US" dirty="0">
                <a:latin typeface="+mj-lt"/>
              </a:rPr>
              <a:t>Wildland Urban Interface</a:t>
            </a:r>
          </a:p>
        </p:txBody>
      </p:sp>
      <p:sp>
        <p:nvSpPr>
          <p:cNvPr id="7" name="Content Placeholder 6">
            <a:extLst>
              <a:ext uri="{FF2B5EF4-FFF2-40B4-BE49-F238E27FC236}">
                <a16:creationId xmlns:a16="http://schemas.microsoft.com/office/drawing/2014/main" id="{4390F27A-FFD4-2049-822E-D2F6D5E2E694}"/>
              </a:ext>
            </a:extLst>
          </p:cNvPr>
          <p:cNvSpPr>
            <a:spLocks noGrp="1"/>
          </p:cNvSpPr>
          <p:nvPr>
            <p:ph idx="1"/>
          </p:nvPr>
        </p:nvSpPr>
        <p:spPr>
          <a:xfrm>
            <a:off x="3644901" y="1284035"/>
            <a:ext cx="4066304" cy="5257800"/>
          </a:xfrm>
        </p:spPr>
        <p:txBody>
          <a:bodyPr>
            <a:normAutofit/>
          </a:bodyPr>
          <a:lstStyle/>
          <a:p>
            <a:pPr marL="0" indent="0">
              <a:buNone/>
            </a:pPr>
            <a:r>
              <a:rPr lang="en-US" sz="3200" u="sng" dirty="0">
                <a:solidFill>
                  <a:schemeClr val="accent3"/>
                </a:solidFill>
              </a:rPr>
              <a:t>Stakeholders</a:t>
            </a:r>
          </a:p>
          <a:p>
            <a:r>
              <a:rPr lang="en-US" sz="3200" dirty="0"/>
              <a:t>Local Citizens &amp; Home Owners</a:t>
            </a:r>
          </a:p>
          <a:p>
            <a:r>
              <a:rPr lang="en-US" sz="3200" dirty="0">
                <a:solidFill>
                  <a:schemeClr val="accent1"/>
                </a:solidFill>
              </a:rPr>
              <a:t>Public Land Managers</a:t>
            </a:r>
          </a:p>
          <a:p>
            <a:r>
              <a:rPr lang="en-US" sz="3200" dirty="0"/>
              <a:t>Fire Departments</a:t>
            </a:r>
          </a:p>
          <a:p>
            <a:r>
              <a:rPr lang="en-US" sz="3200" dirty="0">
                <a:solidFill>
                  <a:schemeClr val="accent1"/>
                </a:solidFill>
              </a:rPr>
              <a:t>Plants &amp; Animals</a:t>
            </a:r>
          </a:p>
        </p:txBody>
      </p:sp>
      <p:sp>
        <p:nvSpPr>
          <p:cNvPr id="3" name="TextBox 2">
            <a:extLst>
              <a:ext uri="{FF2B5EF4-FFF2-40B4-BE49-F238E27FC236}">
                <a16:creationId xmlns:a16="http://schemas.microsoft.com/office/drawing/2014/main" id="{7E95AA42-5405-1347-BB66-02C3C309BA4D}"/>
              </a:ext>
            </a:extLst>
          </p:cNvPr>
          <p:cNvSpPr txBox="1"/>
          <p:nvPr/>
        </p:nvSpPr>
        <p:spPr>
          <a:xfrm>
            <a:off x="171450" y="2443827"/>
            <a:ext cx="3213100" cy="2554545"/>
          </a:xfrm>
          <a:prstGeom prst="rect">
            <a:avLst/>
          </a:prstGeom>
          <a:solidFill>
            <a:schemeClr val="bg2"/>
          </a:solidFill>
        </p:spPr>
        <p:txBody>
          <a:bodyPr wrap="square" rtlCol="0">
            <a:spAutoFit/>
          </a:bodyPr>
          <a:lstStyle/>
          <a:p>
            <a:pPr algn="ctr"/>
            <a:r>
              <a:rPr lang="en-US" sz="4000" b="1" dirty="0">
                <a:solidFill>
                  <a:schemeClr val="accent3"/>
                </a:solidFill>
              </a:rPr>
              <a:t>Who is impacted by wildfires in the WUI?</a:t>
            </a:r>
          </a:p>
        </p:txBody>
      </p:sp>
      <p:sp>
        <p:nvSpPr>
          <p:cNvPr id="6" name="Content Placeholder 6">
            <a:extLst>
              <a:ext uri="{FF2B5EF4-FFF2-40B4-BE49-F238E27FC236}">
                <a16:creationId xmlns:a16="http://schemas.microsoft.com/office/drawing/2014/main" id="{D8E809A0-3D4F-7D42-A9E5-52D0BE05D828}"/>
              </a:ext>
            </a:extLst>
          </p:cNvPr>
          <p:cNvSpPr txBox="1">
            <a:spLocks/>
          </p:cNvSpPr>
          <p:nvPr/>
        </p:nvSpPr>
        <p:spPr>
          <a:xfrm>
            <a:off x="7277101" y="2204581"/>
            <a:ext cx="4152900" cy="4337254"/>
          </a:xfrm>
          <a:prstGeom prst="rect">
            <a:avLst/>
          </a:prstGeom>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r>
              <a:rPr lang="en-US" sz="3200" dirty="0">
                <a:solidFill>
                  <a:schemeClr val="accent1"/>
                </a:solidFill>
              </a:rPr>
              <a:t>Local Governments</a:t>
            </a:r>
          </a:p>
          <a:p>
            <a:r>
              <a:rPr lang="en-US" sz="3200" dirty="0"/>
              <a:t>Business Owners</a:t>
            </a:r>
          </a:p>
          <a:p>
            <a:pPr lvl="1"/>
            <a:r>
              <a:rPr lang="en-US" sz="2800" dirty="0">
                <a:solidFill>
                  <a:schemeClr val="accent1"/>
                </a:solidFill>
              </a:rPr>
              <a:t>Real Estate Companies</a:t>
            </a:r>
          </a:p>
          <a:p>
            <a:pPr lvl="1"/>
            <a:r>
              <a:rPr lang="en-US" sz="2800" dirty="0">
                <a:solidFill>
                  <a:schemeClr val="accent1"/>
                </a:solidFill>
              </a:rPr>
              <a:t>Insurance Companies</a:t>
            </a:r>
          </a:p>
          <a:p>
            <a:pPr lvl="1"/>
            <a:r>
              <a:rPr lang="en-US" sz="2800" dirty="0">
                <a:solidFill>
                  <a:schemeClr val="accent1"/>
                </a:solidFill>
              </a:rPr>
              <a:t>Utility Companies</a:t>
            </a:r>
          </a:p>
        </p:txBody>
      </p:sp>
    </p:spTree>
    <p:extLst>
      <p:ext uri="{BB962C8B-B14F-4D97-AF65-F5344CB8AC3E}">
        <p14:creationId xmlns:p14="http://schemas.microsoft.com/office/powerpoint/2010/main" val="423738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000"/>
                                        <p:tgtEl>
                                          <p:spTgt spid="7">
                                            <p:txEl>
                                              <p:pRg st="0" end="0"/>
                                            </p:txEl>
                                          </p:spTgt>
                                        </p:tgtEl>
                                      </p:cBhvr>
                                    </p:animEffect>
                                    <p:anim calcmode="lin" valueType="num">
                                      <p:cBhvr>
                                        <p:cTn id="2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1000"/>
                                        <p:tgtEl>
                                          <p:spTgt spid="7">
                                            <p:txEl>
                                              <p:pRg st="2" end="2"/>
                                            </p:txEl>
                                          </p:spTgt>
                                        </p:tgtEl>
                                      </p:cBhvr>
                                    </p:animEffect>
                                    <p:anim calcmode="lin" valueType="num">
                                      <p:cBhvr>
                                        <p:cTn id="3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1000"/>
                                        <p:tgtEl>
                                          <p:spTgt spid="7">
                                            <p:txEl>
                                              <p:pRg st="4" end="4"/>
                                            </p:txEl>
                                          </p:spTgt>
                                        </p:tgtEl>
                                      </p:cBhvr>
                                    </p:animEffect>
                                    <p:anim calcmode="lin" valueType="num">
                                      <p:cBhvr>
                                        <p:cTn id="5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1000"/>
                                        <p:tgtEl>
                                          <p:spTgt spid="6">
                                            <p:txEl>
                                              <p:pRg st="0" end="0"/>
                                            </p:txEl>
                                          </p:spTgt>
                                        </p:tgtEl>
                                      </p:cBhvr>
                                    </p:animEffect>
                                    <p:anim calcmode="lin" valueType="num">
                                      <p:cBhvr>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1000"/>
                                        <p:tgtEl>
                                          <p:spTgt spid="6">
                                            <p:txEl>
                                              <p:pRg st="1" end="1"/>
                                            </p:txEl>
                                          </p:spTgt>
                                        </p:tgtEl>
                                      </p:cBhvr>
                                    </p:animEffect>
                                    <p:anim calcmode="lin" valueType="num">
                                      <p:cBhvr>
                                        <p:cTn id="6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1000"/>
                                        <p:tgtEl>
                                          <p:spTgt spid="6">
                                            <p:txEl>
                                              <p:pRg st="2" end="2"/>
                                            </p:txEl>
                                          </p:spTgt>
                                        </p:tgtEl>
                                      </p:cBhvr>
                                    </p:animEffect>
                                    <p:anim calcmode="lin" valueType="num">
                                      <p:cBhvr>
                                        <p:cTn id="6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
                                            <p:txEl>
                                              <p:pRg st="3" end="3"/>
                                            </p:txEl>
                                          </p:spTgt>
                                        </p:tgtEl>
                                        <p:attrNameLst>
                                          <p:attrName>style.visibility</p:attrName>
                                        </p:attrNameLst>
                                      </p:cBhvr>
                                      <p:to>
                                        <p:strVal val="visible"/>
                                      </p:to>
                                    </p:set>
                                    <p:animEffect transition="in" filter="fade">
                                      <p:cBhvr>
                                        <p:cTn id="72" dur="1000"/>
                                        <p:tgtEl>
                                          <p:spTgt spid="6">
                                            <p:txEl>
                                              <p:pRg st="3" end="3"/>
                                            </p:txEl>
                                          </p:spTgt>
                                        </p:tgtEl>
                                      </p:cBhvr>
                                    </p:animEffect>
                                    <p:anim calcmode="lin" valueType="num">
                                      <p:cBhvr>
                                        <p:cTn id="7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fade">
                                      <p:cBhvr>
                                        <p:cTn id="77" dur="1000"/>
                                        <p:tgtEl>
                                          <p:spTgt spid="6">
                                            <p:txEl>
                                              <p:pRg st="4" end="4"/>
                                            </p:txEl>
                                          </p:spTgt>
                                        </p:tgtEl>
                                      </p:cBhvr>
                                    </p:animEffect>
                                    <p:anim calcmode="lin" valueType="num">
                                      <p:cBhvr>
                                        <p:cTn id="7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6" presetClass="exit" presetSubtype="0" fill="hold" grpId="1" nodeType="clickEffect">
                                  <p:stCondLst>
                                    <p:cond delay="0"/>
                                  </p:stCondLst>
                                  <p:childTnLst>
                                    <p:animEffect transition="out" filter="wipe(down)">
                                      <p:cBhvr>
                                        <p:cTn id="83" dur="180" accel="50000">
                                          <p:stCondLst>
                                            <p:cond delay="1820"/>
                                          </p:stCondLst>
                                        </p:cTn>
                                        <p:tgtEl>
                                          <p:spTgt spid="3"/>
                                        </p:tgtEl>
                                      </p:cBhvr>
                                    </p:animEffect>
                                    <p:anim calcmode="lin" valueType="num">
                                      <p:cBhvr>
                                        <p:cTn id="84"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5"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86"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7"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8"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9"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0"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91" dur="26">
                                          <p:stCondLst>
                                            <p:cond delay="620"/>
                                          </p:stCondLst>
                                        </p:cTn>
                                        <p:tgtEl>
                                          <p:spTgt spid="3"/>
                                        </p:tgtEl>
                                      </p:cBhvr>
                                      <p:to x="100000" y="60000"/>
                                    </p:animScale>
                                    <p:animScale>
                                      <p:cBhvr>
                                        <p:cTn id="92" dur="166" decel="50000">
                                          <p:stCondLst>
                                            <p:cond delay="646"/>
                                          </p:stCondLst>
                                        </p:cTn>
                                        <p:tgtEl>
                                          <p:spTgt spid="3"/>
                                        </p:tgtEl>
                                      </p:cBhvr>
                                      <p:to x="100000" y="100000"/>
                                    </p:animScale>
                                    <p:animScale>
                                      <p:cBhvr>
                                        <p:cTn id="93" dur="26">
                                          <p:stCondLst>
                                            <p:cond delay="1312"/>
                                          </p:stCondLst>
                                        </p:cTn>
                                        <p:tgtEl>
                                          <p:spTgt spid="3"/>
                                        </p:tgtEl>
                                      </p:cBhvr>
                                      <p:to x="100000" y="80000"/>
                                    </p:animScale>
                                    <p:animScale>
                                      <p:cBhvr>
                                        <p:cTn id="94" dur="166" decel="50000">
                                          <p:stCondLst>
                                            <p:cond delay="1338"/>
                                          </p:stCondLst>
                                        </p:cTn>
                                        <p:tgtEl>
                                          <p:spTgt spid="3"/>
                                        </p:tgtEl>
                                      </p:cBhvr>
                                      <p:to x="100000" y="100000"/>
                                    </p:animScale>
                                    <p:animScale>
                                      <p:cBhvr>
                                        <p:cTn id="95" dur="26">
                                          <p:stCondLst>
                                            <p:cond delay="1642"/>
                                          </p:stCondLst>
                                        </p:cTn>
                                        <p:tgtEl>
                                          <p:spTgt spid="3"/>
                                        </p:tgtEl>
                                      </p:cBhvr>
                                      <p:to x="100000" y="90000"/>
                                    </p:animScale>
                                    <p:animScale>
                                      <p:cBhvr>
                                        <p:cTn id="96" dur="166" decel="50000">
                                          <p:stCondLst>
                                            <p:cond delay="1668"/>
                                          </p:stCondLst>
                                        </p:cTn>
                                        <p:tgtEl>
                                          <p:spTgt spid="3"/>
                                        </p:tgtEl>
                                      </p:cBhvr>
                                      <p:to x="100000" y="100000"/>
                                    </p:animScale>
                                    <p:animScale>
                                      <p:cBhvr>
                                        <p:cTn id="97" dur="26">
                                          <p:stCondLst>
                                            <p:cond delay="1808"/>
                                          </p:stCondLst>
                                        </p:cTn>
                                        <p:tgtEl>
                                          <p:spTgt spid="3"/>
                                        </p:tgtEl>
                                      </p:cBhvr>
                                      <p:to x="100000" y="95000"/>
                                    </p:animScale>
                                    <p:animScale>
                                      <p:cBhvr>
                                        <p:cTn id="98" dur="166" decel="50000">
                                          <p:stCondLst>
                                            <p:cond delay="1834"/>
                                          </p:stCondLst>
                                        </p:cTn>
                                        <p:tgtEl>
                                          <p:spTgt spid="3"/>
                                        </p:tgtEl>
                                      </p:cBhvr>
                                      <p:to x="100000" y="100000"/>
                                    </p:animScale>
                                    <p:set>
                                      <p:cBhvr>
                                        <p:cTn id="99" dur="1" fill="hold">
                                          <p:stCondLst>
                                            <p:cond delay="1999"/>
                                          </p:stCondLst>
                                        </p:cTn>
                                        <p:tgtEl>
                                          <p:spTgt spid="3"/>
                                        </p:tgtEl>
                                        <p:attrNameLst>
                                          <p:attrName>style.visibility</p:attrName>
                                        </p:attrNameLst>
                                      </p:cBhvr>
                                      <p:to>
                                        <p:strVal val="hidden"/>
                                      </p:to>
                                    </p:set>
                                  </p:childTnLst>
                                </p:cTn>
                              </p:par>
                              <p:par>
                                <p:cTn id="100" presetID="26" presetClass="entr" presetSubtype="0" fill="hold" grpId="0"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80">
                                          <p:stCondLst>
                                            <p:cond delay="0"/>
                                          </p:stCondLst>
                                        </p:cTn>
                                        <p:tgtEl>
                                          <p:spTgt spid="8"/>
                                        </p:tgtEl>
                                      </p:cBhvr>
                                    </p:animEffect>
                                    <p:anim calcmode="lin" valueType="num">
                                      <p:cBhvr>
                                        <p:cTn id="10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8" dur="26">
                                          <p:stCondLst>
                                            <p:cond delay="650"/>
                                          </p:stCondLst>
                                        </p:cTn>
                                        <p:tgtEl>
                                          <p:spTgt spid="8"/>
                                        </p:tgtEl>
                                      </p:cBhvr>
                                      <p:to x="100000" y="60000"/>
                                    </p:animScale>
                                    <p:animScale>
                                      <p:cBhvr>
                                        <p:cTn id="109" dur="166" decel="50000">
                                          <p:stCondLst>
                                            <p:cond delay="676"/>
                                          </p:stCondLst>
                                        </p:cTn>
                                        <p:tgtEl>
                                          <p:spTgt spid="8"/>
                                        </p:tgtEl>
                                      </p:cBhvr>
                                      <p:to x="100000" y="100000"/>
                                    </p:animScale>
                                    <p:animScale>
                                      <p:cBhvr>
                                        <p:cTn id="110" dur="26">
                                          <p:stCondLst>
                                            <p:cond delay="1312"/>
                                          </p:stCondLst>
                                        </p:cTn>
                                        <p:tgtEl>
                                          <p:spTgt spid="8"/>
                                        </p:tgtEl>
                                      </p:cBhvr>
                                      <p:to x="100000" y="80000"/>
                                    </p:animScale>
                                    <p:animScale>
                                      <p:cBhvr>
                                        <p:cTn id="111" dur="166" decel="50000">
                                          <p:stCondLst>
                                            <p:cond delay="1338"/>
                                          </p:stCondLst>
                                        </p:cTn>
                                        <p:tgtEl>
                                          <p:spTgt spid="8"/>
                                        </p:tgtEl>
                                      </p:cBhvr>
                                      <p:to x="100000" y="100000"/>
                                    </p:animScale>
                                    <p:animScale>
                                      <p:cBhvr>
                                        <p:cTn id="112" dur="26">
                                          <p:stCondLst>
                                            <p:cond delay="1642"/>
                                          </p:stCondLst>
                                        </p:cTn>
                                        <p:tgtEl>
                                          <p:spTgt spid="8"/>
                                        </p:tgtEl>
                                      </p:cBhvr>
                                      <p:to x="100000" y="90000"/>
                                    </p:animScale>
                                    <p:animScale>
                                      <p:cBhvr>
                                        <p:cTn id="113" dur="166" decel="50000">
                                          <p:stCondLst>
                                            <p:cond delay="1668"/>
                                          </p:stCondLst>
                                        </p:cTn>
                                        <p:tgtEl>
                                          <p:spTgt spid="8"/>
                                        </p:tgtEl>
                                      </p:cBhvr>
                                      <p:to x="100000" y="100000"/>
                                    </p:animScale>
                                    <p:animScale>
                                      <p:cBhvr>
                                        <p:cTn id="114" dur="26">
                                          <p:stCondLst>
                                            <p:cond delay="1808"/>
                                          </p:stCondLst>
                                        </p:cTn>
                                        <p:tgtEl>
                                          <p:spTgt spid="8"/>
                                        </p:tgtEl>
                                      </p:cBhvr>
                                      <p:to x="100000" y="95000"/>
                                    </p:animScale>
                                    <p:animScale>
                                      <p:cBhvr>
                                        <p:cTn id="11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uiExpand="1" build="p"/>
      <p:bldP spid="3" grpId="0" animBg="1"/>
      <p:bldP spid="3" grpId="1" animBg="1"/>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FB3B-21D3-8F45-848C-9A03577E49AA}"/>
              </a:ext>
            </a:extLst>
          </p:cNvPr>
          <p:cNvSpPr>
            <a:spLocks noGrp="1"/>
          </p:cNvSpPr>
          <p:nvPr>
            <p:ph type="title"/>
          </p:nvPr>
        </p:nvSpPr>
        <p:spPr>
          <a:xfrm>
            <a:off x="2609873" y="2410654"/>
            <a:ext cx="7956560" cy="1424746"/>
          </a:xfrm>
        </p:spPr>
        <p:txBody>
          <a:bodyPr>
            <a:noAutofit/>
          </a:bodyPr>
          <a:lstStyle/>
          <a:p>
            <a:r>
              <a:rPr lang="en-US" sz="4000" dirty="0">
                <a:solidFill>
                  <a:schemeClr val="accent5"/>
                </a:solidFill>
                <a:latin typeface="Zapfino" panose="03030300040707070C03" pitchFamily="66" charset="77"/>
              </a:rPr>
              <a:t>Wildfire</a:t>
            </a:r>
            <a:r>
              <a:rPr lang="en-US" sz="4000" dirty="0"/>
              <a:t>  Preparation</a:t>
            </a:r>
          </a:p>
        </p:txBody>
      </p:sp>
      <p:sp>
        <p:nvSpPr>
          <p:cNvPr id="4" name="TextBox 3">
            <a:extLst>
              <a:ext uri="{FF2B5EF4-FFF2-40B4-BE49-F238E27FC236}">
                <a16:creationId xmlns:a16="http://schemas.microsoft.com/office/drawing/2014/main" id="{EF442CC9-904E-DF42-A114-F737A9618F50}"/>
              </a:ext>
            </a:extLst>
          </p:cNvPr>
          <p:cNvSpPr txBox="1"/>
          <p:nvPr/>
        </p:nvSpPr>
        <p:spPr>
          <a:xfrm>
            <a:off x="1308100" y="4615240"/>
            <a:ext cx="9690100" cy="1846659"/>
          </a:xfrm>
          <a:prstGeom prst="rect">
            <a:avLst/>
          </a:prstGeom>
          <a:noFill/>
        </p:spPr>
        <p:txBody>
          <a:bodyPr wrap="square" rtlCol="0">
            <a:spAutoFit/>
          </a:bodyPr>
          <a:lstStyle/>
          <a:p>
            <a:pPr algn="ctr"/>
            <a:r>
              <a:rPr lang="en-US" sz="3200" b="1" dirty="0">
                <a:solidFill>
                  <a:schemeClr val="accent3"/>
                </a:solidFill>
              </a:rPr>
              <a:t>“Considering the inevitably of fire in southern California, it’s best to learn how to let fire burn </a:t>
            </a:r>
          </a:p>
          <a:p>
            <a:pPr algn="ctr"/>
            <a:r>
              <a:rPr lang="en-US" sz="3200" b="1" dirty="0">
                <a:solidFill>
                  <a:schemeClr val="accent3"/>
                </a:solidFill>
              </a:rPr>
              <a:t>around us instead of through us.” </a:t>
            </a:r>
          </a:p>
          <a:p>
            <a:pPr algn="ctr"/>
            <a:r>
              <a:rPr lang="en-US" b="1" dirty="0">
                <a:solidFill>
                  <a:schemeClr val="accent3"/>
                </a:solidFill>
              </a:rPr>
              <a:t>–Richard Halsey </a:t>
            </a:r>
            <a:r>
              <a:rPr lang="en-US" sz="1200" b="1" dirty="0">
                <a:solidFill>
                  <a:schemeClr val="accent3"/>
                </a:solidFill>
              </a:rPr>
              <a:t>(Halsey, 2008, p. 29)</a:t>
            </a:r>
          </a:p>
        </p:txBody>
      </p:sp>
    </p:spTree>
    <p:extLst>
      <p:ext uri="{BB962C8B-B14F-4D97-AF65-F5344CB8AC3E}">
        <p14:creationId xmlns:p14="http://schemas.microsoft.com/office/powerpoint/2010/main" val="165028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a:extLst>
              <a:ext uri="{FF2B5EF4-FFF2-40B4-BE49-F238E27FC236}">
                <a16:creationId xmlns:a16="http://schemas.microsoft.com/office/drawing/2014/main" id="{3F5007F2-BE97-4746-889F-94541DA503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110"/>
            <a:ext cx="3695700" cy="6843890"/>
          </a:xfrm>
          <a:prstGeom prst="rect">
            <a:avLst/>
          </a:prstGeom>
        </p:spPr>
      </p:pic>
      <p:sp>
        <p:nvSpPr>
          <p:cNvPr id="2" name="Title 1">
            <a:extLst>
              <a:ext uri="{FF2B5EF4-FFF2-40B4-BE49-F238E27FC236}">
                <a16:creationId xmlns:a16="http://schemas.microsoft.com/office/drawing/2014/main" id="{040D4A1A-811C-A24E-A773-7937E6E22972}"/>
              </a:ext>
            </a:extLst>
          </p:cNvPr>
          <p:cNvSpPr>
            <a:spLocks noGrp="1"/>
          </p:cNvSpPr>
          <p:nvPr>
            <p:ph type="title"/>
          </p:nvPr>
        </p:nvSpPr>
        <p:spPr>
          <a:xfrm>
            <a:off x="3250635" y="181754"/>
            <a:ext cx="7958331" cy="1077229"/>
          </a:xfrm>
        </p:spPr>
        <p:txBody>
          <a:bodyPr>
            <a:normAutofit fontScale="90000"/>
          </a:bodyPr>
          <a:lstStyle/>
          <a:p>
            <a:r>
              <a:rPr lang="en-US" dirty="0">
                <a:solidFill>
                  <a:schemeClr val="accent5"/>
                </a:solidFill>
                <a:latin typeface="Zapfino" panose="03030300040707070C03" pitchFamily="66" charset="77"/>
              </a:rPr>
              <a:t>Preparation </a:t>
            </a:r>
            <a:r>
              <a:rPr lang="en-US" dirty="0"/>
              <a:t>for the next wildfire</a:t>
            </a:r>
          </a:p>
        </p:txBody>
      </p:sp>
      <p:sp>
        <p:nvSpPr>
          <p:cNvPr id="3" name="Content Placeholder 2">
            <a:extLst>
              <a:ext uri="{FF2B5EF4-FFF2-40B4-BE49-F238E27FC236}">
                <a16:creationId xmlns:a16="http://schemas.microsoft.com/office/drawing/2014/main" id="{10D534D5-12A3-F94E-81E1-D6A46DD035E2}"/>
              </a:ext>
            </a:extLst>
          </p:cNvPr>
          <p:cNvSpPr>
            <a:spLocks noGrp="1"/>
          </p:cNvSpPr>
          <p:nvPr>
            <p:ph idx="1"/>
          </p:nvPr>
        </p:nvSpPr>
        <p:spPr>
          <a:xfrm>
            <a:off x="3695700" y="2425701"/>
            <a:ext cx="7652966" cy="4432299"/>
          </a:xfrm>
        </p:spPr>
        <p:txBody>
          <a:bodyPr>
            <a:noAutofit/>
          </a:bodyPr>
          <a:lstStyle/>
          <a:p>
            <a:r>
              <a:rPr lang="en-US" sz="2800" dirty="0">
                <a:solidFill>
                  <a:schemeClr val="accent1"/>
                </a:solidFill>
              </a:rPr>
              <a:t>GET READY for the next wildfire by hardening your homes and creating defensible (survivable) space. </a:t>
            </a:r>
          </a:p>
          <a:p>
            <a:r>
              <a:rPr lang="en-US" sz="2800" dirty="0"/>
              <a:t>GET SET by preparing for an evacuation.</a:t>
            </a:r>
          </a:p>
          <a:p>
            <a:r>
              <a:rPr lang="en-US" sz="2800" dirty="0">
                <a:solidFill>
                  <a:schemeClr val="accent4"/>
                </a:solidFill>
              </a:rPr>
              <a:t>GO! By following your evacuation plan &amp; checklist to evacuate quickly and early.</a:t>
            </a:r>
          </a:p>
          <a:p>
            <a:endParaRPr lang="en-US" dirty="0"/>
          </a:p>
        </p:txBody>
      </p:sp>
      <p:sp>
        <p:nvSpPr>
          <p:cNvPr id="4" name="TextBox 3">
            <a:extLst>
              <a:ext uri="{FF2B5EF4-FFF2-40B4-BE49-F238E27FC236}">
                <a16:creationId xmlns:a16="http://schemas.microsoft.com/office/drawing/2014/main" id="{37159A28-39FD-FD4C-BD1D-C1FDDCBBE8ED}"/>
              </a:ext>
            </a:extLst>
          </p:cNvPr>
          <p:cNvSpPr txBox="1"/>
          <p:nvPr/>
        </p:nvSpPr>
        <p:spPr>
          <a:xfrm>
            <a:off x="11087659" y="6581001"/>
            <a:ext cx="1154034" cy="276999"/>
          </a:xfrm>
          <a:prstGeom prst="rect">
            <a:avLst/>
          </a:prstGeom>
          <a:noFill/>
        </p:spPr>
        <p:txBody>
          <a:bodyPr wrap="none" rtlCol="0">
            <a:spAutoFit/>
          </a:bodyPr>
          <a:lstStyle/>
          <a:p>
            <a:r>
              <a:rPr lang="en-US" sz="1200" dirty="0"/>
              <a:t>(Cal Fire, 2017f)</a:t>
            </a:r>
          </a:p>
        </p:txBody>
      </p:sp>
      <p:sp>
        <p:nvSpPr>
          <p:cNvPr id="7" name="TextBox 6">
            <a:extLst>
              <a:ext uri="{FF2B5EF4-FFF2-40B4-BE49-F238E27FC236}">
                <a16:creationId xmlns:a16="http://schemas.microsoft.com/office/drawing/2014/main" id="{46B3869E-141B-2C4E-AA24-E7E2BC80F81B}"/>
              </a:ext>
            </a:extLst>
          </p:cNvPr>
          <p:cNvSpPr txBox="1"/>
          <p:nvPr/>
        </p:nvSpPr>
        <p:spPr>
          <a:xfrm>
            <a:off x="222250" y="3189753"/>
            <a:ext cx="3213100" cy="1938992"/>
          </a:xfrm>
          <a:prstGeom prst="rect">
            <a:avLst/>
          </a:prstGeom>
          <a:solidFill>
            <a:schemeClr val="bg2"/>
          </a:solidFill>
        </p:spPr>
        <p:txBody>
          <a:bodyPr wrap="square" rtlCol="0">
            <a:spAutoFit/>
          </a:bodyPr>
          <a:lstStyle/>
          <a:p>
            <a:pPr algn="ctr"/>
            <a:r>
              <a:rPr lang="en-US" sz="4000" b="1" dirty="0">
                <a:solidFill>
                  <a:schemeClr val="accent3"/>
                </a:solidFill>
              </a:rPr>
              <a:t>How do you prepare for a wildfire?</a:t>
            </a:r>
          </a:p>
        </p:txBody>
      </p:sp>
      <p:sp>
        <p:nvSpPr>
          <p:cNvPr id="8" name="TextBox 7">
            <a:extLst>
              <a:ext uri="{FF2B5EF4-FFF2-40B4-BE49-F238E27FC236}">
                <a16:creationId xmlns:a16="http://schemas.microsoft.com/office/drawing/2014/main" id="{3250E854-F168-9848-B51E-0CE193327436}"/>
              </a:ext>
            </a:extLst>
          </p:cNvPr>
          <p:cNvSpPr txBox="1"/>
          <p:nvPr/>
        </p:nvSpPr>
        <p:spPr>
          <a:xfrm>
            <a:off x="6942916" y="1618614"/>
            <a:ext cx="1882247" cy="984885"/>
          </a:xfrm>
          <a:prstGeom prst="rect">
            <a:avLst/>
          </a:prstGeom>
          <a:noFill/>
        </p:spPr>
        <p:txBody>
          <a:bodyPr wrap="none" rtlCol="0">
            <a:spAutoFit/>
          </a:bodyPr>
          <a:lstStyle/>
          <a:p>
            <a:r>
              <a:rPr lang="en-US" sz="4000" b="1" dirty="0">
                <a:solidFill>
                  <a:schemeClr val="accent3"/>
                </a:solidFill>
              </a:rPr>
              <a:t>Get Set!</a:t>
            </a:r>
          </a:p>
          <a:p>
            <a:endParaRPr lang="en-US" dirty="0"/>
          </a:p>
        </p:txBody>
      </p:sp>
      <p:sp>
        <p:nvSpPr>
          <p:cNvPr id="9" name="TextBox 8">
            <a:extLst>
              <a:ext uri="{FF2B5EF4-FFF2-40B4-BE49-F238E27FC236}">
                <a16:creationId xmlns:a16="http://schemas.microsoft.com/office/drawing/2014/main" id="{615F76B2-AAF9-6B43-BDFD-A5D001959910}"/>
              </a:ext>
            </a:extLst>
          </p:cNvPr>
          <p:cNvSpPr txBox="1"/>
          <p:nvPr/>
        </p:nvSpPr>
        <p:spPr>
          <a:xfrm>
            <a:off x="9326719" y="1609407"/>
            <a:ext cx="954107" cy="984885"/>
          </a:xfrm>
          <a:prstGeom prst="rect">
            <a:avLst/>
          </a:prstGeom>
          <a:noFill/>
        </p:spPr>
        <p:txBody>
          <a:bodyPr wrap="none" rtlCol="0">
            <a:spAutoFit/>
          </a:bodyPr>
          <a:lstStyle/>
          <a:p>
            <a:r>
              <a:rPr lang="en-US" sz="4000" b="1" dirty="0">
                <a:solidFill>
                  <a:schemeClr val="accent3"/>
                </a:solidFill>
              </a:rPr>
              <a:t>Go!</a:t>
            </a:r>
          </a:p>
          <a:p>
            <a:endParaRPr lang="en-US" dirty="0"/>
          </a:p>
        </p:txBody>
      </p:sp>
      <p:sp>
        <p:nvSpPr>
          <p:cNvPr id="10" name="TextBox 9">
            <a:extLst>
              <a:ext uri="{FF2B5EF4-FFF2-40B4-BE49-F238E27FC236}">
                <a16:creationId xmlns:a16="http://schemas.microsoft.com/office/drawing/2014/main" id="{C1AA8B1D-72B4-054F-9DEB-20D3D69DB3AF}"/>
              </a:ext>
            </a:extLst>
          </p:cNvPr>
          <p:cNvSpPr txBox="1"/>
          <p:nvPr/>
        </p:nvSpPr>
        <p:spPr>
          <a:xfrm>
            <a:off x="3858794" y="1609407"/>
            <a:ext cx="2582566" cy="707886"/>
          </a:xfrm>
          <a:prstGeom prst="rect">
            <a:avLst/>
          </a:prstGeom>
          <a:noFill/>
        </p:spPr>
        <p:txBody>
          <a:bodyPr wrap="none" rtlCol="0">
            <a:spAutoFit/>
          </a:bodyPr>
          <a:lstStyle/>
          <a:p>
            <a:r>
              <a:rPr lang="en-US" sz="4000" b="1" dirty="0">
                <a:solidFill>
                  <a:schemeClr val="accent3"/>
                </a:solidFill>
              </a:rPr>
              <a:t>Get Ready!</a:t>
            </a:r>
            <a:endParaRPr lang="en-US" sz="4000" b="1" dirty="0"/>
          </a:p>
        </p:txBody>
      </p:sp>
      <p:sp>
        <p:nvSpPr>
          <p:cNvPr id="5" name="TextBox 4">
            <a:extLst>
              <a:ext uri="{FF2B5EF4-FFF2-40B4-BE49-F238E27FC236}">
                <a16:creationId xmlns:a16="http://schemas.microsoft.com/office/drawing/2014/main" id="{3A979BF0-694A-9946-B21B-990BA413C7E8}"/>
              </a:ext>
            </a:extLst>
          </p:cNvPr>
          <p:cNvSpPr txBox="1"/>
          <p:nvPr/>
        </p:nvSpPr>
        <p:spPr>
          <a:xfrm>
            <a:off x="3695700" y="6559919"/>
            <a:ext cx="1585947" cy="276999"/>
          </a:xfrm>
          <a:prstGeom prst="rect">
            <a:avLst/>
          </a:prstGeom>
          <a:noFill/>
        </p:spPr>
        <p:txBody>
          <a:bodyPr wrap="none" rtlCol="0">
            <a:spAutoFit/>
          </a:bodyPr>
          <a:lstStyle/>
          <a:p>
            <a:r>
              <a:rPr lang="en-US" sz="1200" dirty="0"/>
              <a:t>(Image: </a:t>
            </a:r>
            <a:r>
              <a:rPr lang="en-US" sz="1200" dirty="0" err="1"/>
              <a:t>CalFire</a:t>
            </a:r>
            <a:r>
              <a:rPr lang="en-US" sz="1200" dirty="0"/>
              <a:t>, 2017d)</a:t>
            </a:r>
          </a:p>
        </p:txBody>
      </p:sp>
    </p:spTree>
    <p:extLst>
      <p:ext uri="{BB962C8B-B14F-4D97-AF65-F5344CB8AC3E}">
        <p14:creationId xmlns:p14="http://schemas.microsoft.com/office/powerpoint/2010/main" val="155370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45"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ppt_w</p:attrName>
                                        </p:attrNameLst>
                                      </p:cBhvr>
                                      <p:tavLst>
                                        <p:tav tm="0" fmla="#ppt_w*sin(2.5*pi*$)">
                                          <p:val>
                                            <p:fltVal val="0"/>
                                          </p:val>
                                        </p:tav>
                                        <p:tav tm="100000">
                                          <p:val>
                                            <p:fltVal val="1"/>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childTnLst>
                                </p:cTn>
                              </p:par>
                            </p:childTnLst>
                          </p:cTn>
                        </p:par>
                        <p:par>
                          <p:cTn id="34" fill="hold">
                            <p:stCondLst>
                              <p:cond delay="4000"/>
                            </p:stCondLst>
                            <p:childTnLst>
                              <p:par>
                                <p:cTn id="35" presetID="49"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360"/>
                                          </p:val>
                                        </p:tav>
                                        <p:tav tm="100000">
                                          <p:val>
                                            <p:fltVal val="0"/>
                                          </p:val>
                                        </p:tav>
                                      </p:tavLst>
                                    </p:anim>
                                    <p:animEffect transition="in" filter="fade">
                                      <p:cBhvr>
                                        <p:cTn id="40" dur="1000"/>
                                        <p:tgtEl>
                                          <p:spTgt spid="9"/>
                                        </p:tgtEl>
                                      </p:cBhvr>
                                    </p:animEffect>
                                  </p:childTnLst>
                                </p:cTn>
                              </p:par>
                            </p:childTnLst>
                          </p:cTn>
                        </p:par>
                        <p:par>
                          <p:cTn id="41" fill="hold">
                            <p:stCondLst>
                              <p:cond delay="5000"/>
                            </p:stCondLst>
                            <p:childTnLst>
                              <p:par>
                                <p:cTn id="42" presetID="26" presetClass="exit" presetSubtype="0" fill="hold" grpId="1" nodeType="afterEffect">
                                  <p:stCondLst>
                                    <p:cond delay="0"/>
                                  </p:stCondLst>
                                  <p:childTnLst>
                                    <p:animEffect transition="out" filter="wipe(down)">
                                      <p:cBhvr>
                                        <p:cTn id="43" dur="180" accel="50000">
                                          <p:stCondLst>
                                            <p:cond delay="1820"/>
                                          </p:stCondLst>
                                        </p:cTn>
                                        <p:tgtEl>
                                          <p:spTgt spid="7"/>
                                        </p:tgtEl>
                                      </p:cBhvr>
                                    </p:animEffect>
                                    <p:anim calcmode="lin" valueType="num">
                                      <p:cBhvr>
                                        <p:cTn id="44"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45"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46"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0"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51" dur="26">
                                          <p:stCondLst>
                                            <p:cond delay="620"/>
                                          </p:stCondLst>
                                        </p:cTn>
                                        <p:tgtEl>
                                          <p:spTgt spid="7"/>
                                        </p:tgtEl>
                                      </p:cBhvr>
                                      <p:to x="100000" y="60000"/>
                                    </p:animScale>
                                    <p:animScale>
                                      <p:cBhvr>
                                        <p:cTn id="52" dur="166" decel="50000">
                                          <p:stCondLst>
                                            <p:cond delay="64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set>
                                      <p:cBhvr>
                                        <p:cTn id="59" dur="1" fill="hold">
                                          <p:stCondLst>
                                            <p:cond delay="1999"/>
                                          </p:stCondLst>
                                        </p:cTn>
                                        <p:tgtEl>
                                          <p:spTgt spid="7"/>
                                        </p:tgtEl>
                                        <p:attrNameLst>
                                          <p:attrName>style.visibility</p:attrName>
                                        </p:attrNameLst>
                                      </p:cBhvr>
                                      <p:to>
                                        <p:strVal val="hidden"/>
                                      </p:to>
                                    </p:set>
                                  </p:childTnLst>
                                </p:cTn>
                              </p:par>
                            </p:childTnLst>
                          </p:cTn>
                        </p:par>
                        <p:par>
                          <p:cTn id="60" fill="hold">
                            <p:stCondLst>
                              <p:cond delay="7000"/>
                            </p:stCondLst>
                            <p:childTnLst>
                              <p:par>
                                <p:cTn id="61" presetID="31"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3">
                                            <p:txEl>
                                              <p:pRg st="0" end="0"/>
                                            </p:txEl>
                                          </p:spTgt>
                                        </p:tgtEl>
                                        <p:attrNameLst>
                                          <p:attrName>style.visibility</p:attrName>
                                        </p:attrNameLst>
                                      </p:cBhvr>
                                      <p:to>
                                        <p:strVal val="visible"/>
                                      </p:to>
                                    </p:set>
                                    <p:animEffect transition="in" filter="fade">
                                      <p:cBhvr>
                                        <p:cTn id="70" dur="1000"/>
                                        <p:tgtEl>
                                          <p:spTgt spid="3">
                                            <p:txEl>
                                              <p:pRg st="0" end="0"/>
                                            </p:txEl>
                                          </p:spTgt>
                                        </p:tgtEl>
                                      </p:cBhvr>
                                    </p:animEffect>
                                    <p:anim calcmode="lin" valueType="num">
                                      <p:cBhvr>
                                        <p:cTn id="7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42" presetClass="entr" presetSubtype="0" fill="hold" grpId="0" nodeType="afterEffect">
                                  <p:stCondLst>
                                    <p:cond delay="0"/>
                                  </p:stCondLst>
                                  <p:childTnLst>
                                    <p:set>
                                      <p:cBhvr>
                                        <p:cTn id="75" dur="1" fill="hold">
                                          <p:stCondLst>
                                            <p:cond delay="0"/>
                                          </p:stCondLst>
                                        </p:cTn>
                                        <p:tgtEl>
                                          <p:spTgt spid="3">
                                            <p:txEl>
                                              <p:pRg st="1" end="1"/>
                                            </p:txEl>
                                          </p:spTgt>
                                        </p:tgtEl>
                                        <p:attrNameLst>
                                          <p:attrName>style.visibility</p:attrName>
                                        </p:attrNameLst>
                                      </p:cBhvr>
                                      <p:to>
                                        <p:strVal val="visible"/>
                                      </p:to>
                                    </p:set>
                                    <p:animEffect transition="in" filter="fade">
                                      <p:cBhvr>
                                        <p:cTn id="76" dur="1000"/>
                                        <p:tgtEl>
                                          <p:spTgt spid="3">
                                            <p:txEl>
                                              <p:pRg st="1" end="1"/>
                                            </p:txEl>
                                          </p:spTgt>
                                        </p:tgtEl>
                                      </p:cBhvr>
                                    </p:animEffect>
                                    <p:anim calcmode="lin" valueType="num">
                                      <p:cBhvr>
                                        <p:cTn id="7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42" presetClass="entr" presetSubtype="0" fill="hold" grpId="0" nodeType="after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animEffect transition="in" filter="fade">
                                      <p:cBhvr>
                                        <p:cTn id="82" dur="1000"/>
                                        <p:tgtEl>
                                          <p:spTgt spid="3">
                                            <p:txEl>
                                              <p:pRg st="2" end="2"/>
                                            </p:txEl>
                                          </p:spTgt>
                                        </p:tgtEl>
                                      </p:cBhvr>
                                    </p:animEffect>
                                    <p:anim calcmode="lin" valueType="num">
                                      <p:cBhvr>
                                        <p:cTn id="8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E7F3-49A0-464C-98E6-69427935BF66}"/>
              </a:ext>
            </a:extLst>
          </p:cNvPr>
          <p:cNvSpPr>
            <a:spLocks noGrp="1"/>
          </p:cNvSpPr>
          <p:nvPr>
            <p:ph type="title"/>
          </p:nvPr>
        </p:nvSpPr>
        <p:spPr/>
        <p:txBody>
          <a:bodyPr>
            <a:noAutofit/>
          </a:bodyPr>
          <a:lstStyle/>
          <a:p>
            <a:r>
              <a:rPr lang="en-US" sz="4400" dirty="0">
                <a:solidFill>
                  <a:schemeClr val="accent5"/>
                </a:solidFill>
                <a:latin typeface="Zapfino" panose="03030300040707070C03" pitchFamily="66" charset="77"/>
              </a:rPr>
              <a:t>Get Ready</a:t>
            </a:r>
          </a:p>
        </p:txBody>
      </p:sp>
      <p:sp>
        <p:nvSpPr>
          <p:cNvPr id="3" name="Text Placeholder 2">
            <a:extLst>
              <a:ext uri="{FF2B5EF4-FFF2-40B4-BE49-F238E27FC236}">
                <a16:creationId xmlns:a16="http://schemas.microsoft.com/office/drawing/2014/main" id="{2FDAFA83-CE08-4E4D-B916-872EDE023BCB}"/>
              </a:ext>
            </a:extLst>
          </p:cNvPr>
          <p:cNvSpPr>
            <a:spLocks noGrp="1"/>
          </p:cNvSpPr>
          <p:nvPr>
            <p:ph type="body" idx="1"/>
          </p:nvPr>
        </p:nvSpPr>
        <p:spPr/>
        <p:txBody>
          <a:bodyPr>
            <a:normAutofit/>
          </a:bodyPr>
          <a:lstStyle/>
          <a:p>
            <a:r>
              <a:rPr lang="en-US" sz="2800" dirty="0"/>
              <a:t>Preparation for Wildfire</a:t>
            </a:r>
          </a:p>
        </p:txBody>
      </p:sp>
    </p:spTree>
    <p:extLst>
      <p:ext uri="{BB962C8B-B14F-4D97-AF65-F5344CB8AC3E}">
        <p14:creationId xmlns:p14="http://schemas.microsoft.com/office/powerpoint/2010/main" val="250454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52A-A8D5-E241-96C9-33A51EACA051}"/>
              </a:ext>
            </a:extLst>
          </p:cNvPr>
          <p:cNvSpPr>
            <a:spLocks noGrp="1"/>
          </p:cNvSpPr>
          <p:nvPr>
            <p:ph type="title"/>
          </p:nvPr>
        </p:nvSpPr>
        <p:spPr>
          <a:xfrm>
            <a:off x="2611808" y="269441"/>
            <a:ext cx="7958331" cy="1077229"/>
          </a:xfrm>
        </p:spPr>
        <p:txBody>
          <a:bodyPr>
            <a:normAutofit fontScale="90000"/>
          </a:bodyPr>
          <a:lstStyle/>
          <a:p>
            <a:r>
              <a:rPr lang="en-US" dirty="0">
                <a:solidFill>
                  <a:schemeClr val="accent5"/>
                </a:solidFill>
                <a:latin typeface="Zapfino" panose="03030300040707070C03" pitchFamily="66" charset="77"/>
              </a:rPr>
              <a:t>Get Ready!</a:t>
            </a:r>
            <a:endParaRPr lang="en-US" dirty="0"/>
          </a:p>
        </p:txBody>
      </p:sp>
      <p:sp>
        <p:nvSpPr>
          <p:cNvPr id="3" name="Content Placeholder 2">
            <a:extLst>
              <a:ext uri="{FF2B5EF4-FFF2-40B4-BE49-F238E27FC236}">
                <a16:creationId xmlns:a16="http://schemas.microsoft.com/office/drawing/2014/main" id="{7D9FC0BF-AAE7-6846-810C-D29A59A25329}"/>
              </a:ext>
            </a:extLst>
          </p:cNvPr>
          <p:cNvSpPr>
            <a:spLocks noGrp="1"/>
          </p:cNvSpPr>
          <p:nvPr>
            <p:ph idx="1"/>
          </p:nvPr>
        </p:nvSpPr>
        <p:spPr>
          <a:xfrm>
            <a:off x="1536700" y="1137423"/>
            <a:ext cx="9033439" cy="5451135"/>
          </a:xfrm>
        </p:spPr>
        <p:txBody>
          <a:bodyPr>
            <a:noAutofit/>
          </a:bodyPr>
          <a:lstStyle/>
          <a:p>
            <a:pPr marL="0" indent="0">
              <a:buNone/>
            </a:pPr>
            <a:r>
              <a:rPr lang="en-US" sz="3200" dirty="0">
                <a:solidFill>
                  <a:schemeClr val="accent3"/>
                </a:solidFill>
              </a:rPr>
              <a:t>Fire Risk Reduction</a:t>
            </a:r>
          </a:p>
          <a:p>
            <a:r>
              <a:rPr lang="en-US" sz="3200" dirty="0"/>
              <a:t>Choose a low risk home site for new construction; understand your risks for existing homes</a:t>
            </a:r>
          </a:p>
          <a:p>
            <a:r>
              <a:rPr lang="en-US" sz="3200" dirty="0">
                <a:solidFill>
                  <a:schemeClr val="accent1"/>
                </a:solidFill>
              </a:rPr>
              <a:t>Harden your home with appropriate fire safe building designs &amp; structural materials</a:t>
            </a:r>
          </a:p>
          <a:p>
            <a:r>
              <a:rPr lang="en-US" sz="3200" dirty="0"/>
              <a:t>Create survivable and sustainable (defensible) space around your home and community</a:t>
            </a:r>
          </a:p>
        </p:txBody>
      </p:sp>
      <p:sp>
        <p:nvSpPr>
          <p:cNvPr id="4" name="TextBox 3">
            <a:extLst>
              <a:ext uri="{FF2B5EF4-FFF2-40B4-BE49-F238E27FC236}">
                <a16:creationId xmlns:a16="http://schemas.microsoft.com/office/drawing/2014/main" id="{EFAB10C8-4D79-A14C-AED4-C9B92954122B}"/>
              </a:ext>
            </a:extLst>
          </p:cNvPr>
          <p:cNvSpPr txBox="1"/>
          <p:nvPr/>
        </p:nvSpPr>
        <p:spPr>
          <a:xfrm>
            <a:off x="6805444" y="6581001"/>
            <a:ext cx="5537157" cy="276999"/>
          </a:xfrm>
          <a:prstGeom prst="rect">
            <a:avLst/>
          </a:prstGeom>
          <a:noFill/>
        </p:spPr>
        <p:txBody>
          <a:bodyPr wrap="none" rtlCol="0">
            <a:spAutoFit/>
          </a:bodyPr>
          <a:lstStyle/>
          <a:p>
            <a:r>
              <a:rPr lang="en-US" sz="1200" dirty="0"/>
              <a:t>(Cal Fire, 2017f; Halsey, 2008, p. 66,75, 84-85; Witter, personal communication, 2/19/19)</a:t>
            </a:r>
          </a:p>
        </p:txBody>
      </p:sp>
    </p:spTree>
    <p:extLst>
      <p:ext uri="{BB962C8B-B14F-4D97-AF65-F5344CB8AC3E}">
        <p14:creationId xmlns:p14="http://schemas.microsoft.com/office/powerpoint/2010/main" val="30766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52A-A8D5-E241-96C9-33A51EACA051}"/>
              </a:ext>
            </a:extLst>
          </p:cNvPr>
          <p:cNvSpPr>
            <a:spLocks noGrp="1"/>
          </p:cNvSpPr>
          <p:nvPr>
            <p:ph type="title"/>
          </p:nvPr>
        </p:nvSpPr>
        <p:spPr>
          <a:xfrm>
            <a:off x="3170608" y="170744"/>
            <a:ext cx="7958331" cy="1077229"/>
          </a:xfrm>
        </p:spPr>
        <p:txBody>
          <a:bodyPr>
            <a:normAutofit fontScale="90000"/>
          </a:bodyPr>
          <a:lstStyle/>
          <a:p>
            <a:r>
              <a:rPr lang="en-US" dirty="0">
                <a:solidFill>
                  <a:schemeClr val="accent5"/>
                </a:solidFill>
                <a:latin typeface="Zapfino" panose="03030300040707070C03" pitchFamily="66" charset="77"/>
              </a:rPr>
              <a:t>Get Ready!</a:t>
            </a:r>
            <a:endParaRPr lang="en-US" dirty="0"/>
          </a:p>
        </p:txBody>
      </p:sp>
      <p:sp>
        <p:nvSpPr>
          <p:cNvPr id="3" name="Content Placeholder 2">
            <a:extLst>
              <a:ext uri="{FF2B5EF4-FFF2-40B4-BE49-F238E27FC236}">
                <a16:creationId xmlns:a16="http://schemas.microsoft.com/office/drawing/2014/main" id="{7D9FC0BF-AAE7-6846-810C-D29A59A25329}"/>
              </a:ext>
            </a:extLst>
          </p:cNvPr>
          <p:cNvSpPr>
            <a:spLocks noGrp="1"/>
          </p:cNvSpPr>
          <p:nvPr>
            <p:ph idx="1"/>
          </p:nvPr>
        </p:nvSpPr>
        <p:spPr>
          <a:xfrm>
            <a:off x="1536700" y="1498600"/>
            <a:ext cx="9791700" cy="5188655"/>
          </a:xfrm>
        </p:spPr>
        <p:txBody>
          <a:bodyPr anchor="t">
            <a:noAutofit/>
          </a:bodyPr>
          <a:lstStyle/>
          <a:p>
            <a:pPr marL="0" indent="0">
              <a:buNone/>
            </a:pPr>
            <a:r>
              <a:rPr lang="en-US" sz="3200" u="sng" dirty="0">
                <a:solidFill>
                  <a:schemeClr val="accent3"/>
                </a:solidFill>
              </a:rPr>
              <a:t>Understand Your Location</a:t>
            </a:r>
          </a:p>
          <a:p>
            <a:r>
              <a:rPr lang="en-US" sz="2400" dirty="0"/>
              <a:t>Be aware of how fire will behave on the topography around your home. </a:t>
            </a:r>
          </a:p>
          <a:p>
            <a:r>
              <a:rPr lang="en-US" sz="2400" dirty="0">
                <a:solidFill>
                  <a:schemeClr val="accent1"/>
                </a:solidFill>
              </a:rPr>
              <a:t>“Homes located in ‘natural chimneys,’ such as narrow canyons and saddles, are especially fire-prone because winds are funneled into these canyons and eddies are created.”</a:t>
            </a:r>
          </a:p>
          <a:p>
            <a:r>
              <a:rPr lang="en-US" sz="2400" dirty="0"/>
              <a:t>Homes located in steep and narrow canyons or ridges are also vulnerable to radiating heat from fire.</a:t>
            </a:r>
          </a:p>
          <a:p>
            <a:r>
              <a:rPr lang="en-US" sz="2400" dirty="0">
                <a:solidFill>
                  <a:schemeClr val="accent1"/>
                </a:solidFill>
              </a:rPr>
              <a:t>Look at historic fire patterns – homes are at greatest risk in fire corridors that have burned repeatedly in modern historic times </a:t>
            </a:r>
            <a:r>
              <a:rPr lang="en-US" sz="1000" dirty="0">
                <a:solidFill>
                  <a:schemeClr val="accent1"/>
                </a:solidFill>
              </a:rPr>
              <a:t>(</a:t>
            </a:r>
            <a:r>
              <a:rPr lang="en-US" sz="1000" dirty="0" err="1">
                <a:solidFill>
                  <a:schemeClr val="accent1"/>
                </a:solidFill>
              </a:rPr>
              <a:t>Syphard</a:t>
            </a:r>
            <a:r>
              <a:rPr lang="en-US" sz="1000" dirty="0">
                <a:solidFill>
                  <a:schemeClr val="accent1"/>
                </a:solidFill>
              </a:rPr>
              <a:t> et al., 2012).</a:t>
            </a:r>
          </a:p>
        </p:txBody>
      </p:sp>
      <p:sp>
        <p:nvSpPr>
          <p:cNvPr id="4" name="TextBox 3">
            <a:extLst>
              <a:ext uri="{FF2B5EF4-FFF2-40B4-BE49-F238E27FC236}">
                <a16:creationId xmlns:a16="http://schemas.microsoft.com/office/drawing/2014/main" id="{EFAB10C8-4D79-A14C-AED4-C9B92954122B}"/>
              </a:ext>
            </a:extLst>
          </p:cNvPr>
          <p:cNvSpPr txBox="1"/>
          <p:nvPr/>
        </p:nvSpPr>
        <p:spPr>
          <a:xfrm>
            <a:off x="6193078" y="3954427"/>
            <a:ext cx="1415772" cy="276999"/>
          </a:xfrm>
          <a:prstGeom prst="rect">
            <a:avLst/>
          </a:prstGeom>
          <a:noFill/>
        </p:spPr>
        <p:txBody>
          <a:bodyPr wrap="none" rtlCol="0">
            <a:spAutoFit/>
          </a:bodyPr>
          <a:lstStyle/>
          <a:p>
            <a:r>
              <a:rPr lang="en-US" sz="1200" dirty="0">
                <a:solidFill>
                  <a:schemeClr val="accent1"/>
                </a:solidFill>
              </a:rPr>
              <a:t>(Halsey, 2008, p. 75)</a:t>
            </a:r>
          </a:p>
        </p:txBody>
      </p:sp>
      <p:sp>
        <p:nvSpPr>
          <p:cNvPr id="5" name="TextBox 4">
            <a:extLst>
              <a:ext uri="{FF2B5EF4-FFF2-40B4-BE49-F238E27FC236}">
                <a16:creationId xmlns:a16="http://schemas.microsoft.com/office/drawing/2014/main" id="{C39EF83C-B3E5-8944-A2B8-270F2012D12F}"/>
              </a:ext>
            </a:extLst>
          </p:cNvPr>
          <p:cNvSpPr txBox="1"/>
          <p:nvPr/>
        </p:nvSpPr>
        <p:spPr>
          <a:xfrm>
            <a:off x="8153400" y="1115166"/>
            <a:ext cx="2161169" cy="677108"/>
          </a:xfrm>
          <a:prstGeom prst="rect">
            <a:avLst/>
          </a:prstGeom>
          <a:noFill/>
        </p:spPr>
        <p:txBody>
          <a:bodyPr wrap="none" rtlCol="0">
            <a:spAutoFit/>
          </a:bodyPr>
          <a:lstStyle/>
          <a:p>
            <a:r>
              <a:rPr lang="en-US" sz="2000" dirty="0"/>
              <a:t>Fire Risk Reduction</a:t>
            </a:r>
          </a:p>
          <a:p>
            <a:endParaRPr lang="en-US" dirty="0"/>
          </a:p>
        </p:txBody>
      </p:sp>
      <p:sp>
        <p:nvSpPr>
          <p:cNvPr id="6" name="TextBox 5">
            <a:extLst>
              <a:ext uri="{FF2B5EF4-FFF2-40B4-BE49-F238E27FC236}">
                <a16:creationId xmlns:a16="http://schemas.microsoft.com/office/drawing/2014/main" id="{351B9F00-2F0A-F240-88A1-81243E01484A}"/>
              </a:ext>
            </a:extLst>
          </p:cNvPr>
          <p:cNvSpPr txBox="1"/>
          <p:nvPr/>
        </p:nvSpPr>
        <p:spPr>
          <a:xfrm>
            <a:off x="6737628" y="5043842"/>
            <a:ext cx="1415772" cy="276999"/>
          </a:xfrm>
          <a:prstGeom prst="rect">
            <a:avLst/>
          </a:prstGeom>
          <a:noFill/>
        </p:spPr>
        <p:txBody>
          <a:bodyPr wrap="none" rtlCol="0">
            <a:spAutoFit/>
          </a:bodyPr>
          <a:lstStyle/>
          <a:p>
            <a:r>
              <a:rPr lang="en-US" sz="1200" dirty="0"/>
              <a:t>(Halsey, 2008, p. 75)</a:t>
            </a:r>
          </a:p>
        </p:txBody>
      </p:sp>
    </p:spTree>
    <p:extLst>
      <p:ext uri="{BB962C8B-B14F-4D97-AF65-F5344CB8AC3E}">
        <p14:creationId xmlns:p14="http://schemas.microsoft.com/office/powerpoint/2010/main" val="5670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852A-A8D5-E241-96C9-33A51EACA051}"/>
              </a:ext>
            </a:extLst>
          </p:cNvPr>
          <p:cNvSpPr>
            <a:spLocks noGrp="1"/>
          </p:cNvSpPr>
          <p:nvPr>
            <p:ph type="title"/>
          </p:nvPr>
        </p:nvSpPr>
        <p:spPr>
          <a:xfrm>
            <a:off x="8054236" y="170744"/>
            <a:ext cx="3074703" cy="1077229"/>
          </a:xfrm>
        </p:spPr>
        <p:txBody>
          <a:bodyPr>
            <a:normAutofit/>
          </a:bodyPr>
          <a:lstStyle/>
          <a:p>
            <a:r>
              <a:rPr lang="en-US" sz="2400" dirty="0">
                <a:solidFill>
                  <a:schemeClr val="accent5"/>
                </a:solidFill>
                <a:latin typeface="Zapfino" panose="03030300040707070C03" pitchFamily="66" charset="77"/>
              </a:rPr>
              <a:t>Get Ready!</a:t>
            </a:r>
            <a:endParaRPr lang="en-US" sz="2400" dirty="0"/>
          </a:p>
        </p:txBody>
      </p:sp>
      <p:sp>
        <p:nvSpPr>
          <p:cNvPr id="3" name="Content Placeholder 2">
            <a:extLst>
              <a:ext uri="{FF2B5EF4-FFF2-40B4-BE49-F238E27FC236}">
                <a16:creationId xmlns:a16="http://schemas.microsoft.com/office/drawing/2014/main" id="{7D9FC0BF-AAE7-6846-810C-D29A59A25329}"/>
              </a:ext>
            </a:extLst>
          </p:cNvPr>
          <p:cNvSpPr>
            <a:spLocks noGrp="1"/>
          </p:cNvSpPr>
          <p:nvPr>
            <p:ph idx="1"/>
          </p:nvPr>
        </p:nvSpPr>
        <p:spPr>
          <a:xfrm>
            <a:off x="7002692" y="1247973"/>
            <a:ext cx="5062308" cy="5333028"/>
          </a:xfrm>
          <a:solidFill>
            <a:schemeClr val="bg2"/>
          </a:solidFill>
        </p:spPr>
        <p:txBody>
          <a:bodyPr anchor="t">
            <a:noAutofit/>
          </a:bodyPr>
          <a:lstStyle/>
          <a:p>
            <a:r>
              <a:rPr lang="en-US" sz="2300" dirty="0"/>
              <a:t>Wildfires can ignite a home with </a:t>
            </a:r>
            <a:r>
              <a:rPr lang="en-US" sz="2300" dirty="0">
                <a:solidFill>
                  <a:schemeClr val="accent5"/>
                </a:solidFill>
              </a:rPr>
              <a:t>flying embers </a:t>
            </a:r>
            <a:r>
              <a:rPr lang="en-US" sz="2300" dirty="0"/>
              <a:t>that are blown inside attics, under houses, or on wood shingle roofs. </a:t>
            </a:r>
          </a:p>
          <a:p>
            <a:r>
              <a:rPr lang="en-US" sz="2300" dirty="0"/>
              <a:t>They can also ignite by </a:t>
            </a:r>
            <a:r>
              <a:rPr lang="en-US" sz="2300" dirty="0">
                <a:solidFill>
                  <a:schemeClr val="accent5"/>
                </a:solidFill>
              </a:rPr>
              <a:t>direct flames</a:t>
            </a:r>
            <a:r>
              <a:rPr lang="en-US" sz="2300" dirty="0"/>
              <a:t> carried by nearby vegetation or debris piles along a wall. </a:t>
            </a:r>
          </a:p>
          <a:p>
            <a:r>
              <a:rPr lang="en-US" sz="2300" dirty="0"/>
              <a:t>Also, homes can ignite through </a:t>
            </a:r>
            <a:r>
              <a:rPr lang="en-US" sz="2300" dirty="0">
                <a:solidFill>
                  <a:schemeClr val="accent5"/>
                </a:solidFill>
              </a:rPr>
              <a:t>radiant heat </a:t>
            </a:r>
            <a:r>
              <a:rPr lang="en-US" sz="2300" dirty="0"/>
              <a:t>from the fire that can crack or break windows allowing embers to blow inside</a:t>
            </a:r>
            <a:r>
              <a:rPr lang="en-US" sz="2500" dirty="0"/>
              <a:t>.</a:t>
            </a:r>
          </a:p>
        </p:txBody>
      </p:sp>
      <p:sp>
        <p:nvSpPr>
          <p:cNvPr id="4" name="TextBox 3">
            <a:extLst>
              <a:ext uri="{FF2B5EF4-FFF2-40B4-BE49-F238E27FC236}">
                <a16:creationId xmlns:a16="http://schemas.microsoft.com/office/drawing/2014/main" id="{EFAB10C8-4D79-A14C-AED4-C9B92954122B}"/>
              </a:ext>
            </a:extLst>
          </p:cNvPr>
          <p:cNvSpPr txBox="1"/>
          <p:nvPr/>
        </p:nvSpPr>
        <p:spPr>
          <a:xfrm>
            <a:off x="9316659" y="6580999"/>
            <a:ext cx="2905219" cy="276999"/>
          </a:xfrm>
          <a:prstGeom prst="rect">
            <a:avLst/>
          </a:prstGeom>
          <a:noFill/>
        </p:spPr>
        <p:txBody>
          <a:bodyPr wrap="none" rtlCol="0">
            <a:spAutoFit/>
          </a:bodyPr>
          <a:lstStyle/>
          <a:p>
            <a:r>
              <a:rPr lang="en-US" sz="1200" dirty="0"/>
              <a:t>(Halsey, 2008, p. 75; NFPA, 2015; NPS, 2015)</a:t>
            </a:r>
          </a:p>
        </p:txBody>
      </p:sp>
      <p:pic>
        <p:nvPicPr>
          <p:cNvPr id="7" name="Picture 6">
            <a:extLst>
              <a:ext uri="{FF2B5EF4-FFF2-40B4-BE49-F238E27FC236}">
                <a16:creationId xmlns:a16="http://schemas.microsoft.com/office/drawing/2014/main" id="{65B7D3E3-8ABE-394D-AF92-D5CD78CCF95C}"/>
              </a:ext>
            </a:extLst>
          </p:cNvPr>
          <p:cNvPicPr>
            <a:picLocks noChangeAspect="1"/>
          </p:cNvPicPr>
          <p:nvPr/>
        </p:nvPicPr>
        <p:blipFill>
          <a:blip r:embed="rId3"/>
          <a:stretch>
            <a:fillRect/>
          </a:stretch>
        </p:blipFill>
        <p:spPr>
          <a:xfrm>
            <a:off x="156879" y="1115166"/>
            <a:ext cx="6688935" cy="5162284"/>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FF15FD21-6337-8545-B278-523EBC780F75}"/>
              </a:ext>
            </a:extLst>
          </p:cNvPr>
          <p:cNvSpPr txBox="1"/>
          <p:nvPr/>
        </p:nvSpPr>
        <p:spPr>
          <a:xfrm>
            <a:off x="210156" y="6411723"/>
            <a:ext cx="6582379" cy="338554"/>
          </a:xfrm>
          <a:prstGeom prst="rect">
            <a:avLst/>
          </a:prstGeom>
          <a:noFill/>
        </p:spPr>
        <p:txBody>
          <a:bodyPr wrap="none" rtlCol="0">
            <a:spAutoFit/>
          </a:bodyPr>
          <a:lstStyle/>
          <a:p>
            <a:r>
              <a:rPr lang="en-US" sz="1600" dirty="0">
                <a:solidFill>
                  <a:schemeClr val="accent3"/>
                </a:solidFill>
                <a:hlinkClick r:id="rId4"/>
              </a:rPr>
              <a:t>National Fire Protection Association - Your Home Can Survive a Wildfire Video</a:t>
            </a:r>
            <a:endParaRPr lang="en-US" sz="1600" dirty="0"/>
          </a:p>
        </p:txBody>
      </p:sp>
      <p:sp>
        <p:nvSpPr>
          <p:cNvPr id="12" name="Content Placeholder 2">
            <a:extLst>
              <a:ext uri="{FF2B5EF4-FFF2-40B4-BE49-F238E27FC236}">
                <a16:creationId xmlns:a16="http://schemas.microsoft.com/office/drawing/2014/main" id="{724AC134-0350-C543-873D-85C274DE3AD8}"/>
              </a:ext>
            </a:extLst>
          </p:cNvPr>
          <p:cNvSpPr txBox="1">
            <a:spLocks/>
          </p:cNvSpPr>
          <p:nvPr/>
        </p:nvSpPr>
        <p:spPr>
          <a:xfrm>
            <a:off x="7002692" y="1247973"/>
            <a:ext cx="5062308" cy="5333028"/>
          </a:xfrm>
          <a:prstGeom prst="rect">
            <a:avLst/>
          </a:prstGeom>
          <a:solidFill>
            <a:schemeClr val="bg2"/>
          </a:solidFill>
        </p:spPr>
        <p:txBody>
          <a:bodyPr vert="horz" lIns="91440" tIns="45720" rIns="91440" bIns="45720" rtlCol="0" anchor="t">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r>
              <a:rPr lang="en-US" sz="2600" dirty="0">
                <a:solidFill>
                  <a:schemeClr val="accent1"/>
                </a:solidFill>
              </a:rPr>
              <a:t>Building density, design, and building materials are all important safety considerations.</a:t>
            </a:r>
          </a:p>
          <a:p>
            <a:r>
              <a:rPr lang="en-US" sz="2600" dirty="0"/>
              <a:t>The roof is the most vulnerable. It is exposed to airborne embers that can fly from up to two miles away.</a:t>
            </a:r>
          </a:p>
          <a:p>
            <a:r>
              <a:rPr lang="en-US" sz="2600" dirty="0">
                <a:solidFill>
                  <a:schemeClr val="accent1"/>
                </a:solidFill>
              </a:rPr>
              <a:t>Use exterior materials that are fire-resistant to harden your home.</a:t>
            </a:r>
          </a:p>
        </p:txBody>
      </p:sp>
      <p:sp>
        <p:nvSpPr>
          <p:cNvPr id="9" name="TextBox 8">
            <a:extLst>
              <a:ext uri="{FF2B5EF4-FFF2-40B4-BE49-F238E27FC236}">
                <a16:creationId xmlns:a16="http://schemas.microsoft.com/office/drawing/2014/main" id="{D7751F01-07B1-DE4C-A404-B7DB6732BBAA}"/>
              </a:ext>
            </a:extLst>
          </p:cNvPr>
          <p:cNvSpPr txBox="1"/>
          <p:nvPr/>
        </p:nvSpPr>
        <p:spPr>
          <a:xfrm>
            <a:off x="7002692" y="6581000"/>
            <a:ext cx="1534972" cy="276999"/>
          </a:xfrm>
          <a:prstGeom prst="rect">
            <a:avLst/>
          </a:prstGeom>
          <a:noFill/>
        </p:spPr>
        <p:txBody>
          <a:bodyPr wrap="none" rtlCol="0">
            <a:spAutoFit/>
          </a:bodyPr>
          <a:lstStyle/>
          <a:p>
            <a:r>
              <a:rPr lang="en-US" sz="1200" dirty="0"/>
              <a:t>(Image: WRWC, 2018)</a:t>
            </a:r>
          </a:p>
        </p:txBody>
      </p:sp>
      <p:sp>
        <p:nvSpPr>
          <p:cNvPr id="5" name="TextBox 4">
            <a:extLst>
              <a:ext uri="{FF2B5EF4-FFF2-40B4-BE49-F238E27FC236}">
                <a16:creationId xmlns:a16="http://schemas.microsoft.com/office/drawing/2014/main" id="{A2EBE901-91E6-F74E-80D0-7F2A667CCB93}"/>
              </a:ext>
            </a:extLst>
          </p:cNvPr>
          <p:cNvSpPr txBox="1"/>
          <p:nvPr/>
        </p:nvSpPr>
        <p:spPr>
          <a:xfrm>
            <a:off x="1890647" y="381345"/>
            <a:ext cx="3221395" cy="523220"/>
          </a:xfrm>
          <a:prstGeom prst="rect">
            <a:avLst/>
          </a:prstGeom>
          <a:noFill/>
        </p:spPr>
        <p:txBody>
          <a:bodyPr wrap="none" rtlCol="0">
            <a:spAutoFit/>
          </a:bodyPr>
          <a:lstStyle/>
          <a:p>
            <a:r>
              <a:rPr lang="en-US" sz="2800" b="1" dirty="0">
                <a:solidFill>
                  <a:schemeClr val="accent3"/>
                </a:solidFill>
              </a:rPr>
              <a:t>Harden Your Home</a:t>
            </a:r>
          </a:p>
        </p:txBody>
      </p:sp>
      <p:sp>
        <p:nvSpPr>
          <p:cNvPr id="11" name="TextBox 10">
            <a:extLst>
              <a:ext uri="{FF2B5EF4-FFF2-40B4-BE49-F238E27FC236}">
                <a16:creationId xmlns:a16="http://schemas.microsoft.com/office/drawing/2014/main" id="{7EB52460-75AB-1A44-B191-80ABE43FEF64}"/>
              </a:ext>
            </a:extLst>
          </p:cNvPr>
          <p:cNvSpPr txBox="1"/>
          <p:nvPr/>
        </p:nvSpPr>
        <p:spPr>
          <a:xfrm>
            <a:off x="8355216" y="904565"/>
            <a:ext cx="2161169" cy="677108"/>
          </a:xfrm>
          <a:prstGeom prst="rect">
            <a:avLst/>
          </a:prstGeom>
          <a:noFill/>
        </p:spPr>
        <p:txBody>
          <a:bodyPr wrap="none" rtlCol="0">
            <a:spAutoFit/>
          </a:bodyPr>
          <a:lstStyle/>
          <a:p>
            <a:r>
              <a:rPr lang="en-US" sz="2000" dirty="0"/>
              <a:t>Fire Risk Reduction</a:t>
            </a:r>
          </a:p>
          <a:p>
            <a:endParaRPr lang="en-US" dirty="0"/>
          </a:p>
        </p:txBody>
      </p:sp>
    </p:spTree>
    <p:extLst>
      <p:ext uri="{BB962C8B-B14F-4D97-AF65-F5344CB8AC3E}">
        <p14:creationId xmlns:p14="http://schemas.microsoft.com/office/powerpoint/2010/main" val="187938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Fire Ecology" id="{59AF3224-B059-E540-BA68-ED4A2A8C916C}" vid="{ACF9FE4A-4E97-004D-AC72-9BB351B0F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10779</TotalTime>
  <Words>4063</Words>
  <Application>Microsoft Macintosh PowerPoint</Application>
  <PresentationFormat>Widescreen</PresentationFormat>
  <Paragraphs>522</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Garamond</vt:lpstr>
      <vt:lpstr>Garamond Bold</vt:lpstr>
      <vt:lpstr>MS Shell Dlg 2</vt:lpstr>
      <vt:lpstr>Wingdings</vt:lpstr>
      <vt:lpstr>Wingdings 3</vt:lpstr>
      <vt:lpstr>Zapfino</vt:lpstr>
      <vt:lpstr>Madison</vt:lpstr>
      <vt:lpstr>Wildland  Urban Interface</vt:lpstr>
      <vt:lpstr>What is the Wildland Urban Interface (WUI)?</vt:lpstr>
      <vt:lpstr>Stakeholders of the Wildland Urban Interface</vt:lpstr>
      <vt:lpstr>Wildfire  Preparation</vt:lpstr>
      <vt:lpstr>Preparation for the next wildfire</vt:lpstr>
      <vt:lpstr>Get Ready</vt:lpstr>
      <vt:lpstr>Get Ready!</vt:lpstr>
      <vt:lpstr>Get Ready!</vt:lpstr>
      <vt:lpstr>Get Ready!</vt:lpstr>
      <vt:lpstr>Get Ready!</vt:lpstr>
      <vt:lpstr>Get Set</vt:lpstr>
      <vt:lpstr>Get Set!</vt:lpstr>
      <vt:lpstr>PowerPoint Presentation</vt:lpstr>
      <vt:lpstr>PowerPoint Presentation</vt:lpstr>
      <vt:lpstr>PowerPoint Presentation</vt:lpstr>
      <vt:lpstr>Go !</vt:lpstr>
      <vt:lpstr>PowerPoint Presentation</vt:lpstr>
      <vt:lpstr>Wildfire Suppression  Strategies</vt:lpstr>
      <vt:lpstr>PowerPoint Presentation</vt:lpstr>
      <vt:lpstr>PowerPoint Presentation</vt:lpstr>
      <vt:lpstr>PowerPoint Presentation</vt:lpstr>
      <vt:lpstr>PowerPoint Presentation</vt:lpstr>
      <vt:lpstr>Wildfire  Management Strategies</vt:lpstr>
      <vt:lpstr>Questions for thought</vt:lpstr>
      <vt:lpstr>Closing Thoughts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ecology</dc:title>
  <dc:creator>Szczepanski, Timothy C</dc:creator>
  <cp:lastModifiedBy>Szczepanski, Timothy C</cp:lastModifiedBy>
  <cp:revision>404</cp:revision>
  <dcterms:created xsi:type="dcterms:W3CDTF">2018-04-21T21:34:42Z</dcterms:created>
  <dcterms:modified xsi:type="dcterms:W3CDTF">2019-03-08T22:16:12Z</dcterms:modified>
</cp:coreProperties>
</file>