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null)" ContentType="image/x-emf"/>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05" r:id="rId1"/>
    <p:sldMasterId id="2147484017" r:id="rId2"/>
  </p:sldMasterIdLst>
  <p:notesMasterIdLst>
    <p:notesMasterId r:id="rId32"/>
  </p:notesMasterIdLst>
  <p:sldIdLst>
    <p:sldId id="437" r:id="rId3"/>
    <p:sldId id="438" r:id="rId4"/>
    <p:sldId id="439" r:id="rId5"/>
    <p:sldId id="440" r:id="rId6"/>
    <p:sldId id="441" r:id="rId7"/>
    <p:sldId id="442" r:id="rId8"/>
    <p:sldId id="443" r:id="rId9"/>
    <p:sldId id="444" r:id="rId10"/>
    <p:sldId id="445" r:id="rId11"/>
    <p:sldId id="308" r:id="rId12"/>
    <p:sldId id="317" r:id="rId13"/>
    <p:sldId id="311" r:id="rId14"/>
    <p:sldId id="312" r:id="rId15"/>
    <p:sldId id="310" r:id="rId16"/>
    <p:sldId id="447" r:id="rId17"/>
    <p:sldId id="258" r:id="rId18"/>
    <p:sldId id="299" r:id="rId19"/>
    <p:sldId id="298" r:id="rId20"/>
    <p:sldId id="260" r:id="rId21"/>
    <p:sldId id="263" r:id="rId22"/>
    <p:sldId id="264" r:id="rId23"/>
    <p:sldId id="265" r:id="rId24"/>
    <p:sldId id="266" r:id="rId25"/>
    <p:sldId id="267" r:id="rId26"/>
    <p:sldId id="268" r:id="rId27"/>
    <p:sldId id="269" r:id="rId28"/>
    <p:sldId id="278" r:id="rId29"/>
    <p:sldId id="446" r:id="rId30"/>
    <p:sldId id="281"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72" userDrawn="1">
          <p15:clr>
            <a:srgbClr val="A4A3A4"/>
          </p15:clr>
        </p15:guide>
        <p15:guide id="2" pos="6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F1A"/>
    <a:srgbClr val="D13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210"/>
    <p:restoredTop sz="83919"/>
  </p:normalViewPr>
  <p:slideViewPr>
    <p:cSldViewPr snapToGrid="0" snapToObjects="1">
      <p:cViewPr varScale="1">
        <p:scale>
          <a:sx n="87" d="100"/>
          <a:sy n="87" d="100"/>
        </p:scale>
        <p:origin x="96" y="96"/>
      </p:cViewPr>
      <p:guideLst>
        <p:guide orient="horz" pos="4272"/>
        <p:guide pos="6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594F55-BF20-3C46-8DF4-1428282B3CD5}" type="datetimeFigureOut">
              <a:rPr lang="en-US" smtClean="0"/>
              <a:t>7/26/2019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DF7DB9-9F54-AD4D-9B15-1F256C42FA3D}" type="slidenum">
              <a:rPr lang="en-US" smtClean="0"/>
              <a:t>‹#›</a:t>
            </a:fld>
            <a:endParaRPr lang="en-US"/>
          </a:p>
        </p:txBody>
      </p:sp>
    </p:spTree>
    <p:extLst>
      <p:ext uri="{BB962C8B-B14F-4D97-AF65-F5344CB8AC3E}">
        <p14:creationId xmlns:p14="http://schemas.microsoft.com/office/powerpoint/2010/main" val="557266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en.wikipedia.org/w/index.php?title=Triunfo_Creek&amp;action=edit&amp;redlink=1" TargetMode="External"/><Relationship Id="rId3" Type="http://schemas.openxmlformats.org/officeDocument/2006/relationships/hyperlink" Target="https://en.wikipedia.org/wiki/Carburetor" TargetMode="External"/><Relationship Id="rId7" Type="http://schemas.openxmlformats.org/officeDocument/2006/relationships/hyperlink" Target="https://en.wikipedia.org/wiki/Great_Depression" TargetMode="External"/><Relationship Id="rId12" Type="http://schemas.openxmlformats.org/officeDocument/2006/relationships/hyperlink" Target="https://en.wikipedia.org/wiki/Santa_Monica_Mountains_Conservancy"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en.wikipedia.org/wiki/Aviary" TargetMode="External"/><Relationship Id="rId11" Type="http://schemas.openxmlformats.org/officeDocument/2006/relationships/hyperlink" Target="https://en.wikipedia.org/wiki/Malibu_Lake" TargetMode="External"/><Relationship Id="rId5" Type="http://schemas.openxmlformats.org/officeDocument/2006/relationships/hyperlink" Target="https://en.wikipedia.org/wiki/Los_Angeles,_California" TargetMode="External"/><Relationship Id="rId10" Type="http://schemas.openxmlformats.org/officeDocument/2006/relationships/hyperlink" Target="https://en.wikipedia.org/wiki/Rich_Man,_Poor_Man_(miniseries)" TargetMode="External"/><Relationship Id="rId4" Type="http://schemas.openxmlformats.org/officeDocument/2006/relationships/hyperlink" Target="https://en.wikipedia.org/wiki/Indianapolis_500" TargetMode="External"/><Relationship Id="rId9" Type="http://schemas.openxmlformats.org/officeDocument/2006/relationships/hyperlink" Target="https://en.wikipedia.org/wiki/Peter_Straus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second part of the </a:t>
            </a:r>
            <a:r>
              <a:rPr lang="en-US" dirty="0" err="1" smtClean="0"/>
              <a:t>powerpoint</a:t>
            </a:r>
            <a:r>
              <a:rPr lang="en-US" baseline="0" smtClean="0"/>
              <a:t> file.</a:t>
            </a:r>
            <a:endParaRPr lang="en-US"/>
          </a:p>
        </p:txBody>
      </p:sp>
      <p:sp>
        <p:nvSpPr>
          <p:cNvPr id="4" name="Slide Number Placeholder 3"/>
          <p:cNvSpPr>
            <a:spLocks noGrp="1"/>
          </p:cNvSpPr>
          <p:nvPr>
            <p:ph type="sldNum" sz="quarter" idx="10"/>
          </p:nvPr>
        </p:nvSpPr>
        <p:spPr/>
        <p:txBody>
          <a:bodyPr/>
          <a:lstStyle/>
          <a:p>
            <a:fld id="{EDDF7DB9-9F54-AD4D-9B15-1F256C42FA3D}" type="slidenum">
              <a:rPr lang="en-US" smtClean="0"/>
              <a:t>1</a:t>
            </a:fld>
            <a:endParaRPr lang="en-US"/>
          </a:p>
        </p:txBody>
      </p:sp>
    </p:spTree>
    <p:extLst>
      <p:ext uri="{BB962C8B-B14F-4D97-AF65-F5344CB8AC3E}">
        <p14:creationId xmlns:p14="http://schemas.microsoft.com/office/powerpoint/2010/main" val="3098724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Paramount: </a:t>
            </a:r>
          </a:p>
          <a:p>
            <a:pPr marL="171450" indent="-171450">
              <a:buFont typeface="Arial" panose="020B0604020202020204" pitchFamily="34" charset="0"/>
              <a:buChar char="•"/>
            </a:pPr>
            <a:r>
              <a:rPr lang="en-US" sz="1200" dirty="0"/>
              <a:t>Only site in the National Park Service that interprets American film history</a:t>
            </a:r>
          </a:p>
          <a:p>
            <a:pPr marL="171450" indent="-171450">
              <a:buFont typeface="Arial" panose="020B0604020202020204" pitchFamily="34" charset="0"/>
              <a:buChar char="•"/>
            </a:pPr>
            <a:r>
              <a:rPr lang="en-US" sz="1200" dirty="0"/>
              <a:t>Still a working movie ranch that allows the public to see filmmaking in action</a:t>
            </a:r>
          </a:p>
          <a:p>
            <a:pPr marL="171450" indent="-171450">
              <a:buFont typeface="Arial" panose="020B0604020202020204" pitchFamily="34" charset="0"/>
              <a:buChar cha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In 1927, Paramount Pictures purchased 2,700 acres of the old Rancho Las </a:t>
            </a:r>
            <a:r>
              <a:rPr lang="en-US" sz="1200" b="0" i="0" u="none" strike="noStrike" kern="1200" dirty="0" err="1">
                <a:solidFill>
                  <a:schemeClr val="tx1"/>
                </a:solidFill>
                <a:effectLst/>
                <a:latin typeface="+mn-lt"/>
                <a:ea typeface="+mn-ea"/>
                <a:cs typeface="+mn-cs"/>
              </a:rPr>
              <a:t>Virgenes</a:t>
            </a:r>
            <a:r>
              <a:rPr lang="en-US" sz="1200" b="0" i="0" u="none" strike="noStrike" kern="1200" dirty="0">
                <a:solidFill>
                  <a:schemeClr val="tx1"/>
                </a:solidFill>
                <a:effectLst/>
                <a:latin typeface="+mn-lt"/>
                <a:ea typeface="+mn-ea"/>
                <a:cs typeface="+mn-cs"/>
              </a:rPr>
              <a:t> for use as a "movie ranch." Thus began an era of film production that had continued until last week with more than 300 films, television shows and commercials being shot here. The current ranch is comprised of 765 acres.</a:t>
            </a:r>
            <a:r>
              <a:rPr lang="en-US" dirty="0"/>
              <a:t/>
            </a:r>
            <a:br>
              <a:rPr lang="en-US" dirty="0"/>
            </a:br>
            <a:r>
              <a:rPr lang="en-US" dirty="0"/>
              <a:t/>
            </a:r>
            <a:br>
              <a:rPr lang="en-US" dirty="0"/>
            </a:br>
            <a:r>
              <a:rPr lang="en-US" sz="1200" b="0" i="0" u="none" strike="noStrike" kern="1200" dirty="0">
                <a:solidFill>
                  <a:schemeClr val="tx1"/>
                </a:solidFill>
                <a:effectLst/>
                <a:latin typeface="+mn-lt"/>
                <a:ea typeface="+mn-ea"/>
                <a:cs typeface="+mn-cs"/>
              </a:rPr>
              <a:t>Famous Hollywood actors, from Bob Hope and Marlene Dietrich to Sandra Bullock and Bradley Cooper, have strolled around the dusty streets that could be magically transformed into a real town that included a general store, a sheriff’s jail, a saloon, drugstore and a variety of other settings. After it was purchased by Paramount Pictures, a veritable who's who of Hollywood, such as director Cecil B. </a:t>
            </a:r>
            <a:r>
              <a:rPr lang="en-US" sz="1200" b="0" i="0" u="none" strike="noStrike" kern="1200" dirty="0" err="1">
                <a:solidFill>
                  <a:schemeClr val="tx1"/>
                </a:solidFill>
                <a:effectLst/>
                <a:latin typeface="+mn-lt"/>
                <a:ea typeface="+mn-ea"/>
                <a:cs typeface="+mn-cs"/>
              </a:rPr>
              <a:t>Demille</a:t>
            </a:r>
            <a:r>
              <a:rPr lang="en-US" sz="1200" b="0" i="0" u="none" strike="noStrike" kern="1200" dirty="0">
                <a:solidFill>
                  <a:schemeClr val="tx1"/>
                </a:solidFill>
                <a:effectLst/>
                <a:latin typeface="+mn-lt"/>
                <a:ea typeface="+mn-ea"/>
                <a:cs typeface="+mn-cs"/>
              </a:rPr>
              <a:t> and actors Gary Cooper and Claudette Colbert, practiced their craft here for the next 25 years.</a:t>
            </a:r>
            <a:r>
              <a:rPr lang="en-US" dirty="0"/>
              <a:t/>
            </a:r>
            <a:br>
              <a:rPr lang="en-US" dirty="0"/>
            </a:br>
            <a:r>
              <a:rPr lang="en-US" dirty="0"/>
              <a:t/>
            </a:r>
            <a:br>
              <a:rPr lang="en-US" dirty="0"/>
            </a:br>
            <a:r>
              <a:rPr lang="en-US" sz="1200" b="0" i="0" u="none" strike="noStrike" kern="1200" dirty="0">
                <a:solidFill>
                  <a:schemeClr val="tx1"/>
                </a:solidFill>
                <a:effectLst/>
                <a:latin typeface="+mn-lt"/>
                <a:ea typeface="+mn-ea"/>
                <a:cs typeface="+mn-cs"/>
              </a:rPr>
              <a:t>But it was the diverse landscape that was the real star of the show. It offered filmmakers the freedom to create distant locales such as colonial Massachusetts in </a:t>
            </a:r>
            <a:r>
              <a:rPr lang="en-US" sz="1200" b="0" i="1" u="none" strike="noStrike" kern="1200" dirty="0">
                <a:solidFill>
                  <a:schemeClr val="tx1"/>
                </a:solidFill>
                <a:effectLst/>
                <a:latin typeface="+mn-lt"/>
                <a:ea typeface="+mn-ea"/>
                <a:cs typeface="+mn-cs"/>
              </a:rPr>
              <a:t>The Maid of Salem</a:t>
            </a:r>
            <a:r>
              <a:rPr lang="en-US" sz="1200" b="0" i="0" u="none" strike="noStrike" kern="1200" dirty="0">
                <a:solidFill>
                  <a:schemeClr val="tx1"/>
                </a:solidFill>
                <a:effectLst/>
                <a:latin typeface="+mn-lt"/>
                <a:ea typeface="+mn-ea"/>
                <a:cs typeface="+mn-cs"/>
              </a:rPr>
              <a:t> (1937), ancient China in </a:t>
            </a:r>
            <a:r>
              <a:rPr lang="en-US" sz="1200" b="0" i="1" u="none" strike="noStrike" kern="1200" dirty="0">
                <a:solidFill>
                  <a:schemeClr val="tx1"/>
                </a:solidFill>
                <a:effectLst/>
                <a:latin typeface="+mn-lt"/>
                <a:ea typeface="+mn-ea"/>
                <a:cs typeface="+mn-cs"/>
              </a:rPr>
              <a:t>The Adventures of</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Marco Polo </a:t>
            </a:r>
            <a:r>
              <a:rPr lang="en-US" sz="1200" b="0" i="0" u="none" strike="noStrike" kern="1200" dirty="0">
                <a:solidFill>
                  <a:schemeClr val="tx1"/>
                </a:solidFill>
                <a:effectLst/>
                <a:latin typeface="+mn-lt"/>
                <a:ea typeface="+mn-ea"/>
                <a:cs typeface="+mn-cs"/>
              </a:rPr>
              <a:t>(1938), a South Seas island in </a:t>
            </a:r>
            <a:r>
              <a:rPr lang="en-US" sz="1200" b="0" i="1" u="none" strike="noStrike" kern="1200" dirty="0">
                <a:solidFill>
                  <a:schemeClr val="tx1"/>
                </a:solidFill>
                <a:effectLst/>
                <a:latin typeface="+mn-lt"/>
                <a:ea typeface="+mn-ea"/>
                <a:cs typeface="+mn-cs"/>
              </a:rPr>
              <a:t>Ebb Tide</a:t>
            </a:r>
            <a:r>
              <a:rPr lang="en-US" sz="1200" b="0" i="0" u="none" strike="noStrike" kern="1200" dirty="0">
                <a:solidFill>
                  <a:schemeClr val="tx1"/>
                </a:solidFill>
                <a:effectLst/>
                <a:latin typeface="+mn-lt"/>
                <a:ea typeface="+mn-ea"/>
                <a:cs typeface="+mn-cs"/>
              </a:rPr>
              <a:t> (1937), and numerous western locations including San Francisco in </a:t>
            </a:r>
            <a:r>
              <a:rPr lang="en-US" sz="1200" b="0" i="1" u="none" strike="noStrike" kern="1200" dirty="0">
                <a:solidFill>
                  <a:schemeClr val="tx1"/>
                </a:solidFill>
                <a:effectLst/>
                <a:latin typeface="+mn-lt"/>
                <a:ea typeface="+mn-ea"/>
                <a:cs typeface="+mn-cs"/>
              </a:rPr>
              <a:t>Wells Fargo</a:t>
            </a:r>
            <a:r>
              <a:rPr lang="en-US" sz="1200" b="0" i="0" u="none" strike="noStrike" kern="1200" dirty="0">
                <a:solidFill>
                  <a:schemeClr val="tx1"/>
                </a:solidFill>
                <a:effectLst/>
                <a:latin typeface="+mn-lt"/>
                <a:ea typeface="+mn-ea"/>
                <a:cs typeface="+mn-cs"/>
              </a:rPr>
              <a:t> (1937). The art of illusion was mastered in this landscape.</a:t>
            </a:r>
            <a:r>
              <a:rPr lang="en-US" dirty="0"/>
              <a:t/>
            </a:r>
            <a:br>
              <a:rPr lang="en-US" dirty="0"/>
            </a:br>
            <a:r>
              <a:rPr lang="en-US" sz="1200" b="0" i="0" u="none" strike="noStrike" kern="1200" dirty="0">
                <a:solidFill>
                  <a:schemeClr val="tx1"/>
                </a:solidFill>
                <a:effectLst/>
                <a:latin typeface="+mn-lt"/>
                <a:ea typeface="+mn-ea"/>
                <a:cs typeface="+mn-cs"/>
              </a:rPr>
              <a:t> </a:t>
            </a:r>
            <a:r>
              <a:rPr lang="en-US" dirty="0"/>
              <a:t/>
            </a:r>
            <a:br>
              <a:rPr lang="en-US" dirty="0"/>
            </a:br>
            <a:r>
              <a:rPr lang="en-US" sz="1200" b="0" i="0" u="none" strike="noStrike" kern="1200" dirty="0">
                <a:solidFill>
                  <a:schemeClr val="tx1"/>
                </a:solidFill>
                <a:effectLst/>
                <a:latin typeface="+mn-lt"/>
                <a:ea typeface="+mn-ea"/>
                <a:cs typeface="+mn-cs"/>
              </a:rPr>
              <a:t>In the 1950s, Western Town was created for television shows, such as </a:t>
            </a:r>
            <a:r>
              <a:rPr lang="en-US" sz="1200" b="0" i="1" u="none" strike="noStrike" kern="1200" dirty="0">
                <a:solidFill>
                  <a:schemeClr val="tx1"/>
                </a:solidFill>
                <a:effectLst/>
                <a:latin typeface="+mn-lt"/>
                <a:ea typeface="+mn-ea"/>
                <a:cs typeface="+mn-cs"/>
              </a:rPr>
              <a:t>The Cisco Kid</a:t>
            </a:r>
            <a:r>
              <a:rPr lang="en-US" sz="1200" b="0" i="0" u="none" strike="noStrike" kern="1200" dirty="0">
                <a:solidFill>
                  <a:schemeClr val="tx1"/>
                </a:solidFill>
                <a:effectLst/>
                <a:latin typeface="+mn-lt"/>
                <a:ea typeface="+mn-ea"/>
                <a:cs typeface="+mn-cs"/>
              </a:rPr>
              <a:t>. More recent television productions at Paramount include </a:t>
            </a:r>
            <a:r>
              <a:rPr lang="en-US" sz="1200" b="0" i="1" u="none" strike="noStrike" kern="1200" dirty="0">
                <a:solidFill>
                  <a:schemeClr val="tx1"/>
                </a:solidFill>
                <a:effectLst/>
                <a:latin typeface="+mn-lt"/>
                <a:ea typeface="+mn-ea"/>
                <a:cs typeface="+mn-cs"/>
              </a:rPr>
              <a:t>The Mentalist</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Weeds</a:t>
            </a:r>
            <a:r>
              <a:rPr lang="en-US" sz="1200" b="0" i="0" u="none" strike="noStrike" kern="1200" dirty="0">
                <a:solidFill>
                  <a:schemeClr val="tx1"/>
                </a:solidFill>
                <a:effectLst/>
                <a:latin typeface="+mn-lt"/>
                <a:ea typeface="+mn-ea"/>
                <a:cs typeface="+mn-cs"/>
              </a:rPr>
              <a:t>, episodes of the </a:t>
            </a:r>
            <a:r>
              <a:rPr lang="en-US" sz="1200" b="0" i="1" u="none" strike="noStrike" kern="1200" dirty="0">
                <a:solidFill>
                  <a:schemeClr val="tx1"/>
                </a:solidFill>
                <a:effectLst/>
                <a:latin typeface="+mn-lt"/>
                <a:ea typeface="+mn-ea"/>
                <a:cs typeface="+mn-cs"/>
              </a:rPr>
              <a:t>X-Files</a:t>
            </a:r>
            <a:r>
              <a:rPr lang="en-US" sz="1200" b="0" i="0" u="none" strike="noStrike" kern="1200" dirty="0">
                <a:solidFill>
                  <a:schemeClr val="tx1"/>
                </a:solidFill>
                <a:effectLst/>
                <a:latin typeface="+mn-lt"/>
                <a:ea typeface="+mn-ea"/>
                <a:cs typeface="+mn-cs"/>
              </a:rPr>
              <a:t> and Hulu’s </a:t>
            </a:r>
            <a:r>
              <a:rPr lang="en-US" sz="1200" b="0" i="1" u="none" strike="noStrike" kern="1200" dirty="0">
                <a:solidFill>
                  <a:schemeClr val="tx1"/>
                </a:solidFill>
                <a:effectLst/>
                <a:latin typeface="+mn-lt"/>
                <a:ea typeface="+mn-ea"/>
                <a:cs typeface="+mn-cs"/>
              </a:rPr>
              <a:t>Quickdraw</a:t>
            </a:r>
            <a:r>
              <a:rPr lang="en-US" sz="1200" b="0" i="0" u="none" strike="noStrike" kern="1200" dirty="0">
                <a:solidFill>
                  <a:schemeClr val="tx1"/>
                </a:solidFill>
                <a:effectLst/>
                <a:latin typeface="+mn-lt"/>
                <a:ea typeface="+mn-ea"/>
                <a:cs typeface="+mn-cs"/>
              </a:rPr>
              <a:t>.</a:t>
            </a:r>
            <a:r>
              <a:rPr lang="en-US" dirty="0"/>
              <a:t/>
            </a:r>
            <a:br>
              <a:rPr lang="en-US" dirty="0"/>
            </a:br>
            <a:r>
              <a:rPr lang="en-US" sz="1200" b="0" i="0" u="none" strike="noStrike" kern="1200" dirty="0">
                <a:solidFill>
                  <a:schemeClr val="tx1"/>
                </a:solidFill>
                <a:effectLst/>
                <a:latin typeface="+mn-lt"/>
                <a:ea typeface="+mn-ea"/>
                <a:cs typeface="+mn-cs"/>
              </a:rPr>
              <a:t> </a:t>
            </a:r>
            <a:r>
              <a:rPr lang="en-US" dirty="0"/>
              <a:t/>
            </a:r>
            <a:br>
              <a:rPr lang="en-US" dirty="0"/>
            </a:br>
            <a:r>
              <a:rPr lang="en-US" sz="1200" b="0" i="0" u="none" strike="noStrike" kern="1200" dirty="0">
                <a:solidFill>
                  <a:schemeClr val="tx1"/>
                </a:solidFill>
                <a:effectLst/>
                <a:latin typeface="+mn-lt"/>
                <a:ea typeface="+mn-ea"/>
                <a:cs typeface="+mn-cs"/>
              </a:rPr>
              <a:t>More recently, Western Town gained attention as Main Street in HBO’s hit series “Westworld.” For five years in the 1990s, it stood in as Colorado Springs, Colorado, providing the backdrop for many of actress Jane Seymour’s frontier adventures on the popular TV show </a:t>
            </a:r>
            <a:r>
              <a:rPr lang="en-US" sz="1200" b="0" i="1" u="none" strike="noStrike" kern="1200" dirty="0">
                <a:solidFill>
                  <a:schemeClr val="tx1"/>
                </a:solidFill>
                <a:effectLst/>
                <a:latin typeface="+mn-lt"/>
                <a:ea typeface="+mn-ea"/>
                <a:cs typeface="+mn-cs"/>
              </a:rPr>
              <a:t>Dr. Quinn, Medicine Woman</a:t>
            </a:r>
            <a:r>
              <a:rPr lang="en-US" sz="1200" b="0" i="0" u="none" strike="noStrike" kern="1200" dirty="0">
                <a:solidFill>
                  <a:schemeClr val="tx1"/>
                </a:solidFill>
                <a:effectLst/>
                <a:latin typeface="+mn-lt"/>
                <a:ea typeface="+mn-ea"/>
                <a:cs typeface="+mn-cs"/>
              </a:rPr>
              <a:t>.  Also, Sandra Bullock had a leading role in </a:t>
            </a:r>
            <a:r>
              <a:rPr lang="en-US" sz="1200" b="0" i="1" u="none" strike="noStrike" kern="1200" dirty="0">
                <a:solidFill>
                  <a:schemeClr val="tx1"/>
                </a:solidFill>
                <a:effectLst/>
                <a:latin typeface="+mn-lt"/>
                <a:ea typeface="+mn-ea"/>
                <a:cs typeface="+mn-cs"/>
              </a:rPr>
              <a:t>The Lake House </a:t>
            </a:r>
            <a:r>
              <a:rPr lang="en-US" sz="1200" b="0" i="0" u="none" strike="noStrike" kern="1200" dirty="0">
                <a:solidFill>
                  <a:schemeClr val="tx1"/>
                </a:solidFill>
                <a:effectLst/>
                <a:latin typeface="+mn-lt"/>
                <a:ea typeface="+mn-ea"/>
                <a:cs typeface="+mn-cs"/>
              </a:rPr>
              <a:t>here.</a:t>
            </a:r>
            <a:r>
              <a:rPr lang="en-US" dirty="0"/>
              <a:t/>
            </a:r>
            <a:br>
              <a:rPr lang="en-US" dirty="0"/>
            </a:br>
            <a:r>
              <a:rPr lang="en-US" sz="1200" b="0" i="0" u="none" strike="noStrike" kern="1200" dirty="0">
                <a:solidFill>
                  <a:schemeClr val="tx1"/>
                </a:solidFill>
                <a:effectLst/>
                <a:latin typeface="+mn-lt"/>
                <a:ea typeface="+mn-ea"/>
                <a:cs typeface="+mn-cs"/>
              </a:rPr>
              <a:t> </a:t>
            </a:r>
            <a:r>
              <a:rPr lang="en-US" dirty="0"/>
              <a:t/>
            </a:r>
            <a:br>
              <a:rPr lang="en-US" dirty="0"/>
            </a:br>
            <a:r>
              <a:rPr lang="en-US" sz="1200" b="0" i="0" u="none" strike="noStrike" kern="1200" dirty="0">
                <a:solidFill>
                  <a:schemeClr val="tx1"/>
                </a:solidFill>
                <a:effectLst/>
                <a:latin typeface="+mn-lt"/>
                <a:ea typeface="+mn-ea"/>
                <a:cs typeface="+mn-cs"/>
              </a:rPr>
              <a:t>Less known is the history of the Paramount Racetrack. The track operated from 1956 to 1957 and was known as one of the most challenging in the nation. The movie, </a:t>
            </a:r>
            <a:r>
              <a:rPr lang="en-US" sz="1200" b="0" i="1" u="none" strike="noStrike" kern="1200" dirty="0">
                <a:solidFill>
                  <a:schemeClr val="tx1"/>
                </a:solidFill>
                <a:effectLst/>
                <a:latin typeface="+mn-lt"/>
                <a:ea typeface="+mn-ea"/>
                <a:cs typeface="+mn-cs"/>
              </a:rPr>
              <a:t>The Devil’s Hairpin</a:t>
            </a:r>
            <a:r>
              <a:rPr lang="en-US" sz="1200" b="0" i="0" u="none" strike="noStrike" kern="1200" dirty="0">
                <a:solidFill>
                  <a:schemeClr val="tx1"/>
                </a:solidFill>
                <a:effectLst/>
                <a:latin typeface="+mn-lt"/>
                <a:ea typeface="+mn-ea"/>
                <a:cs typeface="+mn-cs"/>
              </a:rPr>
              <a:t>, was filmed on the course, which closed down after three fatalities within 18 months from its opening. Most of the track still winds through the grass and oak woodlands of the park. </a:t>
            </a:r>
            <a:r>
              <a:rPr lang="en-US" sz="1200" dirty="0"/>
              <a:t>(SMMNRA, 2018)</a:t>
            </a:r>
            <a:endParaRPr lang="en-US" dirty="0"/>
          </a:p>
        </p:txBody>
      </p:sp>
      <p:sp>
        <p:nvSpPr>
          <p:cNvPr id="4" name="Slide Number Placeholder 3"/>
          <p:cNvSpPr>
            <a:spLocks noGrp="1"/>
          </p:cNvSpPr>
          <p:nvPr>
            <p:ph type="sldNum" sz="quarter" idx="5"/>
          </p:nvPr>
        </p:nvSpPr>
        <p:spPr/>
        <p:txBody>
          <a:bodyPr/>
          <a:lstStyle/>
          <a:p>
            <a:fld id="{E0A9F3B0-E21A-9D4F-BEE6-5F9CB8A38220}" type="slidenum">
              <a:rPr lang="en-US" smtClean="0"/>
              <a:t>20</a:t>
            </a:fld>
            <a:endParaRPr lang="en-US"/>
          </a:p>
        </p:txBody>
      </p:sp>
    </p:spTree>
    <p:extLst>
      <p:ext uri="{BB962C8B-B14F-4D97-AF65-F5344CB8AC3E}">
        <p14:creationId xmlns:p14="http://schemas.microsoft.com/office/powerpoint/2010/main" val="779603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highlight>
                  <a:srgbClr val="FFFF00"/>
                </a:highlight>
              </a:rPr>
              <a:t>Peter Strauss Ranch: </a:t>
            </a:r>
          </a:p>
          <a:p>
            <a:r>
              <a:rPr lang="en-US" sz="1200" dirty="0">
                <a:highlight>
                  <a:srgbClr val="FFFF00"/>
                </a:highlight>
              </a:rPr>
              <a:t>Named for Emmy Award-winning actor Peter Strauss</a:t>
            </a:r>
          </a:p>
          <a:p>
            <a:r>
              <a:rPr lang="en-US" sz="1200" dirty="0">
                <a:highlight>
                  <a:srgbClr val="FFFF00"/>
                </a:highlight>
              </a:rPr>
              <a:t>The tile concert area built in 1939 hosted legends Johnny Cash and Willie Nelson in the 1950s</a:t>
            </a:r>
          </a:p>
          <a:p>
            <a:endParaRPr lang="en-US" sz="1200" dirty="0">
              <a:highlight>
                <a:srgbClr val="FFFF00"/>
              </a:highlight>
            </a:endParaRPr>
          </a:p>
          <a:p>
            <a:r>
              <a:rPr lang="en-US" sz="1200" b="0" i="0" u="none" strike="noStrike" kern="1200" dirty="0">
                <a:solidFill>
                  <a:schemeClr val="bg1"/>
                </a:solidFill>
                <a:effectLst/>
                <a:highlight>
                  <a:srgbClr val="FFFF00"/>
                </a:highlight>
                <a:latin typeface="+mn-lt"/>
                <a:ea typeface="+mn-ea"/>
                <a:cs typeface="+mn-cs"/>
              </a:rPr>
              <a:t>In the early 20th century, the automobile manufacturer Harry Miller, famous for his patented master </a:t>
            </a:r>
            <a:r>
              <a:rPr lang="en-US" sz="1200" b="0" i="0" u="none" strike="noStrike" kern="1200" dirty="0">
                <a:solidFill>
                  <a:schemeClr val="bg1"/>
                </a:solidFill>
                <a:effectLst/>
                <a:highlight>
                  <a:srgbClr val="FFFF00"/>
                </a:highlight>
                <a:latin typeface="+mn-lt"/>
                <a:ea typeface="+mn-ea"/>
                <a:cs typeface="+mn-cs"/>
                <a:hlinkClick r:id="rId3" tooltip="Carburetor">
                  <a:extLst>
                    <a:ext uri="{A12FA001-AC4F-418D-AE19-62706E023703}">
                      <ahyp:hlinkClr xmlns:ahyp="http://schemas.microsoft.com/office/drawing/2018/hyperlinkcolor" xmlns="" val="tx"/>
                    </a:ext>
                  </a:extLst>
                </a:hlinkClick>
              </a:rPr>
              <a:t>carburetor</a:t>
            </a:r>
            <a:r>
              <a:rPr lang="en-US" sz="1200" b="0" i="0" u="none" strike="noStrike" kern="1200" dirty="0">
                <a:solidFill>
                  <a:schemeClr val="bg1"/>
                </a:solidFill>
                <a:effectLst/>
                <a:highlight>
                  <a:srgbClr val="FFFF00"/>
                </a:highlight>
                <a:latin typeface="+mn-lt"/>
                <a:ea typeface="+mn-ea"/>
                <a:cs typeface="+mn-cs"/>
              </a:rPr>
              <a:t> featured at the </a:t>
            </a:r>
            <a:r>
              <a:rPr lang="en-US" sz="1200" b="0" i="0" u="none" strike="noStrike" kern="1200" dirty="0">
                <a:solidFill>
                  <a:schemeClr val="bg1"/>
                </a:solidFill>
                <a:effectLst/>
                <a:highlight>
                  <a:srgbClr val="FFFF00"/>
                </a:highlight>
                <a:latin typeface="+mn-lt"/>
                <a:ea typeface="+mn-ea"/>
                <a:cs typeface="+mn-cs"/>
                <a:hlinkClick r:id="rId4" tooltip="Indianapolis 500">
                  <a:extLst>
                    <a:ext uri="{A12FA001-AC4F-418D-AE19-62706E023703}">
                      <ahyp:hlinkClr xmlns:ahyp="http://schemas.microsoft.com/office/drawing/2018/hyperlinkcolor" xmlns="" val="tx"/>
                    </a:ext>
                  </a:extLst>
                </a:hlinkClick>
              </a:rPr>
              <a:t>Indianapolis 500</a:t>
            </a:r>
            <a:r>
              <a:rPr lang="en-US" sz="1200" b="0" i="0" u="none" strike="noStrike" kern="1200" dirty="0">
                <a:solidFill>
                  <a:schemeClr val="bg1"/>
                </a:solidFill>
                <a:effectLst/>
                <a:highlight>
                  <a:srgbClr val="FFFF00"/>
                </a:highlight>
                <a:latin typeface="+mn-lt"/>
                <a:ea typeface="+mn-ea"/>
                <a:cs typeface="+mn-cs"/>
              </a:rPr>
              <a:t>, purchased the ranch as a weekend retreat from his factory and residence in </a:t>
            </a:r>
            <a:r>
              <a:rPr lang="en-US" sz="1200" b="0" i="0" u="none" strike="noStrike" kern="1200" dirty="0">
                <a:solidFill>
                  <a:schemeClr val="bg1"/>
                </a:solidFill>
                <a:effectLst/>
                <a:highlight>
                  <a:srgbClr val="FFFF00"/>
                </a:highlight>
                <a:latin typeface="+mn-lt"/>
                <a:ea typeface="+mn-ea"/>
                <a:cs typeface="+mn-cs"/>
                <a:hlinkClick r:id="rId5" tooltip="Los Angeles, California">
                  <a:extLst>
                    <a:ext uri="{A12FA001-AC4F-418D-AE19-62706E023703}">
                      <ahyp:hlinkClr xmlns:ahyp="http://schemas.microsoft.com/office/drawing/2018/hyperlinkcolor" xmlns="" val="tx"/>
                    </a:ext>
                  </a:extLst>
                </a:hlinkClick>
              </a:rPr>
              <a:t>Los Angeles</a:t>
            </a:r>
            <a:r>
              <a:rPr lang="en-US" sz="1200" b="0" i="0" u="none" strike="noStrike" kern="1200" dirty="0">
                <a:solidFill>
                  <a:schemeClr val="bg1"/>
                </a:solidFill>
                <a:effectLst/>
                <a:highlight>
                  <a:srgbClr val="FFFF00"/>
                </a:highlight>
                <a:latin typeface="+mn-lt"/>
                <a:ea typeface="+mn-ea"/>
                <a:cs typeface="+mn-cs"/>
              </a:rPr>
              <a:t>. In 1926, Miller built the current stone ranch house, the look-out tower, and the </a:t>
            </a:r>
            <a:r>
              <a:rPr lang="en-US" sz="1200" b="0" i="0" u="none" strike="noStrike" kern="1200" dirty="0">
                <a:solidFill>
                  <a:schemeClr val="bg1"/>
                </a:solidFill>
                <a:effectLst/>
                <a:highlight>
                  <a:srgbClr val="FFFF00"/>
                </a:highlight>
                <a:latin typeface="+mn-lt"/>
                <a:ea typeface="+mn-ea"/>
                <a:cs typeface="+mn-cs"/>
                <a:hlinkClick r:id="rId6" tooltip="Aviary">
                  <a:extLst>
                    <a:ext uri="{A12FA001-AC4F-418D-AE19-62706E023703}">
                      <ahyp:hlinkClr xmlns:ahyp="http://schemas.microsoft.com/office/drawing/2018/hyperlinkcolor" xmlns="" val="tx"/>
                    </a:ext>
                  </a:extLst>
                </a:hlinkClick>
              </a:rPr>
              <a:t>aviary</a:t>
            </a:r>
            <a:r>
              <a:rPr lang="en-US" sz="1200" b="0" i="0" u="none" strike="noStrike" kern="1200" dirty="0">
                <a:solidFill>
                  <a:schemeClr val="bg1"/>
                </a:solidFill>
                <a:effectLst/>
                <a:highlight>
                  <a:srgbClr val="FFFF00"/>
                </a:highlight>
                <a:latin typeface="+mn-lt"/>
                <a:ea typeface="+mn-ea"/>
                <a:cs typeface="+mn-cs"/>
              </a:rPr>
              <a:t>. He held grand parties there during Prohibition, having someone watch for the cops from the tower. The man would then run to the house to warn them to put the booze away. Harry also had other large animals there as part of his private zoo. During the </a:t>
            </a:r>
            <a:r>
              <a:rPr lang="en-US" sz="1200" b="0" i="0" u="none" strike="noStrike" kern="1200" dirty="0">
                <a:solidFill>
                  <a:schemeClr val="bg1"/>
                </a:solidFill>
                <a:effectLst/>
                <a:highlight>
                  <a:srgbClr val="FFFF00"/>
                </a:highlight>
                <a:latin typeface="+mn-lt"/>
                <a:ea typeface="+mn-ea"/>
                <a:cs typeface="+mn-cs"/>
                <a:hlinkClick r:id="rId7" tooltip="Great Depression">
                  <a:extLst>
                    <a:ext uri="{A12FA001-AC4F-418D-AE19-62706E023703}">
                      <ahyp:hlinkClr xmlns:ahyp="http://schemas.microsoft.com/office/drawing/2018/hyperlinkcolor" xmlns="" val="tx"/>
                    </a:ext>
                  </a:extLst>
                </a:hlinkClick>
              </a:rPr>
              <a:t>Great Depression</a:t>
            </a:r>
            <a:r>
              <a:rPr lang="en-US" sz="1200" b="0" i="0" u="none" strike="noStrike" kern="1200" dirty="0">
                <a:solidFill>
                  <a:schemeClr val="bg1"/>
                </a:solidFill>
                <a:effectLst/>
                <a:highlight>
                  <a:srgbClr val="FFFF00"/>
                </a:highlight>
                <a:latin typeface="+mn-lt"/>
                <a:ea typeface="+mn-ea"/>
                <a:cs typeface="+mn-cs"/>
              </a:rPr>
              <a:t>, Miller suffered financial ruin after attempting to build aircraft engines, forcing him to sell the property.</a:t>
            </a:r>
          </a:p>
          <a:p>
            <a:r>
              <a:rPr lang="en-US" sz="1200" b="0" i="0" u="none" strike="noStrike" kern="1200" dirty="0">
                <a:solidFill>
                  <a:schemeClr val="bg1"/>
                </a:solidFill>
                <a:effectLst/>
                <a:highlight>
                  <a:srgbClr val="FFFF00"/>
                </a:highlight>
                <a:latin typeface="+mn-lt"/>
                <a:ea typeface="+mn-ea"/>
                <a:cs typeface="+mn-cs"/>
              </a:rPr>
              <a:t>In the mid-1930s, the property was purchased by Warren </a:t>
            </a:r>
            <a:r>
              <a:rPr lang="en-US" sz="1200" b="0" i="0" u="none" strike="noStrike" kern="1200" dirty="0" err="1">
                <a:solidFill>
                  <a:schemeClr val="bg1"/>
                </a:solidFill>
                <a:effectLst/>
                <a:highlight>
                  <a:srgbClr val="FFFF00"/>
                </a:highlight>
                <a:latin typeface="+mn-lt"/>
                <a:ea typeface="+mn-ea"/>
                <a:cs typeface="+mn-cs"/>
              </a:rPr>
              <a:t>Shobert</a:t>
            </a:r>
            <a:r>
              <a:rPr lang="en-US" sz="1200" b="0" i="0" u="none" strike="noStrike" kern="1200" dirty="0">
                <a:solidFill>
                  <a:schemeClr val="bg1"/>
                </a:solidFill>
                <a:effectLst/>
                <a:highlight>
                  <a:srgbClr val="FFFF00"/>
                </a:highlight>
                <a:latin typeface="+mn-lt"/>
                <a:ea typeface="+mn-ea"/>
                <a:cs typeface="+mn-cs"/>
              </a:rPr>
              <a:t> and Arthur </a:t>
            </a:r>
            <a:r>
              <a:rPr lang="en-US" sz="1200" b="0" i="0" u="none" strike="noStrike" kern="1200" dirty="0" err="1">
                <a:solidFill>
                  <a:schemeClr val="bg1"/>
                </a:solidFill>
                <a:effectLst/>
                <a:highlight>
                  <a:srgbClr val="FFFF00"/>
                </a:highlight>
                <a:latin typeface="+mn-lt"/>
                <a:ea typeface="+mn-ea"/>
                <a:cs typeface="+mn-cs"/>
              </a:rPr>
              <a:t>Edeson</a:t>
            </a:r>
            <a:r>
              <a:rPr lang="en-US" sz="1200" b="0" i="0" u="none" strike="noStrike" kern="1200" dirty="0">
                <a:solidFill>
                  <a:schemeClr val="bg1"/>
                </a:solidFill>
                <a:effectLst/>
                <a:highlight>
                  <a:srgbClr val="FFFF00"/>
                </a:highlight>
                <a:latin typeface="+mn-lt"/>
                <a:ea typeface="+mn-ea"/>
                <a:cs typeface="+mn-cs"/>
              </a:rPr>
              <a:t>, who renamed the property "</a:t>
            </a:r>
            <a:r>
              <a:rPr lang="en-US" sz="1200" b="0" i="0" u="none" strike="noStrike" kern="1200" dirty="0" err="1">
                <a:solidFill>
                  <a:schemeClr val="bg1"/>
                </a:solidFill>
                <a:effectLst/>
                <a:highlight>
                  <a:srgbClr val="FFFF00"/>
                </a:highlight>
                <a:latin typeface="+mn-lt"/>
                <a:ea typeface="+mn-ea"/>
                <a:cs typeface="+mn-cs"/>
              </a:rPr>
              <a:t>Shoson</a:t>
            </a:r>
            <a:r>
              <a:rPr lang="en-US" sz="1200" b="0" i="0" u="none" strike="noStrike" kern="1200" dirty="0">
                <a:solidFill>
                  <a:schemeClr val="bg1"/>
                </a:solidFill>
                <a:effectLst/>
                <a:highlight>
                  <a:srgbClr val="FFFF00"/>
                </a:highlight>
                <a:latin typeface="+mn-lt"/>
                <a:ea typeface="+mn-ea"/>
                <a:cs typeface="+mn-cs"/>
              </a:rPr>
              <a:t>" and transformed it into a recreational fairyland resort for children and adults. The Lake </a:t>
            </a:r>
            <a:r>
              <a:rPr lang="en-US" sz="1200" b="0" i="0" u="none" strike="noStrike" kern="1200" dirty="0" err="1">
                <a:solidFill>
                  <a:schemeClr val="bg1"/>
                </a:solidFill>
                <a:effectLst/>
                <a:highlight>
                  <a:srgbClr val="FFFF00"/>
                </a:highlight>
                <a:latin typeface="+mn-lt"/>
                <a:ea typeface="+mn-ea"/>
                <a:cs typeface="+mn-cs"/>
              </a:rPr>
              <a:t>Encanto</a:t>
            </a:r>
            <a:r>
              <a:rPr lang="en-US" sz="1200" b="0" i="0" u="none" strike="noStrike" kern="1200" dirty="0">
                <a:solidFill>
                  <a:schemeClr val="bg1"/>
                </a:solidFill>
                <a:effectLst/>
                <a:highlight>
                  <a:srgbClr val="FFFF00"/>
                </a:highlight>
                <a:latin typeface="+mn-lt"/>
                <a:ea typeface="+mn-ea"/>
                <a:cs typeface="+mn-cs"/>
              </a:rPr>
              <a:t> Dam, creating Lake </a:t>
            </a:r>
            <a:r>
              <a:rPr lang="en-US" sz="1200" b="0" i="0" u="none" strike="noStrike" kern="1200" dirty="0" err="1">
                <a:solidFill>
                  <a:schemeClr val="bg1"/>
                </a:solidFill>
                <a:effectLst/>
                <a:highlight>
                  <a:srgbClr val="FFFF00"/>
                </a:highlight>
                <a:latin typeface="+mn-lt"/>
                <a:ea typeface="+mn-ea"/>
                <a:cs typeface="+mn-cs"/>
              </a:rPr>
              <a:t>Encanto</a:t>
            </a:r>
            <a:r>
              <a:rPr lang="en-US" sz="1200" b="0" i="0" u="none" strike="noStrike" kern="1200" dirty="0">
                <a:solidFill>
                  <a:schemeClr val="bg1"/>
                </a:solidFill>
                <a:effectLst/>
                <a:highlight>
                  <a:srgbClr val="FFFF00"/>
                </a:highlight>
                <a:latin typeface="+mn-lt"/>
                <a:ea typeface="+mn-ea"/>
                <a:cs typeface="+mn-cs"/>
              </a:rPr>
              <a:t>, was constructed on </a:t>
            </a:r>
            <a:r>
              <a:rPr lang="en-US" sz="1200" b="0" i="0" u="none" strike="noStrike" kern="1200" dirty="0">
                <a:solidFill>
                  <a:schemeClr val="bg1"/>
                </a:solidFill>
                <a:effectLst/>
                <a:highlight>
                  <a:srgbClr val="FFFF00"/>
                </a:highlight>
                <a:latin typeface="+mn-lt"/>
                <a:ea typeface="+mn-ea"/>
                <a:cs typeface="+mn-cs"/>
                <a:hlinkClick r:id="rId8" tooltip="Triunfo Creek (page does not exist)">
                  <a:extLst>
                    <a:ext uri="{A12FA001-AC4F-418D-AE19-62706E023703}">
                      <ahyp:hlinkClr xmlns:ahyp="http://schemas.microsoft.com/office/drawing/2018/hyperlinkcolor" xmlns="" val="tx"/>
                    </a:ext>
                  </a:extLst>
                </a:hlinkClick>
              </a:rPr>
              <a:t>Triunfo Creek</a:t>
            </a:r>
            <a:r>
              <a:rPr lang="en-US" sz="1200" b="0" i="0" u="none" strike="noStrike" kern="1200" dirty="0">
                <a:solidFill>
                  <a:schemeClr val="bg1"/>
                </a:solidFill>
                <a:effectLst/>
                <a:highlight>
                  <a:srgbClr val="FFFF00"/>
                </a:highlight>
                <a:latin typeface="+mn-lt"/>
                <a:ea typeface="+mn-ea"/>
                <a:cs typeface="+mn-cs"/>
              </a:rPr>
              <a:t>. The resort was later renamed "Lake </a:t>
            </a:r>
            <a:r>
              <a:rPr lang="en-US" sz="1200" b="0" i="0" u="none" strike="noStrike" kern="1200" dirty="0" err="1">
                <a:solidFill>
                  <a:schemeClr val="bg1"/>
                </a:solidFill>
                <a:effectLst/>
                <a:highlight>
                  <a:srgbClr val="FFFF00"/>
                </a:highlight>
                <a:latin typeface="+mn-lt"/>
                <a:ea typeface="+mn-ea"/>
                <a:cs typeface="+mn-cs"/>
              </a:rPr>
              <a:t>Enchanto</a:t>
            </a:r>
            <a:r>
              <a:rPr lang="en-US" sz="1200" b="0" i="0" u="none" strike="noStrike" kern="1200" dirty="0">
                <a:solidFill>
                  <a:schemeClr val="bg1"/>
                </a:solidFill>
                <a:effectLst/>
                <a:highlight>
                  <a:srgbClr val="FFFF00"/>
                </a:highlight>
                <a:latin typeface="+mn-lt"/>
                <a:ea typeface="+mn-ea"/>
                <a:cs typeface="+mn-cs"/>
              </a:rPr>
              <a:t>." Competition from other, larger amusement parks and resorts led to the decline of Lake </a:t>
            </a:r>
            <a:r>
              <a:rPr lang="en-US" sz="1200" b="0" i="0" u="none" strike="noStrike" kern="1200" dirty="0" err="1">
                <a:solidFill>
                  <a:schemeClr val="bg1"/>
                </a:solidFill>
                <a:effectLst/>
                <a:highlight>
                  <a:srgbClr val="FFFF00"/>
                </a:highlight>
                <a:latin typeface="+mn-lt"/>
                <a:ea typeface="+mn-ea"/>
                <a:cs typeface="+mn-cs"/>
              </a:rPr>
              <a:t>Enchanto</a:t>
            </a:r>
            <a:r>
              <a:rPr lang="en-US" sz="1200" b="0" i="0" u="none" strike="noStrike" kern="1200" dirty="0">
                <a:solidFill>
                  <a:schemeClr val="bg1"/>
                </a:solidFill>
                <a:effectLst/>
                <a:highlight>
                  <a:srgbClr val="FFFF00"/>
                </a:highlight>
                <a:latin typeface="+mn-lt"/>
                <a:ea typeface="+mn-ea"/>
                <a:cs typeface="+mn-cs"/>
              </a:rPr>
              <a:t>, which fell into disrepair and closed around 1960.</a:t>
            </a:r>
          </a:p>
          <a:p>
            <a:r>
              <a:rPr lang="en-US" sz="1200" b="0" i="0" u="none" strike="noStrike" kern="1200" dirty="0">
                <a:solidFill>
                  <a:schemeClr val="bg1"/>
                </a:solidFill>
                <a:effectLst/>
                <a:highlight>
                  <a:srgbClr val="FFFF00"/>
                </a:highlight>
                <a:latin typeface="+mn-lt"/>
                <a:ea typeface="+mn-ea"/>
                <a:cs typeface="+mn-cs"/>
              </a:rPr>
              <a:t>In 1976, actor </a:t>
            </a:r>
            <a:r>
              <a:rPr lang="en-US" sz="1200" b="0" i="0" u="none" strike="noStrike" kern="1200" dirty="0">
                <a:solidFill>
                  <a:schemeClr val="bg1"/>
                </a:solidFill>
                <a:effectLst/>
                <a:highlight>
                  <a:srgbClr val="FFFF00"/>
                </a:highlight>
                <a:latin typeface="+mn-lt"/>
                <a:ea typeface="+mn-ea"/>
                <a:cs typeface="+mn-cs"/>
                <a:hlinkClick r:id="rId9" tooltip="Peter Strauss">
                  <a:extLst>
                    <a:ext uri="{A12FA001-AC4F-418D-AE19-62706E023703}">
                      <ahyp:hlinkClr xmlns:ahyp="http://schemas.microsoft.com/office/drawing/2018/hyperlinkcolor" xmlns="" val="tx"/>
                    </a:ext>
                  </a:extLst>
                </a:hlinkClick>
              </a:rPr>
              <a:t>Peter Strauss</a:t>
            </a:r>
            <a:r>
              <a:rPr lang="en-US" sz="1200" b="0" i="0" u="none" strike="noStrike" kern="1200" dirty="0">
                <a:solidFill>
                  <a:schemeClr val="bg1"/>
                </a:solidFill>
                <a:effectLst/>
                <a:highlight>
                  <a:srgbClr val="FFFF00"/>
                </a:highlight>
                <a:latin typeface="+mn-lt"/>
                <a:ea typeface="+mn-ea"/>
                <a:cs typeface="+mn-cs"/>
              </a:rPr>
              <a:t> purchased the property after being moved by the area's natural beauty while filming the mini-series </a:t>
            </a:r>
            <a:r>
              <a:rPr lang="en-US" sz="1200" b="0" i="1" u="none" strike="noStrike" kern="1200" dirty="0">
                <a:solidFill>
                  <a:schemeClr val="bg1"/>
                </a:solidFill>
                <a:effectLst/>
                <a:highlight>
                  <a:srgbClr val="FFFF00"/>
                </a:highlight>
                <a:latin typeface="+mn-lt"/>
                <a:ea typeface="+mn-ea"/>
                <a:cs typeface="+mn-cs"/>
                <a:hlinkClick r:id="rId10" tooltip="Rich Man, Poor Man (miniseries)">
                  <a:extLst>
                    <a:ext uri="{A12FA001-AC4F-418D-AE19-62706E023703}">
                      <ahyp:hlinkClr xmlns:ahyp="http://schemas.microsoft.com/office/drawing/2018/hyperlinkcolor" xmlns="" val="tx"/>
                    </a:ext>
                  </a:extLst>
                </a:hlinkClick>
              </a:rPr>
              <a:t>Rich Man, Poor Man</a:t>
            </a:r>
            <a:r>
              <a:rPr lang="en-US" sz="1200" b="0" i="0" u="none" strike="noStrike" kern="1200" dirty="0">
                <a:solidFill>
                  <a:schemeClr val="bg1"/>
                </a:solidFill>
                <a:effectLst/>
                <a:highlight>
                  <a:srgbClr val="FFFF00"/>
                </a:highlight>
                <a:latin typeface="+mn-lt"/>
                <a:ea typeface="+mn-ea"/>
                <a:cs typeface="+mn-cs"/>
              </a:rPr>
              <a:t> at nearby </a:t>
            </a:r>
            <a:r>
              <a:rPr lang="en-US" sz="1200" b="0" i="0" u="none" strike="noStrike" kern="1200" dirty="0">
                <a:solidFill>
                  <a:schemeClr val="bg1"/>
                </a:solidFill>
                <a:effectLst/>
                <a:highlight>
                  <a:srgbClr val="FFFF00"/>
                </a:highlight>
                <a:latin typeface="+mn-lt"/>
                <a:ea typeface="+mn-ea"/>
                <a:cs typeface="+mn-cs"/>
                <a:hlinkClick r:id="rId11" tooltip="Malibu Lake">
                  <a:extLst>
                    <a:ext uri="{A12FA001-AC4F-418D-AE19-62706E023703}">
                      <ahyp:hlinkClr xmlns:ahyp="http://schemas.microsoft.com/office/drawing/2018/hyperlinkcolor" xmlns="" val="tx"/>
                    </a:ext>
                  </a:extLst>
                </a:hlinkClick>
              </a:rPr>
              <a:t>Malibu Lake</a:t>
            </a:r>
            <a:r>
              <a:rPr lang="en-US" sz="1200" b="0" i="0" u="none" strike="noStrike" kern="1200" dirty="0">
                <a:solidFill>
                  <a:schemeClr val="bg1"/>
                </a:solidFill>
                <a:effectLst/>
                <a:highlight>
                  <a:srgbClr val="FFFF00"/>
                </a:highlight>
                <a:latin typeface="+mn-lt"/>
                <a:ea typeface="+mn-ea"/>
                <a:cs typeface="+mn-cs"/>
              </a:rPr>
              <a:t>. Strauss restored the property to a more natural look and lived there until 1983, when he sold it to the </a:t>
            </a:r>
            <a:r>
              <a:rPr lang="en-US" sz="1200" b="0" i="0" u="none" strike="noStrike" kern="1200" dirty="0">
                <a:solidFill>
                  <a:schemeClr val="bg1"/>
                </a:solidFill>
                <a:effectLst/>
                <a:highlight>
                  <a:srgbClr val="FFFF00"/>
                </a:highlight>
                <a:latin typeface="+mn-lt"/>
                <a:ea typeface="+mn-ea"/>
                <a:cs typeface="+mn-cs"/>
                <a:hlinkClick r:id="rId12" tooltip="Santa Monica Mountains Conservancy">
                  <a:extLst>
                    <a:ext uri="{A12FA001-AC4F-418D-AE19-62706E023703}">
                      <ahyp:hlinkClr xmlns:ahyp="http://schemas.microsoft.com/office/drawing/2018/hyperlinkcolor" xmlns="" val="tx"/>
                    </a:ext>
                  </a:extLst>
                </a:hlinkClick>
              </a:rPr>
              <a:t>Santa Monica Mountains Conservancy</a:t>
            </a:r>
            <a:r>
              <a:rPr lang="en-US" sz="1200" b="0" i="0" u="none" strike="noStrike" kern="1200" dirty="0">
                <a:solidFill>
                  <a:schemeClr val="bg1"/>
                </a:solidFill>
                <a:effectLst/>
                <a:highlight>
                  <a:srgbClr val="FFFF00"/>
                </a:highlight>
                <a:latin typeface="+mn-lt"/>
                <a:ea typeface="+mn-ea"/>
                <a:cs typeface="+mn-cs"/>
              </a:rPr>
              <a:t>. The National Park Service purchased the ranch in 1987.</a:t>
            </a:r>
          </a:p>
          <a:p>
            <a:endParaRPr lang="en-US" sz="1200" dirty="0"/>
          </a:p>
          <a:p>
            <a:pPr marL="171450" indent="-171450">
              <a:buFont typeface="Arial" panose="020B0604020202020204" pitchFamily="34" charset="0"/>
              <a:buChar char="•"/>
            </a:pPr>
            <a:r>
              <a:rPr lang="en-US" dirty="0"/>
              <a:t>Other Structural Damage:</a:t>
            </a:r>
          </a:p>
          <a:p>
            <a:pPr marL="171450" indent="-171450">
              <a:buFont typeface="Arial" panose="020B0604020202020204" pitchFamily="34" charset="0"/>
              <a:buChar char="•"/>
            </a:pPr>
            <a:r>
              <a:rPr lang="en-US" dirty="0"/>
              <a:t>The bridge on Mulholland Highway and Troutdale adjacent to the Peter Strauss house is destroyed</a:t>
            </a:r>
          </a:p>
        </p:txBody>
      </p:sp>
      <p:sp>
        <p:nvSpPr>
          <p:cNvPr id="4" name="Slide Number Placeholder 3"/>
          <p:cNvSpPr>
            <a:spLocks noGrp="1"/>
          </p:cNvSpPr>
          <p:nvPr>
            <p:ph type="sldNum" sz="quarter" idx="5"/>
          </p:nvPr>
        </p:nvSpPr>
        <p:spPr/>
        <p:txBody>
          <a:bodyPr/>
          <a:lstStyle/>
          <a:p>
            <a:fld id="{E0A9F3B0-E21A-9D4F-BEE6-5F9CB8A38220}" type="slidenum">
              <a:rPr lang="en-US" smtClean="0"/>
              <a:t>21</a:t>
            </a:fld>
            <a:endParaRPr lang="en-US"/>
          </a:p>
        </p:txBody>
      </p:sp>
    </p:spTree>
    <p:extLst>
      <p:ext uri="{BB962C8B-B14F-4D97-AF65-F5344CB8AC3E}">
        <p14:creationId xmlns:p14="http://schemas.microsoft.com/office/powerpoint/2010/main" val="2722475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 will take time to fully assess the damage and determine the best course of action.</a:t>
            </a:r>
          </a:p>
          <a:p>
            <a:endParaRPr lang="en-US" sz="2800" dirty="0">
              <a:solidFill>
                <a:schemeClr val="tx1"/>
              </a:solidFill>
            </a:endParaRPr>
          </a:p>
          <a:p>
            <a:pPr marL="457200" indent="-457200">
              <a:buFont typeface="Arial" panose="020B0604020202020204" pitchFamily="34" charset="0"/>
              <a:buChar char="•"/>
            </a:pPr>
            <a:r>
              <a:rPr lang="en-US" sz="2800" dirty="0">
                <a:solidFill>
                  <a:schemeClr val="tx1"/>
                </a:solidFill>
              </a:rPr>
              <a:t>Burned Area Emergency Response (BAER) teams are a collection of scientists, foresters, and representatives from various government agencies responsible for </a:t>
            </a:r>
            <a:r>
              <a:rPr lang="en-US" sz="2800" b="1" dirty="0">
                <a:solidFill>
                  <a:schemeClr val="tx1"/>
                </a:solidFill>
              </a:rPr>
              <a:t>identifying hazards and </a:t>
            </a:r>
            <a:r>
              <a:rPr lang="en-US" sz="2800" dirty="0">
                <a:solidFill>
                  <a:schemeClr val="tx1"/>
                </a:solidFill>
              </a:rPr>
              <a:t>recommending mitigation they feel is needed to protect communities and resources from post-fire impacts such as erosion.</a:t>
            </a:r>
          </a:p>
          <a:p>
            <a:endParaRPr lang="en-US" sz="2800" dirty="0">
              <a:solidFill>
                <a:schemeClr val="tx1"/>
              </a:solidFill>
            </a:endParaRPr>
          </a:p>
          <a:p>
            <a:pPr marL="457200" indent="-457200">
              <a:buFont typeface="Arial" panose="020B0604020202020204" pitchFamily="34" charset="0"/>
              <a:buChar char="•"/>
            </a:pPr>
            <a:r>
              <a:rPr lang="en-US" sz="2800" b="1" strike="noStrike" dirty="0">
                <a:solidFill>
                  <a:schemeClr val="tx1"/>
                </a:solidFill>
              </a:rPr>
              <a:t>They</a:t>
            </a:r>
            <a:r>
              <a:rPr lang="en-US" sz="2800" b="1" strike="noStrike" baseline="0" dirty="0">
                <a:solidFill>
                  <a:schemeClr val="tx1"/>
                </a:solidFill>
              </a:rPr>
              <a:t> identify where flooding or debris flows are likely to occur and how to reduce the impacts by clearing culverts or channels and having storm patrols; they identify where burned trees may be hazardous and need to be cut down; or where exposed cultural resource sites need to be protected from looting when they are exposed after the fire.</a:t>
            </a:r>
            <a:endParaRPr lang="en-US" sz="2800" b="1" strike="noStrike" dirty="0">
              <a:solidFill>
                <a:schemeClr val="tx1"/>
              </a:solidFill>
            </a:endParaRPr>
          </a:p>
          <a:p>
            <a:pPr marL="457200" indent="-457200">
              <a:buFont typeface="Arial" panose="020B0604020202020204" pitchFamily="34" charset="0"/>
              <a:buChar char="•"/>
            </a:pPr>
            <a:endParaRPr lang="en-US" sz="2800" b="1" strike="noStrike" dirty="0"/>
          </a:p>
          <a:p>
            <a:endParaRPr lang="en-US" dirty="0"/>
          </a:p>
        </p:txBody>
      </p:sp>
      <p:sp>
        <p:nvSpPr>
          <p:cNvPr id="4" name="Slide Number Placeholder 3"/>
          <p:cNvSpPr>
            <a:spLocks noGrp="1"/>
          </p:cNvSpPr>
          <p:nvPr>
            <p:ph type="sldNum" sz="quarter" idx="5"/>
          </p:nvPr>
        </p:nvSpPr>
        <p:spPr/>
        <p:txBody>
          <a:bodyPr/>
          <a:lstStyle/>
          <a:p>
            <a:fld id="{E0A9F3B0-E21A-9D4F-BEE6-5F9CB8A38220}" type="slidenum">
              <a:rPr lang="en-US" smtClean="0"/>
              <a:t>22</a:t>
            </a:fld>
            <a:endParaRPr lang="en-US"/>
          </a:p>
        </p:txBody>
      </p:sp>
    </p:spTree>
    <p:extLst>
      <p:ext uri="{BB962C8B-B14F-4D97-AF65-F5344CB8AC3E}">
        <p14:creationId xmlns:p14="http://schemas.microsoft.com/office/powerpoint/2010/main" val="3514044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0A9F3B0-E21A-9D4F-BEE6-5F9CB8A38220}" type="slidenum">
              <a:rPr lang="en-US" smtClean="0"/>
              <a:t>23</a:t>
            </a:fld>
            <a:endParaRPr lang="en-US"/>
          </a:p>
        </p:txBody>
      </p:sp>
    </p:spTree>
    <p:extLst>
      <p:ext uri="{BB962C8B-B14F-4D97-AF65-F5344CB8AC3E}">
        <p14:creationId xmlns:p14="http://schemas.microsoft.com/office/powerpoint/2010/main" val="383918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Chaparral Yucca or Our Lord’s Candle (</a:t>
            </a:r>
            <a:r>
              <a:rPr lang="en-US" i="1" dirty="0" err="1"/>
              <a:t>Hesperoyucca</a:t>
            </a:r>
            <a:r>
              <a:rPr lang="en-US" i="1" dirty="0"/>
              <a:t> </a:t>
            </a:r>
            <a:r>
              <a:rPr lang="en-US" i="1" dirty="0" err="1"/>
              <a:t>whipplei</a:t>
            </a:r>
            <a:r>
              <a:rPr lang="en-US" dirty="0"/>
              <a:t>)</a:t>
            </a:r>
          </a:p>
          <a:p>
            <a:pPr marL="171450" indent="-171450">
              <a:buFont typeface="Arial" panose="020B0604020202020204" pitchFamily="34" charset="0"/>
              <a:buChar char="•"/>
            </a:pPr>
            <a:r>
              <a:rPr lang="en-US" dirty="0"/>
              <a:t>Will the mountains look the way they once did?</a:t>
            </a:r>
          </a:p>
          <a:p>
            <a:pPr marL="914400" lvl="1" indent="-457200">
              <a:buFont typeface="Arial" panose="020B0604020202020204" pitchFamily="34" charset="0"/>
              <a:buChar char="•"/>
            </a:pPr>
            <a:r>
              <a:rPr lang="en-US" sz="2800" dirty="0">
                <a:solidFill>
                  <a:schemeClr val="tx1"/>
                </a:solidFill>
              </a:rPr>
              <a:t>It depends on the rainfall…the amount and pattern of rain in the next few years.</a:t>
            </a:r>
          </a:p>
          <a:p>
            <a:pPr marL="914400" lvl="1" indent="-457200">
              <a:buFont typeface="Arial" panose="020B0604020202020204" pitchFamily="34" charset="0"/>
              <a:buChar char="•"/>
            </a:pPr>
            <a:r>
              <a:rPr lang="en-US" sz="2800" dirty="0">
                <a:solidFill>
                  <a:schemeClr val="tx1"/>
                </a:solidFill>
              </a:rPr>
              <a:t>Without enough rain, native recovery is slowed and gives plants such as mustards, grasses, and thistles the chance to spread.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Many of the park’s oaks were burned from top to bottom. Recovery depends on how deeply the burn reached inside the tree and their access to water.</a:t>
            </a:r>
          </a:p>
          <a:p>
            <a:pPr marL="171450" indent="-171450">
              <a:buFont typeface="Arial" panose="020B0604020202020204" pitchFamily="34" charset="0"/>
              <a:buChar char="•"/>
            </a:pPr>
            <a:r>
              <a:rPr lang="en-US" dirty="0"/>
              <a:t>A big concern is vegetation type conversion. When the dominant shrubland vegetation is replaced by non-native grass and forb species </a:t>
            </a:r>
            <a:r>
              <a:rPr lang="en-US" b="1" dirty="0"/>
              <a:t>(like mustards</a:t>
            </a:r>
            <a:r>
              <a:rPr lang="en-US" b="1" baseline="0" dirty="0"/>
              <a:t> or thistles)</a:t>
            </a:r>
            <a:r>
              <a:rPr lang="en-US" b="1" dirty="0"/>
              <a:t>.</a:t>
            </a:r>
            <a:endParaRPr lang="en-US" dirty="0"/>
          </a:p>
          <a:p>
            <a:pPr marL="171450" indent="-171450">
              <a:buFont typeface="Arial" panose="020B0604020202020204" pitchFamily="34" charset="0"/>
              <a:buChar char="•"/>
            </a:pPr>
            <a:r>
              <a:rPr lang="en-US" dirty="0"/>
              <a:t>With sufficient and well-timed rainfall, we could see post-fire wildflower growth throughout the burned areas during the next spring.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Other plants to look for after a fire: laurel sumac (</a:t>
            </a:r>
            <a:r>
              <a:rPr lang="en-US" i="1" dirty="0" err="1"/>
              <a:t>malosma</a:t>
            </a:r>
            <a:r>
              <a:rPr lang="en-US" i="1" dirty="0"/>
              <a:t> </a:t>
            </a:r>
            <a:r>
              <a:rPr lang="en-US" i="1" dirty="0" err="1"/>
              <a:t>laurina</a:t>
            </a:r>
            <a:r>
              <a:rPr lang="en-US" dirty="0"/>
              <a:t>), </a:t>
            </a:r>
            <a:r>
              <a:rPr lang="en-US" dirty="0" err="1"/>
              <a:t>Chamise</a:t>
            </a:r>
            <a:r>
              <a:rPr lang="en-US" dirty="0"/>
              <a:t> (</a:t>
            </a:r>
            <a:r>
              <a:rPr lang="en-US" i="1" dirty="0" err="1"/>
              <a:t>Adenostoma</a:t>
            </a:r>
            <a:r>
              <a:rPr lang="en-US" i="1" dirty="0"/>
              <a:t> </a:t>
            </a:r>
            <a:r>
              <a:rPr lang="en-US" i="1" dirty="0" err="1"/>
              <a:t>fasciculatum</a:t>
            </a:r>
            <a:r>
              <a:rPr lang="en-US" dirty="0"/>
              <a:t>), </a:t>
            </a:r>
            <a:r>
              <a:rPr lang="en-US" dirty="0" err="1"/>
              <a:t>Greenbark</a:t>
            </a:r>
            <a:r>
              <a:rPr lang="en-US" dirty="0"/>
              <a:t> Ceanothus (</a:t>
            </a:r>
            <a:r>
              <a:rPr lang="en-US" i="1" dirty="0"/>
              <a:t>Ceanothus </a:t>
            </a:r>
            <a:r>
              <a:rPr lang="en-US" i="1" dirty="0" err="1"/>
              <a:t>spinosus</a:t>
            </a:r>
            <a:r>
              <a:rPr lang="en-US" dirty="0"/>
              <a:t>), </a:t>
            </a:r>
            <a:r>
              <a:rPr lang="en-US" dirty="0" err="1"/>
              <a:t>Bigpod</a:t>
            </a:r>
            <a:r>
              <a:rPr lang="en-US" dirty="0"/>
              <a:t> Ceanothus (</a:t>
            </a:r>
            <a:r>
              <a:rPr lang="en-US" i="1" dirty="0"/>
              <a:t>Ceanothus </a:t>
            </a:r>
            <a:r>
              <a:rPr lang="en-US" i="1" dirty="0" err="1"/>
              <a:t>megacarpus</a:t>
            </a:r>
            <a:r>
              <a:rPr lang="en-US" dirty="0"/>
              <a:t>)</a:t>
            </a:r>
          </a:p>
        </p:txBody>
      </p:sp>
      <p:sp>
        <p:nvSpPr>
          <p:cNvPr id="4" name="Slide Number Placeholder 3"/>
          <p:cNvSpPr>
            <a:spLocks noGrp="1"/>
          </p:cNvSpPr>
          <p:nvPr>
            <p:ph type="sldNum" sz="quarter" idx="5"/>
          </p:nvPr>
        </p:nvSpPr>
        <p:spPr/>
        <p:txBody>
          <a:bodyPr/>
          <a:lstStyle/>
          <a:p>
            <a:fld id="{E0A9F3B0-E21A-9D4F-BEE6-5F9CB8A38220}" type="slidenum">
              <a:rPr lang="en-US" smtClean="0"/>
              <a:t>24</a:t>
            </a:fld>
            <a:endParaRPr lang="en-US"/>
          </a:p>
        </p:txBody>
      </p:sp>
    </p:spTree>
    <p:extLst>
      <p:ext uri="{BB962C8B-B14F-4D97-AF65-F5344CB8AC3E}">
        <p14:creationId xmlns:p14="http://schemas.microsoft.com/office/powerpoint/2010/main" val="2364725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US" dirty="0"/>
              <a:t>In general, large animals like deer, coyotes, bobcats, and mountain lions can run and may be able to escape the flames.</a:t>
            </a:r>
          </a:p>
          <a:p>
            <a:pPr marL="628650" lvl="1" indent="-171450">
              <a:buFont typeface="Arial" panose="020B0604020202020204" pitchFamily="34" charset="0"/>
              <a:buChar char="•"/>
            </a:pPr>
            <a:r>
              <a:rPr lang="en-US" dirty="0"/>
              <a:t>Smaller animals have a more difficult time escaping. Those that can, will burrow underground.</a:t>
            </a:r>
          </a:p>
          <a:p>
            <a:pPr marL="628650" lvl="1" indent="-171450">
              <a:buFont typeface="Arial" panose="020B0604020202020204" pitchFamily="34" charset="0"/>
              <a:buChar char="•"/>
            </a:pPr>
            <a:r>
              <a:rPr lang="en-US" dirty="0"/>
              <a:t>Birds and bugs that can fly will flee the flames.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Even after escaping the flames, the burned landscape presents many challenges to survival, particularly with the possibility of burned paws.</a:t>
            </a:r>
          </a:p>
          <a:p>
            <a:pPr marL="171450" indent="-171450">
              <a:buFont typeface="Arial" panose="020B0604020202020204" pitchFamily="34" charset="0"/>
              <a:buChar char="•"/>
            </a:pPr>
            <a:r>
              <a:rPr lang="en-US" b="1" strike="noStrike" dirty="0"/>
              <a:t>Chaparral fires typically </a:t>
            </a:r>
            <a:r>
              <a:rPr lang="en-US" dirty="0"/>
              <a:t>burn everything. </a:t>
            </a:r>
            <a:r>
              <a:rPr lang="en-US" b="1" dirty="0"/>
              <a:t>Early years after the fire favors</a:t>
            </a:r>
            <a:r>
              <a:rPr lang="en-US" b="1" baseline="0" dirty="0"/>
              <a:t> animals (birds, reptiles, small mammals) that like more open, dry conditions.  As the vegetation returns animals that like lots of shrub cover, shade and litter become more common again</a:t>
            </a:r>
          </a:p>
          <a:p>
            <a:pPr marL="171450" indent="-171450">
              <a:buFont typeface="Arial" panose="020B0604020202020204" pitchFamily="34" charset="0"/>
              <a:buChar char="•"/>
            </a:pPr>
            <a:r>
              <a:rPr lang="en-US" sz="1200" dirty="0">
                <a:solidFill>
                  <a:schemeClr val="tx1"/>
                </a:solidFill>
              </a:rPr>
              <a:t>P-64, a 4 year old male, perished shortly after the fire (cause unknown) and P-74, a young male, is believed to have perished in or shortly after the fire.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Mountain Lions: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13 mountain lions currently have collars working  (as of February 2019)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The National Park Service has studied more than 60 mountain lions in and around the Santa Monica Mountains. </a:t>
            </a:r>
            <a:r>
              <a:rPr lang="en-US" dirty="0"/>
              <a:t/>
            </a:r>
            <a:br>
              <a:rPr lang="en-US" dirty="0"/>
            </a:br>
            <a:r>
              <a:rPr lang="en-US" sz="1200" b="0" i="0" u="none" strike="noStrike" kern="1200" dirty="0">
                <a:solidFill>
                  <a:schemeClr val="tx1"/>
                </a:solidFill>
                <a:effectLst/>
                <a:latin typeface="+mn-lt"/>
                <a:ea typeface="+mn-ea"/>
                <a:cs typeface="+mn-cs"/>
              </a:rPr>
              <a:t>• The #1 cause of death among study animals is intraspecific strife, or mountain lions killing other mountain lions.  </a:t>
            </a:r>
            <a:r>
              <a:rPr lang="en-US" dirty="0"/>
              <a:t/>
            </a:r>
            <a:br>
              <a:rPr lang="en-US" dirty="0"/>
            </a:br>
            <a:r>
              <a:rPr lang="en-US" sz="1200" b="0" i="0" u="none" strike="noStrike" kern="1200" dirty="0">
                <a:solidFill>
                  <a:schemeClr val="tx1"/>
                </a:solidFill>
                <a:effectLst/>
                <a:latin typeface="+mn-lt"/>
                <a:ea typeface="+mn-ea"/>
                <a:cs typeface="+mn-cs"/>
              </a:rPr>
              <a:t>• A total of 18 mountain lions have been struck and killed by vehicles in the study area since 2002 (note only six were study animals).</a:t>
            </a:r>
            <a:r>
              <a:rPr lang="en-US" dirty="0"/>
              <a:t/>
            </a:r>
            <a:br>
              <a:rPr lang="en-US" dirty="0"/>
            </a:br>
            <a:r>
              <a:rPr lang="en-US" sz="1200" b="0" i="0" u="none" strike="noStrike" kern="1200" dirty="0">
                <a:solidFill>
                  <a:schemeClr val="tx1"/>
                </a:solidFill>
                <a:effectLst/>
                <a:latin typeface="+mn-lt"/>
                <a:ea typeface="+mn-ea"/>
                <a:cs typeface="+mn-cs"/>
              </a:rPr>
              <a:t>• A typical home range is around 200 square miles for adult males and 75 square miles for adult females. </a:t>
            </a:r>
            <a:r>
              <a:rPr lang="en-US" dirty="0"/>
              <a:t/>
            </a:r>
            <a:br>
              <a:rPr lang="en-US" dirty="0"/>
            </a:br>
            <a:r>
              <a:rPr lang="en-US" sz="1200" b="0" i="0" u="none" strike="noStrike" kern="1200" dirty="0">
                <a:solidFill>
                  <a:schemeClr val="tx1"/>
                </a:solidFill>
                <a:effectLst/>
                <a:latin typeface="+mn-lt"/>
                <a:ea typeface="+mn-ea"/>
                <a:cs typeface="+mn-cs"/>
              </a:rPr>
              <a:t>• Mountain lions typically eat about one deer per week, along with other smaller prey as the opportunity arises. NPS researchers have analyzed more than 600 kills, of which 87% were mule deer (the second-most common prey was coyotes and then raccoons).  </a:t>
            </a:r>
            <a:r>
              <a:rPr lang="en-US" dirty="0"/>
              <a:t/>
            </a:r>
            <a:br>
              <a:rPr lang="en-US" dirty="0"/>
            </a:br>
            <a:r>
              <a:rPr lang="en-US" sz="1200" b="0" i="0" u="none" strike="noStrike" kern="1200" dirty="0">
                <a:solidFill>
                  <a:schemeClr val="tx1"/>
                </a:solidFill>
                <a:effectLst/>
                <a:latin typeface="+mn-lt"/>
                <a:ea typeface="+mn-ea"/>
                <a:cs typeface="+mn-cs"/>
              </a:rPr>
              <a:t>• 17 of 18 mountain lions have tested positive for exposure to one or more anticoagulant rodenticides (rat poison) and three have died directly of poisoning. </a:t>
            </a:r>
            <a:endParaRPr lang="en-US" sz="1200" dirty="0">
              <a:solidFill>
                <a:schemeClr val="tx1"/>
              </a:solidFill>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0A9F3B0-E21A-9D4F-BEE6-5F9CB8A38220}" type="slidenum">
              <a:rPr lang="en-US" smtClean="0"/>
              <a:t>25</a:t>
            </a:fld>
            <a:endParaRPr lang="en-US"/>
          </a:p>
        </p:txBody>
      </p:sp>
    </p:spTree>
    <p:extLst>
      <p:ext uri="{BB962C8B-B14F-4D97-AF65-F5344CB8AC3E}">
        <p14:creationId xmlns:p14="http://schemas.microsoft.com/office/powerpoint/2010/main" val="1402418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 is against the law to leave food and water out for animals on NPS land (36 Code of Federal Regulations/CFR 2.2) with a fine of up to $5,000 and up to six months imprisonment.</a:t>
            </a:r>
          </a:p>
          <a:p>
            <a:pPr marL="171450" indent="-171450">
              <a:buFont typeface="Arial" panose="020B0604020202020204" pitchFamily="34" charset="0"/>
              <a:buChar char="•"/>
            </a:pPr>
            <a:r>
              <a:rPr lang="en-US" dirty="0"/>
              <a:t>If you see an injured animal you can call the California Wildlife Center (310) 458-WILD.</a:t>
            </a:r>
          </a:p>
        </p:txBody>
      </p:sp>
      <p:sp>
        <p:nvSpPr>
          <p:cNvPr id="4" name="Slide Number Placeholder 3"/>
          <p:cNvSpPr>
            <a:spLocks noGrp="1"/>
          </p:cNvSpPr>
          <p:nvPr>
            <p:ph type="sldNum" sz="quarter" idx="5"/>
          </p:nvPr>
        </p:nvSpPr>
        <p:spPr/>
        <p:txBody>
          <a:bodyPr/>
          <a:lstStyle/>
          <a:p>
            <a:fld id="{E0A9F3B0-E21A-9D4F-BEE6-5F9CB8A38220}" type="slidenum">
              <a:rPr lang="en-US" smtClean="0"/>
              <a:t>26</a:t>
            </a:fld>
            <a:endParaRPr lang="en-US"/>
          </a:p>
        </p:txBody>
      </p:sp>
    </p:spTree>
    <p:extLst>
      <p:ext uri="{BB962C8B-B14F-4D97-AF65-F5344CB8AC3E}">
        <p14:creationId xmlns:p14="http://schemas.microsoft.com/office/powerpoint/2010/main" val="2016238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Too much rain too close together could cause mud and debris flows, washing out seeds ad new sprouts.</a:t>
            </a:r>
          </a:p>
          <a:p>
            <a:pPr marL="171450" indent="-171450">
              <a:buFont typeface="Arial" panose="020B0604020202020204" pitchFamily="34" charset="0"/>
              <a:buChar char="•"/>
            </a:pPr>
            <a:r>
              <a:rPr lang="en-US" dirty="0"/>
              <a:t>But, if we don’t get enough, germinating seeds might not make it.</a:t>
            </a:r>
          </a:p>
          <a:p>
            <a:pPr marL="171450" indent="-171450">
              <a:buFont typeface="Arial" panose="020B0604020202020204" pitchFamily="34" charset="0"/>
              <a:buChar char="•"/>
            </a:pPr>
            <a:r>
              <a:rPr lang="en-US" dirty="0"/>
              <a:t>With the right amounts of rain, we could get a post-fire bloom of fire following wildflowers.</a:t>
            </a:r>
          </a:p>
          <a:p>
            <a:pPr marL="171450" indent="-171450">
              <a:buFont typeface="Arial" panose="020B0604020202020204" pitchFamily="34" charset="0"/>
              <a:buChar char="•"/>
            </a:pPr>
            <a:r>
              <a:rPr lang="en-US" dirty="0"/>
              <a:t>The effort humans can put into recover “is miniscule” compared to what nature will have to do and a major factor in how the environment will respond is the condition of the land before the fire. With recent years of drought, conditions are not encouraging but there is no simple way to predict how the mountains will recover.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Who pays for restoration?</a:t>
            </a:r>
          </a:p>
          <a:p>
            <a:pPr marL="628650" lvl="1" indent="-171450">
              <a:buFont typeface="Arial" panose="020B0604020202020204" pitchFamily="34" charset="0"/>
              <a:buChar char="•"/>
            </a:pPr>
            <a:r>
              <a:rPr lang="en-US" dirty="0"/>
              <a:t>Initially, the money for recovery efforts comes out of the BAER plan (DOI emergency funds)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0A9F3B0-E21A-9D4F-BEE6-5F9CB8A38220}" type="slidenum">
              <a:rPr lang="en-US" smtClean="0"/>
              <a:t>27</a:t>
            </a:fld>
            <a:endParaRPr lang="en-US"/>
          </a:p>
        </p:txBody>
      </p:sp>
    </p:spTree>
    <p:extLst>
      <p:ext uri="{BB962C8B-B14F-4D97-AF65-F5344CB8AC3E}">
        <p14:creationId xmlns:p14="http://schemas.microsoft.com/office/powerpoint/2010/main" val="4171641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Thank you for learning about </a:t>
            </a:r>
            <a:r>
              <a:rPr lang="en-US" b="1" i="1" dirty="0"/>
              <a:t>Wildland Fire in the Santa Monica Mountains</a:t>
            </a:r>
            <a:r>
              <a:rPr lang="en-US" b="1" dirty="0"/>
              <a:t>. To continue your journey into Santa Monica Mountains National Recreation Area: Fire Ecology continue on to the </a:t>
            </a:r>
            <a:r>
              <a:rPr lang="en-US" b="1" i="1" dirty="0"/>
              <a:t>Fire Ecology: </a:t>
            </a:r>
            <a:r>
              <a:rPr lang="en-US" sz="1200" b="1" i="1" dirty="0">
                <a:latin typeface="Garamond" panose="02020404030301010803" pitchFamily="18" charset="0"/>
              </a:rPr>
              <a:t>The relationship between wildfire &amp; the biotic &amp; abiotic environment</a:t>
            </a:r>
            <a:r>
              <a:rPr lang="en-US" sz="1200" b="1" i="0" dirty="0">
                <a:latin typeface="Garamond" panose="02020404030301010803" pitchFamily="18" charset="0"/>
              </a:rPr>
              <a:t> </a:t>
            </a:r>
            <a:r>
              <a:rPr lang="en-US" b="1" dirty="0"/>
              <a:t>unit.</a:t>
            </a:r>
          </a:p>
        </p:txBody>
      </p:sp>
      <p:sp>
        <p:nvSpPr>
          <p:cNvPr id="4" name="Slide Number Placeholder 3"/>
          <p:cNvSpPr>
            <a:spLocks noGrp="1"/>
          </p:cNvSpPr>
          <p:nvPr>
            <p:ph type="sldNum" sz="quarter" idx="10"/>
          </p:nvPr>
        </p:nvSpPr>
        <p:spPr/>
        <p:txBody>
          <a:bodyPr/>
          <a:lstStyle/>
          <a:p>
            <a:fld id="{EDDF7DB9-9F54-AD4D-9B15-1F256C42FA3D}" type="slidenum">
              <a:rPr lang="en-US" smtClean="0"/>
              <a:t>28</a:t>
            </a:fld>
            <a:endParaRPr lang="en-US"/>
          </a:p>
        </p:txBody>
      </p:sp>
    </p:spTree>
    <p:extLst>
      <p:ext uri="{BB962C8B-B14F-4D97-AF65-F5344CB8AC3E}">
        <p14:creationId xmlns:p14="http://schemas.microsoft.com/office/powerpoint/2010/main" val="2403638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29</a:t>
            </a:fld>
            <a:endParaRPr lang="en-US"/>
          </a:p>
        </p:txBody>
      </p:sp>
    </p:spTree>
    <p:extLst>
      <p:ext uri="{BB962C8B-B14F-4D97-AF65-F5344CB8AC3E}">
        <p14:creationId xmlns:p14="http://schemas.microsoft.com/office/powerpoint/2010/main" val="678181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 fire burned 24,238 acres in a day and a half within the 20 year-old footprint of the 1993 Green Meadow Fire, the largest fire on record (38,478 acres) in the mountains. The Springs Fire is the 5th largest wildfire and it burned 12% of the SMMNRA in the most undeveloped section of the park. There was minimal property damage to the surrounding communities as the fire burned mostly through undeveloped private property and parkland. The fire was declared 100% contained on May 12, 2013” (NPS, 2015).</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The Springs Fire Story by Robert Taylor, Fire GIS Specialist at Santa Monica Mountains National Recreation Area &amp; Coast Mediterranean Network, National Park Service:</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“On day 1, sustained Santa Ana winds out of the NE blew the fire about 10 miles to the beach in 12 hours. These are the blue, green, and yellow- colored timesteps.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Overnight the wind backed off some. Hotshots conducted the backburn indicated in the center of the map during the night.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We knew winds were going to turn onshore at some time,  but exactly when that would happen was unclear. I was pretty sure people refusing to leave houses along Deer Creek Road were going to be in mortal danger on day 2.</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Mid-morning of the second day we had what they call "battling winds." That is when the regular prevailing sea breeze started asserting itself against the fading Santa Ana wind event. Winds shifted back and forth locally for a little while. Fire behavior in lower Sycamore Canyon started getting more active.</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Then a steady breeze out of the SW set up. It blew the fire back inland. The progression map shows those timesteps of the fire progression in oranges and reds.  Seabreeze was still pretty hot and dry, because all the Santa Ana air wasn't offshore long enough to get cool and moist like a regular sea breeze would be. The fire made some big runs towards the very wealthy community of Hidden Valley.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About 4pm on day 2 the sea breeze started getting cool and moist. The fire spread stopped pretty abruptly as a result. It stopped short of Hidden Valley. It stopped short of those very vulnerable houses along Deer Creek Road. Everyone was safe. Yay!” (</a:t>
            </a:r>
            <a:r>
              <a:rPr lang="en-US" sz="1200" dirty="0"/>
              <a:t>Personal Communication, Taylor, 4/24/18)</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1" u="none" strike="noStrike" kern="1200" dirty="0">
                <a:solidFill>
                  <a:schemeClr val="tx1"/>
                </a:solidFill>
                <a:effectLst/>
                <a:latin typeface="+mn-lt"/>
                <a:ea typeface="+mn-ea"/>
                <a:cs typeface="+mn-cs"/>
              </a:rPr>
              <a:t>In the next few slides, initiate a classroom conversation about the fire conditions that may have contributed to the fires behaviors : Weather, Drought, Humidity, Fuels, Winds, and Topography. </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If you take the field trip to Rancho Sierra Vista associated with this program, you can see the edge of the Springs Fire perimeter.</a:t>
            </a:r>
          </a:p>
        </p:txBody>
      </p:sp>
      <p:sp>
        <p:nvSpPr>
          <p:cNvPr id="4" name="Slide Number Placeholder 3"/>
          <p:cNvSpPr>
            <a:spLocks noGrp="1"/>
          </p:cNvSpPr>
          <p:nvPr>
            <p:ph type="sldNum" sz="quarter" idx="10"/>
          </p:nvPr>
        </p:nvSpPr>
        <p:spPr/>
        <p:txBody>
          <a:bodyPr/>
          <a:lstStyle/>
          <a:p>
            <a:fld id="{EDDF7DB9-9F54-AD4D-9B15-1F256C42FA3D}" type="slidenum">
              <a:rPr lang="en-US" smtClean="0"/>
              <a:t>10</a:t>
            </a:fld>
            <a:endParaRPr lang="en-US"/>
          </a:p>
        </p:txBody>
      </p:sp>
    </p:spTree>
    <p:extLst>
      <p:ext uri="{BB962C8B-B14F-4D97-AF65-F5344CB8AC3E}">
        <p14:creationId xmlns:p14="http://schemas.microsoft.com/office/powerpoint/2010/main" val="3535494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“Fire conditions for the Springs Fire were typical for a destructive Santa Monica Mountains wildfire where low humidity and high gusty off-shore winds rapidly spread the fire in first hours of the fire. However this fire was very large for the time of year as it started on an out of season Red Flag event beside the highway with 10 miles of open space in its path before it stopped at the Pacific Ocean” (NPS, 2013, p. 20).</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fire occurred under extreme weather conditions with low humidity, high temperatures and strong Santa Ana winds. (NPS, 2015)</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11</a:t>
            </a:fld>
            <a:endParaRPr lang="en-US"/>
          </a:p>
        </p:txBody>
      </p:sp>
    </p:spTree>
    <p:extLst>
      <p:ext uri="{BB962C8B-B14F-4D97-AF65-F5344CB8AC3E}">
        <p14:creationId xmlns:p14="http://schemas.microsoft.com/office/powerpoint/2010/main" val="3587083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weather conditions recorded at the </a:t>
            </a:r>
            <a:r>
              <a:rPr lang="en-US" sz="1200" kern="1200" dirty="0" err="1">
                <a:solidFill>
                  <a:schemeClr val="tx1"/>
                </a:solidFill>
                <a:effectLst/>
                <a:latin typeface="+mn-lt"/>
                <a:ea typeface="+mn-ea"/>
                <a:cs typeface="+mn-cs"/>
              </a:rPr>
              <a:t>Cheeseboro</a:t>
            </a:r>
            <a:r>
              <a:rPr lang="en-US" sz="1200" kern="1200" dirty="0">
                <a:solidFill>
                  <a:schemeClr val="tx1"/>
                </a:solidFill>
                <a:effectLst/>
                <a:latin typeface="+mn-lt"/>
                <a:ea typeface="+mn-ea"/>
                <a:cs typeface="+mn-cs"/>
              </a:rPr>
              <a:t> Canyon RAWS station 14 miles east of the burn were 74° with 3% relative humidity and 27 –mph northeast winds gusting to 48 mph. The Burning Index at </a:t>
            </a:r>
            <a:r>
              <a:rPr lang="en-US" sz="1200" kern="1200" dirty="0" err="1">
                <a:solidFill>
                  <a:schemeClr val="tx1"/>
                </a:solidFill>
                <a:effectLst/>
                <a:latin typeface="+mn-lt"/>
                <a:ea typeface="+mn-ea"/>
                <a:cs typeface="+mn-cs"/>
              </a:rPr>
              <a:t>Cheeseboro</a:t>
            </a:r>
            <a:r>
              <a:rPr lang="en-US" sz="1200" kern="1200" dirty="0">
                <a:solidFill>
                  <a:schemeClr val="tx1"/>
                </a:solidFill>
                <a:effectLst/>
                <a:latin typeface="+mn-lt"/>
                <a:ea typeface="+mn-ea"/>
                <a:cs typeface="+mn-cs"/>
              </a:rPr>
              <a:t> Canyon was 17, Extreme. The preceding winter rainfall in the area was less than 6 inches, resulting in live fuel moisture levels typically found in late June or early July rather than May.  Ventura County Fire reported 77% live fuel moisture for this area in April; the long-term average is 135-140%” (NPS, 2013, p. 15-16).</a:t>
            </a: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DDF7DB9-9F54-AD4D-9B15-1F256C42FA3D}" type="slidenum">
              <a:rPr lang="en-US" smtClean="0"/>
              <a:t>12</a:t>
            </a:fld>
            <a:endParaRPr lang="en-US"/>
          </a:p>
        </p:txBody>
      </p:sp>
    </p:spTree>
    <p:extLst>
      <p:ext uri="{BB962C8B-B14F-4D97-AF65-F5344CB8AC3E}">
        <p14:creationId xmlns:p14="http://schemas.microsoft.com/office/powerpoint/2010/main" val="3695047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fire began during a period of high, sustained winds from the northeast (“Santa Ana” conditions) that are unusual for the spring. A Red Flag fire weather warning was in effect for the Santa Monica Mountains (SMM) and surrounding areas for May 1-3. Strong off-shore winds (blowing in a southerly direction) were well established before the fire started” (NPS, 2013, p. 15-16).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fire behavior was predominantly wind-driven with rapid backing fire on the east flank. The major fire progression was within the first 36 hours of ignition. On the first day of the fire the strong wind pushed the fire to the coast. The fire traveled at a rate of 120-160 chains per hour (1-2 mph) with wind domination. Spotting was a quarter to half mile downwind. Flame lengths were 30’ to 50’ with head fire alignment. The flanking fire spread at 15 to 30 chains per hour with backing fire rate of one to five chains per hour. A low pressure cell changed the weather pattern on the third day and fire suppression tactics became direct and took another two days to confine the fire and two more days to control it” (NPS, 2013, p. 19).</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DDF7DB9-9F54-AD4D-9B15-1F256C42FA3D}" type="slidenum">
              <a:rPr lang="en-US" smtClean="0"/>
              <a:t>13</a:t>
            </a:fld>
            <a:endParaRPr lang="en-US"/>
          </a:p>
        </p:txBody>
      </p:sp>
    </p:spTree>
    <p:extLst>
      <p:ext uri="{BB962C8B-B14F-4D97-AF65-F5344CB8AC3E}">
        <p14:creationId xmlns:p14="http://schemas.microsoft.com/office/powerpoint/2010/main" val="3699823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 preceding winter rainfall in the area was less than 6 inches, resulting in live fuel moisture levels typically found in late June or early July rather than May.  Ventura County Fire reported 77% live fuel moisture for this area in April; the long-term average is 135-140%” (NPS, 2013, p. 15-16).</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Fuels that contributed to the fire behavior were mostly Coastal Sage Scrub (CSS) and Chaparral.</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DDF7DB9-9F54-AD4D-9B15-1F256C42FA3D}" type="slidenum">
              <a:rPr lang="en-US" smtClean="0"/>
              <a:t>14</a:t>
            </a:fld>
            <a:endParaRPr lang="en-US"/>
          </a:p>
        </p:txBody>
      </p:sp>
    </p:spTree>
    <p:extLst>
      <p:ext uri="{BB962C8B-B14F-4D97-AF65-F5344CB8AC3E}">
        <p14:creationId xmlns:p14="http://schemas.microsoft.com/office/powerpoint/2010/main" val="4014227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b="1" dirty="0"/>
              <a:t>Woolsey fire behavior</a:t>
            </a:r>
          </a:p>
          <a:p>
            <a:pPr marL="285750" indent="-285750">
              <a:buFont typeface="Arial" panose="020B0604020202020204" pitchFamily="34" charset="0"/>
              <a:buChar char="•"/>
            </a:pPr>
            <a:r>
              <a:rPr lang="en-US" sz="1400" b="1" dirty="0"/>
              <a:t>Important and dramatic fact of these fires is how fast they spread</a:t>
            </a:r>
          </a:p>
        </p:txBody>
      </p:sp>
      <p:sp>
        <p:nvSpPr>
          <p:cNvPr id="4" name="Slide Number Placeholder 3"/>
          <p:cNvSpPr>
            <a:spLocks noGrp="1"/>
          </p:cNvSpPr>
          <p:nvPr>
            <p:ph type="sldNum" sz="quarter" idx="10"/>
          </p:nvPr>
        </p:nvSpPr>
        <p:spPr/>
        <p:txBody>
          <a:bodyPr/>
          <a:lstStyle/>
          <a:p>
            <a:fld id="{E0A9F3B0-E21A-9D4F-BEE6-5F9CB8A38220}" type="slidenum">
              <a:rPr lang="en-US" smtClean="0"/>
              <a:t>17</a:t>
            </a:fld>
            <a:endParaRPr lang="en-US"/>
          </a:p>
        </p:txBody>
      </p:sp>
    </p:spTree>
    <p:extLst>
      <p:ext uri="{BB962C8B-B14F-4D97-AF65-F5344CB8AC3E}">
        <p14:creationId xmlns:p14="http://schemas.microsoft.com/office/powerpoint/2010/main" val="1101615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Impact of Woolsey Fire</a:t>
            </a:r>
          </a:p>
        </p:txBody>
      </p:sp>
      <p:sp>
        <p:nvSpPr>
          <p:cNvPr id="4" name="Slide Number Placeholder 3"/>
          <p:cNvSpPr>
            <a:spLocks noGrp="1"/>
          </p:cNvSpPr>
          <p:nvPr>
            <p:ph type="sldNum" sz="quarter" idx="5"/>
          </p:nvPr>
        </p:nvSpPr>
        <p:spPr/>
        <p:txBody>
          <a:bodyPr/>
          <a:lstStyle/>
          <a:p>
            <a:fld id="{E0A9F3B0-E21A-9D4F-BEE6-5F9CB8A38220}" type="slidenum">
              <a:rPr lang="en-US" smtClean="0"/>
              <a:t>18</a:t>
            </a:fld>
            <a:endParaRPr lang="en-US"/>
          </a:p>
        </p:txBody>
      </p:sp>
    </p:spTree>
    <p:extLst>
      <p:ext uri="{BB962C8B-B14F-4D97-AF65-F5344CB8AC3E}">
        <p14:creationId xmlns:p14="http://schemas.microsoft.com/office/powerpoint/2010/main" val="531588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Santa Monica Mountains sustained significant damage from the fire. </a:t>
            </a:r>
            <a:r>
              <a:rPr lang="en-US" sz="1200" dirty="0"/>
              <a:t>47% of the total land within the recreation area burned.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church and train station remain at Paramount Ranch</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0A9F3B0-E21A-9D4F-BEE6-5F9CB8A38220}" type="slidenum">
              <a:rPr lang="en-US" smtClean="0"/>
              <a:t>19</a:t>
            </a:fld>
            <a:endParaRPr lang="en-US"/>
          </a:p>
        </p:txBody>
      </p:sp>
    </p:spTree>
    <p:extLst>
      <p:ext uri="{BB962C8B-B14F-4D97-AF65-F5344CB8AC3E}">
        <p14:creationId xmlns:p14="http://schemas.microsoft.com/office/powerpoint/2010/main" val="4162188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smtClean="0"/>
              <a:t>7/26/2019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rIns="45720"/>
          <a:lstStyle/>
          <a:p>
            <a:fld id="{6D22F896-40B5-4ADD-8801-0D06FADFA095}" type="slidenum">
              <a:rPr lang="en-US" smtClean="0"/>
              <a:t>‹#›</a:t>
            </a:fld>
            <a:endParaRPr lang="en-US" dirty="0"/>
          </a:p>
        </p:txBody>
      </p:sp>
    </p:spTree>
    <p:extLst>
      <p:ext uri="{BB962C8B-B14F-4D97-AF65-F5344CB8AC3E}">
        <p14:creationId xmlns:p14="http://schemas.microsoft.com/office/powerpoint/2010/main" val="3553346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7/26/2019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25056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smtClean="0"/>
              <a:t>7/26/2019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57573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C8D3C522-6793-0C4B-962A-C2619753111D}" type="datetimeFigureOut">
              <a:rPr lang="en-US" smtClean="0"/>
              <a:t>7/26/2019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89E8F8-A32F-D946-A96D-31D4BD16BEF1}" type="slidenum">
              <a:rPr lang="en-US" smtClean="0"/>
              <a:t>‹#›</a:t>
            </a:fld>
            <a:endParaRPr lang="en-US"/>
          </a:p>
        </p:txBody>
      </p:sp>
    </p:spTree>
    <p:extLst>
      <p:ext uri="{BB962C8B-B14F-4D97-AF65-F5344CB8AC3E}">
        <p14:creationId xmlns:p14="http://schemas.microsoft.com/office/powerpoint/2010/main" val="3386312796"/>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8D3C522-6793-0C4B-962A-C2619753111D}" type="datetimeFigureOut">
              <a:rPr lang="en-US" smtClean="0"/>
              <a:t>7/26/2019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89E8F8-A32F-D946-A96D-31D4BD16BEF1}" type="slidenum">
              <a:rPr lang="en-US" smtClean="0"/>
              <a:t>‹#›</a:t>
            </a:fld>
            <a:endParaRPr lang="en-US"/>
          </a:p>
        </p:txBody>
      </p:sp>
    </p:spTree>
    <p:extLst>
      <p:ext uri="{BB962C8B-B14F-4D97-AF65-F5344CB8AC3E}">
        <p14:creationId xmlns:p14="http://schemas.microsoft.com/office/powerpoint/2010/main" val="2959661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C8D3C522-6793-0C4B-962A-C2619753111D}" type="datetimeFigureOut">
              <a:rPr lang="en-US" smtClean="0"/>
              <a:t>7/26/2019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89E8F8-A32F-D946-A96D-31D4BD16BEF1}" type="slidenum">
              <a:rPr lang="en-US" smtClean="0"/>
              <a:t>‹#›</a:t>
            </a:fld>
            <a:endParaRPr lang="en-US"/>
          </a:p>
        </p:txBody>
      </p:sp>
    </p:spTree>
    <p:extLst>
      <p:ext uri="{BB962C8B-B14F-4D97-AF65-F5344CB8AC3E}">
        <p14:creationId xmlns:p14="http://schemas.microsoft.com/office/powerpoint/2010/main" val="1847356891"/>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C8D3C522-6793-0C4B-962A-C2619753111D}" type="datetimeFigureOut">
              <a:rPr lang="en-US" smtClean="0"/>
              <a:t>7/26/2019</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B889E8F8-A32F-D946-A96D-31D4BD16BEF1}" type="slidenum">
              <a:rPr lang="en-US" smtClean="0"/>
              <a:t>‹#›</a:t>
            </a:fld>
            <a:endParaRPr lang="en-US"/>
          </a:p>
        </p:txBody>
      </p:sp>
    </p:spTree>
    <p:extLst>
      <p:ext uri="{BB962C8B-B14F-4D97-AF65-F5344CB8AC3E}">
        <p14:creationId xmlns:p14="http://schemas.microsoft.com/office/powerpoint/2010/main" val="2320159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accent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C8D3C522-6793-0C4B-962A-C2619753111D}" type="datetimeFigureOut">
              <a:rPr lang="en-US" smtClean="0"/>
              <a:t>7/26/2019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89E8F8-A32F-D946-A96D-31D4BD16BEF1}"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14247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D3C522-6793-0C4B-962A-C2619753111D}" type="datetimeFigureOut">
              <a:rPr lang="en-US" smtClean="0"/>
              <a:t>7/26/2019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89E8F8-A32F-D946-A96D-31D4BD16BEF1}" type="slidenum">
              <a:rPr lang="en-US" smtClean="0"/>
              <a:t>‹#›</a:t>
            </a:fld>
            <a:endParaRPr lang="en-US"/>
          </a:p>
        </p:txBody>
      </p:sp>
    </p:spTree>
    <p:extLst>
      <p:ext uri="{BB962C8B-B14F-4D97-AF65-F5344CB8AC3E}">
        <p14:creationId xmlns:p14="http://schemas.microsoft.com/office/powerpoint/2010/main" val="390011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D3C522-6793-0C4B-962A-C2619753111D}" type="datetimeFigureOut">
              <a:rPr lang="en-US" smtClean="0"/>
              <a:t>7/26/2019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89E8F8-A32F-D946-A96D-31D4BD16BEF1}" type="slidenum">
              <a:rPr lang="en-US" smtClean="0"/>
              <a:t>‹#›</a:t>
            </a:fld>
            <a:endParaRPr lang="en-US"/>
          </a:p>
        </p:txBody>
      </p:sp>
    </p:spTree>
    <p:extLst>
      <p:ext uri="{BB962C8B-B14F-4D97-AF65-F5344CB8AC3E}">
        <p14:creationId xmlns:p14="http://schemas.microsoft.com/office/powerpoint/2010/main" val="1105127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C8D3C522-6793-0C4B-962A-C2619753111D}" type="datetimeFigureOut">
              <a:rPr lang="en-US" smtClean="0"/>
              <a:t>7/26/2019</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B889E8F8-A32F-D946-A96D-31D4BD16BEF1}" type="slidenum">
              <a:rPr lang="en-US" smtClean="0"/>
              <a:t>‹#›</a:t>
            </a:fld>
            <a:endParaRPr lang="en-US"/>
          </a:p>
        </p:txBody>
      </p:sp>
    </p:spTree>
    <p:extLst>
      <p:ext uri="{BB962C8B-B14F-4D97-AF65-F5344CB8AC3E}">
        <p14:creationId xmlns:p14="http://schemas.microsoft.com/office/powerpoint/2010/main" val="2681980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smtClean="0"/>
              <a:t>7/26/2019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09126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C8D3C522-6793-0C4B-962A-C2619753111D}" type="datetimeFigureOut">
              <a:rPr lang="en-US" smtClean="0"/>
              <a:t>7/26/2019</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B889E8F8-A32F-D946-A96D-31D4BD16BEF1}" type="slidenum">
              <a:rPr lang="en-US" smtClean="0"/>
              <a:t>‹#›</a:t>
            </a:fld>
            <a:endParaRPr lang="en-US"/>
          </a:p>
        </p:txBody>
      </p:sp>
    </p:spTree>
    <p:extLst>
      <p:ext uri="{BB962C8B-B14F-4D97-AF65-F5344CB8AC3E}">
        <p14:creationId xmlns:p14="http://schemas.microsoft.com/office/powerpoint/2010/main" val="1026192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D3C522-6793-0C4B-962A-C2619753111D}" type="datetimeFigureOut">
              <a:rPr lang="en-US" smtClean="0"/>
              <a:t>7/26/2019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89E8F8-A32F-D946-A96D-31D4BD16BEF1}" type="slidenum">
              <a:rPr lang="en-US" smtClean="0"/>
              <a:t>‹#›</a:t>
            </a:fld>
            <a:endParaRPr lang="en-US"/>
          </a:p>
        </p:txBody>
      </p:sp>
    </p:spTree>
    <p:extLst>
      <p:ext uri="{BB962C8B-B14F-4D97-AF65-F5344CB8AC3E}">
        <p14:creationId xmlns:p14="http://schemas.microsoft.com/office/powerpoint/2010/main" val="4112778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D3C522-6793-0C4B-962A-C2619753111D}" type="datetimeFigureOut">
              <a:rPr lang="en-US" smtClean="0"/>
              <a:t>7/26/2019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89E8F8-A32F-D946-A96D-31D4BD16BEF1}" type="slidenum">
              <a:rPr lang="en-US" smtClean="0"/>
              <a:t>‹#›</a:t>
            </a:fld>
            <a:endParaRPr lang="en-US"/>
          </a:p>
        </p:txBody>
      </p:sp>
    </p:spTree>
    <p:extLst>
      <p:ext uri="{BB962C8B-B14F-4D97-AF65-F5344CB8AC3E}">
        <p14:creationId xmlns:p14="http://schemas.microsoft.com/office/powerpoint/2010/main" val="2732128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5059C3-6A89-4494-99FF-5A4D6FFD50EB}" type="datetimeFigureOut">
              <a:rPr lang="en-US" smtClean="0"/>
              <a:t>7/26/2019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25969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smtClean="0"/>
              <a:t>7/26/2019</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44905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smtClean="0"/>
              <a:t>7/26/2019</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8883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7/26/2019</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60536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smtClean="0"/>
              <a:t>7/26/2019</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6596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D525BB-DA17-4BA0-B3C8-3AC3ABC827E6}" type="datetimeFigureOut">
              <a:rPr lang="en-US" smtClean="0"/>
              <a:t>7/26/2019</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7869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6C4C9A-3960-41CF-A4E9-2A8FB932454B}" type="datetimeFigureOut">
              <a:rPr lang="en-US" smtClean="0"/>
              <a:t>7/26/2019</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70497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b="1" i="0">
                <a:solidFill>
                  <a:schemeClr val="tx1">
                    <a:tint val="75000"/>
                  </a:schemeClr>
                </a:solidFill>
                <a:latin typeface="Garamond Bold"/>
              </a:defRPr>
            </a:lvl1pPr>
          </a:lstStyle>
          <a:p>
            <a:fld id="{3CBC1C18-307B-4F68-A007-B5B542270E8D}" type="datetimeFigureOut">
              <a:rPr lang="en-US" smtClean="0"/>
              <a:pPr/>
              <a:t>7/26/2019</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b="1" i="0">
                <a:solidFill>
                  <a:schemeClr val="tx1">
                    <a:tint val="75000"/>
                  </a:schemeClr>
                </a:solidFill>
                <a:latin typeface="Garamond Bold"/>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b="1" i="0">
                <a:solidFill>
                  <a:schemeClr val="tx1">
                    <a:tint val="75000"/>
                  </a:schemeClr>
                </a:solidFill>
                <a:latin typeface="Garamond Bold"/>
              </a:defRPr>
            </a:lvl1pPr>
          </a:lstStyle>
          <a:p>
            <a:fld id="{6D22F896-40B5-4ADD-8801-0D06FADFA095}" type="slidenum">
              <a:rPr lang="en-US" smtClean="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43069583"/>
      </p:ext>
    </p:extLst>
  </p:cSld>
  <p:clrMap bg1="dk1" tx1="lt1" bg2="dk2" tx2="lt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hf sldNum="0" hdr="0" ftr="0" dt="0"/>
  <p:txStyles>
    <p:titleStyle>
      <a:lvl1pPr algn="r" defTabSz="914400" rtl="0" eaLnBrk="1" latinLnBrk="0" hangingPunct="1">
        <a:lnSpc>
          <a:spcPct val="90000"/>
        </a:lnSpc>
        <a:spcBef>
          <a:spcPct val="0"/>
        </a:spcBef>
        <a:buNone/>
        <a:defRPr sz="3400" b="1" i="0" kern="1200" cap="none">
          <a:solidFill>
            <a:schemeClr val="tx1"/>
          </a:solidFill>
          <a:effectLst/>
          <a:latin typeface="Garamond Bold"/>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b="1" i="0" kern="1200">
          <a:solidFill>
            <a:schemeClr val="tx1"/>
          </a:solidFill>
          <a:effectLst/>
          <a:latin typeface="Garamond Bold"/>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b="1" i="0" kern="1200">
          <a:solidFill>
            <a:schemeClr val="tx1"/>
          </a:solidFill>
          <a:effectLst/>
          <a:latin typeface="Garamond Bold"/>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b="1" i="0" kern="1200">
          <a:solidFill>
            <a:schemeClr val="tx1"/>
          </a:solidFill>
          <a:effectLst/>
          <a:latin typeface="Garamond Bold"/>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b="1" i="0" kern="1200">
          <a:solidFill>
            <a:schemeClr val="tx1"/>
          </a:solidFill>
          <a:effectLst/>
          <a:latin typeface="Garamond Bold"/>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a:solidFill>
            <a:schemeClr val="tx1"/>
          </a:solidFill>
          <a:effectLst/>
          <a:latin typeface="Garamond Bold"/>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C8D3C522-6793-0C4B-962A-C2619753111D}" type="datetimeFigureOut">
              <a:rPr lang="en-US" smtClean="0"/>
              <a:t>7/26/2019</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B889E8F8-A32F-D946-A96D-31D4BD16BEF1}" type="slidenum">
              <a:rPr lang="en-US" smtClean="0"/>
              <a:t>‹#›</a:t>
            </a:fld>
            <a:endParaRPr lang="en-US"/>
          </a:p>
        </p:txBody>
      </p:sp>
    </p:spTree>
    <p:extLst>
      <p:ext uri="{BB962C8B-B14F-4D97-AF65-F5344CB8AC3E}">
        <p14:creationId xmlns:p14="http://schemas.microsoft.com/office/powerpoint/2010/main" val="26086604"/>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nul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topozone.com/california/ventura-ca/park/point-mugu-state-park/"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tiff"/><Relationship Id="rId7" Type="http://schemas.openxmlformats.org/officeDocument/2006/relationships/image" Target="../media/image43.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1.sv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4.jpeg"/><Relationship Id="rId5" Type="http://schemas.microsoft.com/office/2007/relationships/hdphoto" Target="../media/hdphoto1.wdp"/><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nps.gov/samo/learn/management/upload/_SpringsFireBAERPlan_FINAL_4-1-web-reduced.pdf"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www.topozone.com/california/ventura-ca/park/point-mugu-state-park/" TargetMode="External"/><Relationship Id="rId4" Type="http://schemas.openxmlformats.org/officeDocument/2006/relationships/hyperlink" Target="https://www.nps.gov/samo/learn/news/campaign-launched-to-rebuild-paramount-ranch.ht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_rtaylor\GoogleEarthViews\20130502SpringsFire_fireprog\SpringsFireProg2_Eastward\SpringsFire_prog2_20130502_170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01377" y="822484"/>
            <a:ext cx="10010847" cy="5861304"/>
          </a:xfrm>
          <a:prstGeom prst="rect">
            <a:avLst/>
          </a:prstGeom>
          <a:ln w="88900" cap="sq" cmpd="thickThin">
            <a:solidFill>
              <a:srgbClr val="000000"/>
            </a:solidFill>
            <a:prstDash val="solid"/>
            <a:miter lim="800000"/>
          </a:ln>
          <a:effectLst>
            <a:innerShdw blurRad="76200">
              <a:srgbClr val="000000"/>
            </a:innerShdw>
          </a:effectLst>
        </p:spPr>
      </p:pic>
      <p:sp>
        <p:nvSpPr>
          <p:cNvPr id="5" name="Title 1"/>
          <p:cNvSpPr txBox="1">
            <a:spLocks/>
          </p:cNvSpPr>
          <p:nvPr/>
        </p:nvSpPr>
        <p:spPr>
          <a:xfrm>
            <a:off x="1201377" y="6200976"/>
            <a:ext cx="5181600" cy="609599"/>
          </a:xfrm>
          <a:prstGeom prst="rect">
            <a:avLst/>
          </a:prstGeom>
        </p:spPr>
        <p:txBody>
          <a:bodyPr vert="horz" lIns="91440" tIns="45720" rIns="91440" bIns="45720" rtlCol="0" anchor="ctr">
            <a:normAutofit fontScale="97500"/>
          </a:bodyPr>
          <a:lstStyle/>
          <a:p>
            <a:pPr defTabSz="914400">
              <a:spcBef>
                <a:spcPct val="0"/>
              </a:spcBef>
              <a:defRPr/>
            </a:pPr>
            <a:r>
              <a:rPr lang="en-US" sz="2800" b="1" dirty="0">
                <a:latin typeface="Garamond Bold"/>
                <a:ea typeface="+mj-ea"/>
                <a:cs typeface="+mj-cs"/>
              </a:rPr>
              <a:t>5/2/2013  1700hr</a:t>
            </a:r>
          </a:p>
        </p:txBody>
      </p:sp>
      <p:sp>
        <p:nvSpPr>
          <p:cNvPr id="4" name="TextBox 3">
            <a:extLst>
              <a:ext uri="{FF2B5EF4-FFF2-40B4-BE49-F238E27FC236}">
                <a16:creationId xmlns:a16="http://schemas.microsoft.com/office/drawing/2014/main" xmlns="" id="{0CC8E40F-DC5D-B94F-9F82-B561FEB4FF99}"/>
              </a:ext>
            </a:extLst>
          </p:cNvPr>
          <p:cNvSpPr txBox="1"/>
          <p:nvPr/>
        </p:nvSpPr>
        <p:spPr>
          <a:xfrm>
            <a:off x="11212224" y="6230034"/>
            <a:ext cx="1021529" cy="646331"/>
          </a:xfrm>
          <a:prstGeom prst="rect">
            <a:avLst/>
          </a:prstGeom>
          <a:noFill/>
        </p:spPr>
        <p:txBody>
          <a:bodyPr wrap="square" rtlCol="0">
            <a:spAutoFit/>
          </a:bodyPr>
          <a:lstStyle/>
          <a:p>
            <a:r>
              <a:rPr lang="en-US" sz="1200" dirty="0"/>
              <a:t>(Map: Robert Taylor; Taylor, n.d.)</a:t>
            </a:r>
          </a:p>
        </p:txBody>
      </p:sp>
      <p:sp>
        <p:nvSpPr>
          <p:cNvPr id="6" name="Title 1">
            <a:extLst>
              <a:ext uri="{FF2B5EF4-FFF2-40B4-BE49-F238E27FC236}">
                <a16:creationId xmlns:a16="http://schemas.microsoft.com/office/drawing/2014/main" xmlns="" id="{39F15396-5B66-C94C-A9BB-0187B89E480B}"/>
              </a:ext>
            </a:extLst>
          </p:cNvPr>
          <p:cNvSpPr txBox="1">
            <a:spLocks/>
          </p:cNvSpPr>
          <p:nvPr/>
        </p:nvSpPr>
        <p:spPr>
          <a:xfrm>
            <a:off x="2505206" y="0"/>
            <a:ext cx="8798876" cy="1276237"/>
          </a:xfrm>
          <a:prstGeom prst="rect">
            <a:avLst/>
          </a:prstGeom>
        </p:spPr>
        <p:txBody>
          <a:bodyPr vert="horz" lIns="91440" tIns="45720" rIns="91440" bIns="45720" rtlCol="0" anchor="t">
            <a:noAutofit/>
          </a:bodyPr>
          <a:lstStyle>
            <a:lvl1pPr algn="r" defTabSz="914400" rtl="0" eaLnBrk="1" latinLnBrk="0" hangingPunct="1">
              <a:lnSpc>
                <a:spcPct val="90000"/>
              </a:lnSpc>
              <a:spcBef>
                <a:spcPct val="0"/>
              </a:spcBef>
              <a:buNone/>
              <a:defRPr sz="6000" b="1" i="0" kern="1200" cap="none">
                <a:solidFill>
                  <a:schemeClr val="tx1"/>
                </a:solidFill>
                <a:effectLst/>
                <a:latin typeface="Garamond Bold"/>
                <a:ea typeface="+mj-ea"/>
                <a:cs typeface="+mj-cs"/>
              </a:defRPr>
            </a:lvl1pPr>
          </a:lstStyle>
          <a:p>
            <a:r>
              <a:rPr lang="en-US" sz="2000" dirty="0"/>
              <a:t>Santa Monica Mountains National Recreation Area </a:t>
            </a:r>
            <a:r>
              <a:rPr lang="en-US" sz="1600" dirty="0">
                <a:solidFill>
                  <a:schemeClr val="accent5"/>
                </a:solidFill>
                <a:latin typeface="Zapfino" panose="03030300040707070C03" pitchFamily="66" charset="77"/>
              </a:rPr>
              <a:t>Springs Fire Progression</a:t>
            </a:r>
          </a:p>
        </p:txBody>
      </p:sp>
    </p:spTree>
    <p:extLst>
      <p:ext uri="{BB962C8B-B14F-4D97-AF65-F5344CB8AC3E}">
        <p14:creationId xmlns:p14="http://schemas.microsoft.com/office/powerpoint/2010/main" val="2783756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D4880C-475F-5048-A2F1-0CD93E17E00E}"/>
              </a:ext>
            </a:extLst>
          </p:cNvPr>
          <p:cNvSpPr>
            <a:spLocks noGrp="1"/>
          </p:cNvSpPr>
          <p:nvPr>
            <p:ph type="title"/>
          </p:nvPr>
        </p:nvSpPr>
        <p:spPr>
          <a:xfrm>
            <a:off x="2505206" y="0"/>
            <a:ext cx="8798876" cy="1276237"/>
          </a:xfrm>
        </p:spPr>
        <p:txBody>
          <a:bodyPr>
            <a:noAutofit/>
          </a:bodyPr>
          <a:lstStyle/>
          <a:p>
            <a:r>
              <a:rPr lang="en-US" sz="2000" dirty="0"/>
              <a:t>Santa Monica Mountains National Recreation Area </a:t>
            </a:r>
            <a:r>
              <a:rPr lang="en-US" sz="1600" dirty="0">
                <a:solidFill>
                  <a:schemeClr val="accent5"/>
                </a:solidFill>
                <a:latin typeface="Zapfino" panose="03030300040707070C03" pitchFamily="66" charset="77"/>
              </a:rPr>
              <a:t>Springs Fire Progression</a:t>
            </a:r>
          </a:p>
        </p:txBody>
      </p:sp>
      <p:sp>
        <p:nvSpPr>
          <p:cNvPr id="9" name="TextBox 8">
            <a:extLst>
              <a:ext uri="{FF2B5EF4-FFF2-40B4-BE49-F238E27FC236}">
                <a16:creationId xmlns:a16="http://schemas.microsoft.com/office/drawing/2014/main" xmlns="" id="{C4B4D53F-C711-0E46-B98E-DCBBBB3F1882}"/>
              </a:ext>
            </a:extLst>
          </p:cNvPr>
          <p:cNvSpPr txBox="1"/>
          <p:nvPr/>
        </p:nvSpPr>
        <p:spPr>
          <a:xfrm>
            <a:off x="7449312" y="6634465"/>
            <a:ext cx="4984323" cy="276999"/>
          </a:xfrm>
          <a:prstGeom prst="rect">
            <a:avLst/>
          </a:prstGeom>
          <a:noFill/>
        </p:spPr>
        <p:txBody>
          <a:bodyPr wrap="square" rtlCol="0">
            <a:spAutoFit/>
          </a:bodyPr>
          <a:lstStyle/>
          <a:p>
            <a:r>
              <a:rPr lang="en-US" sz="1200" dirty="0"/>
              <a:t>(Map: Robert Taylor, NPS, 2015; Personal Communication, Taylor, 4/24/18)</a:t>
            </a:r>
          </a:p>
        </p:txBody>
      </p:sp>
      <p:pic>
        <p:nvPicPr>
          <p:cNvPr id="13" name="Picture 12">
            <a:extLst>
              <a:ext uri="{FF2B5EF4-FFF2-40B4-BE49-F238E27FC236}">
                <a16:creationId xmlns:a16="http://schemas.microsoft.com/office/drawing/2014/main" xmlns="" id="{48CE8E69-EDDC-A94E-AA6E-FFCDDF3306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705" y="501041"/>
            <a:ext cx="9692970" cy="6271923"/>
          </a:xfrm>
          <a:prstGeom prst="rect">
            <a:avLst/>
          </a:prstGeom>
        </p:spPr>
      </p:pic>
      <p:sp>
        <p:nvSpPr>
          <p:cNvPr id="3" name="TextBox 2">
            <a:extLst>
              <a:ext uri="{FF2B5EF4-FFF2-40B4-BE49-F238E27FC236}">
                <a16:creationId xmlns:a16="http://schemas.microsoft.com/office/drawing/2014/main" xmlns="" id="{206FA120-8197-2B4E-B271-129F3A69795E}"/>
              </a:ext>
            </a:extLst>
          </p:cNvPr>
          <p:cNvSpPr txBox="1"/>
          <p:nvPr/>
        </p:nvSpPr>
        <p:spPr>
          <a:xfrm>
            <a:off x="9469676" y="786710"/>
            <a:ext cx="2617939" cy="5847755"/>
          </a:xfrm>
          <a:prstGeom prst="rect">
            <a:avLst/>
          </a:prstGeom>
          <a:solidFill>
            <a:schemeClr val="bg2"/>
          </a:solidFill>
        </p:spPr>
        <p:txBody>
          <a:bodyPr wrap="square" rtlCol="0">
            <a:spAutoFit/>
          </a:bodyPr>
          <a:lstStyle/>
          <a:p>
            <a:pPr marL="342900" indent="-342900">
              <a:buClr>
                <a:schemeClr val="accent3"/>
              </a:buClr>
              <a:buFont typeface="Wingdings" pitchFamily="2" charset="2"/>
              <a:buChar char="§"/>
            </a:pPr>
            <a:r>
              <a:rPr lang="en-US" sz="2200" b="1" dirty="0"/>
              <a:t>Day 1 </a:t>
            </a:r>
            <a:r>
              <a:rPr lang="en-US" sz="2200" dirty="0"/>
              <a:t>- Santa Ana winds out of the NE blew the fire about 10 miles to the beach in 12 hours. These are the </a:t>
            </a:r>
            <a:r>
              <a:rPr lang="en-US" sz="2200" dirty="0">
                <a:solidFill>
                  <a:schemeClr val="accent3"/>
                </a:solidFill>
              </a:rPr>
              <a:t>blue</a:t>
            </a:r>
            <a:r>
              <a:rPr lang="en-US" sz="2200" dirty="0"/>
              <a:t>, </a:t>
            </a:r>
            <a:r>
              <a:rPr lang="en-US" sz="2200" dirty="0">
                <a:solidFill>
                  <a:schemeClr val="accent1"/>
                </a:solidFill>
              </a:rPr>
              <a:t>green</a:t>
            </a:r>
            <a:r>
              <a:rPr lang="en-US" sz="2200" dirty="0"/>
              <a:t>, and </a:t>
            </a:r>
            <a:r>
              <a:rPr lang="en-US" sz="2200" dirty="0">
                <a:solidFill>
                  <a:srgbClr val="FFFF00"/>
                </a:solidFill>
              </a:rPr>
              <a:t>yellow-</a:t>
            </a:r>
            <a:r>
              <a:rPr lang="en-US" sz="2200" dirty="0"/>
              <a:t> colored timesteps.</a:t>
            </a:r>
          </a:p>
          <a:p>
            <a:pPr marL="342900" indent="-342900">
              <a:buClr>
                <a:schemeClr val="accent3"/>
              </a:buClr>
              <a:buFont typeface="Wingdings" pitchFamily="2" charset="2"/>
              <a:buChar char="§"/>
            </a:pPr>
            <a:endParaRPr lang="en-US" sz="2200" dirty="0"/>
          </a:p>
          <a:p>
            <a:pPr marL="342900" indent="-342900">
              <a:buClr>
                <a:schemeClr val="accent3"/>
              </a:buClr>
              <a:buFont typeface="Wingdings" pitchFamily="2" charset="2"/>
              <a:buChar char="§"/>
            </a:pPr>
            <a:r>
              <a:rPr lang="en-US" sz="2200" b="1" dirty="0"/>
              <a:t>Day 2 </a:t>
            </a:r>
            <a:r>
              <a:rPr lang="en-US" sz="2200" dirty="0"/>
              <a:t>- Then a steady breeze out of the SW set up. It blew the fire back inland. These are the </a:t>
            </a:r>
            <a:r>
              <a:rPr lang="en-US" sz="2200" dirty="0">
                <a:solidFill>
                  <a:srgbClr val="FF7F1A"/>
                </a:solidFill>
              </a:rPr>
              <a:t>orange</a:t>
            </a:r>
            <a:r>
              <a:rPr lang="en-US" sz="2200" dirty="0"/>
              <a:t> and </a:t>
            </a:r>
            <a:r>
              <a:rPr lang="en-US" sz="2200" dirty="0">
                <a:solidFill>
                  <a:srgbClr val="FF0000"/>
                </a:solidFill>
              </a:rPr>
              <a:t>red</a:t>
            </a:r>
            <a:r>
              <a:rPr lang="en-US" sz="2200" dirty="0"/>
              <a:t> timesteps.</a:t>
            </a:r>
          </a:p>
        </p:txBody>
      </p:sp>
    </p:spTree>
    <p:extLst>
      <p:ext uri="{BB962C8B-B14F-4D97-AF65-F5344CB8AC3E}">
        <p14:creationId xmlns:p14="http://schemas.microsoft.com/office/powerpoint/2010/main" val="1819028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C3BB7D-5437-6C47-BA74-C797C7E5C652}"/>
              </a:ext>
            </a:extLst>
          </p:cNvPr>
          <p:cNvSpPr>
            <a:spLocks noGrp="1"/>
          </p:cNvSpPr>
          <p:nvPr>
            <p:ph type="title"/>
          </p:nvPr>
        </p:nvSpPr>
        <p:spPr>
          <a:xfrm>
            <a:off x="3078086" y="229042"/>
            <a:ext cx="7950984" cy="1081705"/>
          </a:xfrm>
        </p:spPr>
        <p:txBody>
          <a:bodyPr>
            <a:normAutofit/>
          </a:bodyPr>
          <a:lstStyle/>
          <a:p>
            <a:r>
              <a:rPr lang="en-US" dirty="0">
                <a:solidFill>
                  <a:schemeClr val="accent5"/>
                </a:solidFill>
                <a:latin typeface="Zapfino" panose="03030300040707070C03" pitchFamily="66" charset="77"/>
              </a:rPr>
              <a:t>Springs Fire </a:t>
            </a:r>
            <a:r>
              <a:rPr lang="en-US" dirty="0"/>
              <a:t>Conditions &amp; Behavior</a:t>
            </a:r>
          </a:p>
        </p:txBody>
      </p:sp>
      <p:sp>
        <p:nvSpPr>
          <p:cNvPr id="3" name="Content Placeholder 2">
            <a:extLst>
              <a:ext uri="{FF2B5EF4-FFF2-40B4-BE49-F238E27FC236}">
                <a16:creationId xmlns:a16="http://schemas.microsoft.com/office/drawing/2014/main" xmlns="" id="{C1CB7361-24FE-8247-B9B9-9843FC613A9A}"/>
              </a:ext>
            </a:extLst>
          </p:cNvPr>
          <p:cNvSpPr>
            <a:spLocks noGrp="1"/>
          </p:cNvSpPr>
          <p:nvPr>
            <p:ph sz="half" idx="1"/>
          </p:nvPr>
        </p:nvSpPr>
        <p:spPr>
          <a:xfrm>
            <a:off x="1705042" y="1962368"/>
            <a:ext cx="3891960" cy="3997828"/>
          </a:xfrm>
        </p:spPr>
        <p:txBody>
          <a:bodyPr anchor="ctr">
            <a:normAutofit/>
          </a:bodyPr>
          <a:lstStyle/>
          <a:p>
            <a:pPr marL="0" indent="0" algn="ctr">
              <a:buNone/>
            </a:pPr>
            <a:r>
              <a:rPr lang="en-US" sz="3200" dirty="0">
                <a:solidFill>
                  <a:schemeClr val="accent3"/>
                </a:solidFill>
              </a:rPr>
              <a:t>What </a:t>
            </a:r>
            <a:r>
              <a:rPr lang="en-US" sz="3200" i="1" dirty="0">
                <a:solidFill>
                  <a:schemeClr val="accent3"/>
                </a:solidFill>
              </a:rPr>
              <a:t>conditions</a:t>
            </a:r>
            <a:r>
              <a:rPr lang="en-US" sz="3200" dirty="0">
                <a:solidFill>
                  <a:schemeClr val="accent3"/>
                </a:solidFill>
              </a:rPr>
              <a:t> do you think contributed to the fire behavior? How?</a:t>
            </a:r>
          </a:p>
          <a:p>
            <a:endParaRPr lang="en-US" dirty="0"/>
          </a:p>
        </p:txBody>
      </p:sp>
      <p:sp>
        <p:nvSpPr>
          <p:cNvPr id="4" name="Content Placeholder 3">
            <a:extLst>
              <a:ext uri="{FF2B5EF4-FFF2-40B4-BE49-F238E27FC236}">
                <a16:creationId xmlns:a16="http://schemas.microsoft.com/office/drawing/2014/main" xmlns="" id="{BEFC58DA-BFBC-AF43-8A78-2BA85E59829F}"/>
              </a:ext>
            </a:extLst>
          </p:cNvPr>
          <p:cNvSpPr>
            <a:spLocks noGrp="1"/>
          </p:cNvSpPr>
          <p:nvPr>
            <p:ph sz="half" idx="2"/>
          </p:nvPr>
        </p:nvSpPr>
        <p:spPr>
          <a:xfrm>
            <a:off x="6497335" y="1310748"/>
            <a:ext cx="4531736" cy="5301068"/>
          </a:xfrm>
        </p:spPr>
        <p:txBody>
          <a:bodyPr>
            <a:normAutofit/>
          </a:bodyPr>
          <a:lstStyle/>
          <a:p>
            <a:r>
              <a:rPr lang="en-US" sz="2400" dirty="0">
                <a:solidFill>
                  <a:schemeClr val="accent1"/>
                </a:solidFill>
              </a:rPr>
              <a:t>Weather</a:t>
            </a:r>
          </a:p>
          <a:p>
            <a:pPr lvl="1"/>
            <a:r>
              <a:rPr lang="en-US" sz="2400" dirty="0"/>
              <a:t>Drought</a:t>
            </a:r>
          </a:p>
          <a:p>
            <a:pPr lvl="1"/>
            <a:r>
              <a:rPr lang="en-US" sz="2400" dirty="0"/>
              <a:t>Temperature</a:t>
            </a:r>
          </a:p>
          <a:p>
            <a:pPr lvl="1"/>
            <a:r>
              <a:rPr lang="en-US" sz="2400" dirty="0"/>
              <a:t>Humidity</a:t>
            </a:r>
          </a:p>
          <a:p>
            <a:pPr lvl="1"/>
            <a:r>
              <a:rPr lang="en-US" sz="2400" dirty="0"/>
              <a:t>Winds</a:t>
            </a:r>
          </a:p>
          <a:p>
            <a:pPr lvl="2"/>
            <a:r>
              <a:rPr lang="en-US" sz="2200" dirty="0">
                <a:solidFill>
                  <a:schemeClr val="accent5"/>
                </a:solidFill>
              </a:rPr>
              <a:t>Santa Ana Winds</a:t>
            </a:r>
          </a:p>
          <a:p>
            <a:r>
              <a:rPr lang="en-US" sz="2400" dirty="0">
                <a:solidFill>
                  <a:schemeClr val="accent1"/>
                </a:solidFill>
              </a:rPr>
              <a:t>Fuel</a:t>
            </a:r>
          </a:p>
          <a:p>
            <a:pPr lvl="1"/>
            <a:r>
              <a:rPr lang="en-US" sz="2400" dirty="0"/>
              <a:t>Fuel Moisture</a:t>
            </a:r>
          </a:p>
          <a:p>
            <a:r>
              <a:rPr lang="en-US" sz="2400" dirty="0">
                <a:solidFill>
                  <a:schemeClr val="accent1"/>
                </a:solidFill>
              </a:rPr>
              <a:t>Topography</a:t>
            </a:r>
          </a:p>
        </p:txBody>
      </p:sp>
    </p:spTree>
    <p:extLst>
      <p:ext uri="{BB962C8B-B14F-4D97-AF65-F5344CB8AC3E}">
        <p14:creationId xmlns:p14="http://schemas.microsoft.com/office/powerpoint/2010/main" val="70274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1000"/>
                                        <p:tgtEl>
                                          <p:spTgt spid="4">
                                            <p:txEl>
                                              <p:pRg st="5" end="5"/>
                                            </p:txEl>
                                          </p:spTgt>
                                        </p:tgtEl>
                                      </p:cBhvr>
                                    </p:animEffect>
                                    <p:anim calcmode="lin" valueType="num">
                                      <p:cBhvr>
                                        <p:cTn id="3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fade">
                                      <p:cBhvr>
                                        <p:cTn id="39" dur="1000"/>
                                        <p:tgtEl>
                                          <p:spTgt spid="4">
                                            <p:txEl>
                                              <p:pRg st="6" end="6"/>
                                            </p:txEl>
                                          </p:spTgt>
                                        </p:tgtEl>
                                      </p:cBhvr>
                                    </p:animEffect>
                                    <p:anim calcmode="lin" valueType="num">
                                      <p:cBhvr>
                                        <p:cTn id="4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animEffect transition="in" filter="fade">
                                      <p:cBhvr>
                                        <p:cTn id="44" dur="1000"/>
                                        <p:tgtEl>
                                          <p:spTgt spid="4">
                                            <p:txEl>
                                              <p:pRg st="7" end="7"/>
                                            </p:txEl>
                                          </p:spTgt>
                                        </p:tgtEl>
                                      </p:cBhvr>
                                    </p:animEffect>
                                    <p:anim calcmode="lin" valueType="num">
                                      <p:cBhvr>
                                        <p:cTn id="45"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
                                            <p:txEl>
                                              <p:pRg st="8" end="8"/>
                                            </p:txEl>
                                          </p:spTgt>
                                        </p:tgtEl>
                                        <p:attrNameLst>
                                          <p:attrName>style.visibility</p:attrName>
                                        </p:attrNameLst>
                                      </p:cBhvr>
                                      <p:to>
                                        <p:strVal val="visible"/>
                                      </p:to>
                                    </p:set>
                                    <p:animEffect transition="in" filter="fade">
                                      <p:cBhvr>
                                        <p:cTn id="51" dur="1000"/>
                                        <p:tgtEl>
                                          <p:spTgt spid="4">
                                            <p:txEl>
                                              <p:pRg st="8" end="8"/>
                                            </p:txEl>
                                          </p:spTgt>
                                        </p:tgtEl>
                                      </p:cBhvr>
                                    </p:animEffect>
                                    <p:anim calcmode="lin" valueType="num">
                                      <p:cBhvr>
                                        <p:cTn id="52"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D4880C-475F-5048-A2F1-0CD93E17E00E}"/>
              </a:ext>
            </a:extLst>
          </p:cNvPr>
          <p:cNvSpPr>
            <a:spLocks noGrp="1"/>
          </p:cNvSpPr>
          <p:nvPr>
            <p:ph type="title"/>
          </p:nvPr>
        </p:nvSpPr>
        <p:spPr>
          <a:xfrm>
            <a:off x="2239668" y="154034"/>
            <a:ext cx="9023728" cy="1048466"/>
          </a:xfrm>
        </p:spPr>
        <p:txBody>
          <a:bodyPr>
            <a:noAutofit/>
          </a:bodyPr>
          <a:lstStyle/>
          <a:p>
            <a:r>
              <a:rPr lang="en-US" sz="2400" dirty="0"/>
              <a:t>Santa Monica Mountains National Recreation Area </a:t>
            </a:r>
            <a:br>
              <a:rPr lang="en-US" sz="2400" dirty="0"/>
            </a:br>
            <a:r>
              <a:rPr lang="en-US" sz="2400" dirty="0">
                <a:solidFill>
                  <a:schemeClr val="accent5"/>
                </a:solidFill>
                <a:latin typeface="+mj-lt"/>
              </a:rPr>
              <a:t>Springs Fire Weather &amp; Topography</a:t>
            </a:r>
          </a:p>
        </p:txBody>
      </p:sp>
      <p:sp>
        <p:nvSpPr>
          <p:cNvPr id="5" name="Content Placeholder 4">
            <a:extLst>
              <a:ext uri="{FF2B5EF4-FFF2-40B4-BE49-F238E27FC236}">
                <a16:creationId xmlns:a16="http://schemas.microsoft.com/office/drawing/2014/main" xmlns="" id="{D24D3DDE-288A-2247-902C-1149F0FE199A}"/>
              </a:ext>
            </a:extLst>
          </p:cNvPr>
          <p:cNvSpPr>
            <a:spLocks noGrp="1"/>
          </p:cNvSpPr>
          <p:nvPr>
            <p:ph idx="1"/>
          </p:nvPr>
        </p:nvSpPr>
        <p:spPr>
          <a:xfrm>
            <a:off x="1304645" y="2305110"/>
            <a:ext cx="5197755" cy="4335237"/>
          </a:xfrm>
          <a:noFill/>
        </p:spPr>
        <p:txBody>
          <a:bodyPr anchor="t">
            <a:noAutofit/>
          </a:bodyPr>
          <a:lstStyle/>
          <a:p>
            <a:r>
              <a:rPr lang="en-US" sz="3600" dirty="0"/>
              <a:t>Temperature -74˚</a:t>
            </a:r>
          </a:p>
          <a:p>
            <a:r>
              <a:rPr lang="en-US" sz="3600" dirty="0">
                <a:solidFill>
                  <a:schemeClr val="accent1"/>
                </a:solidFill>
              </a:rPr>
              <a:t>Relative Humidity – 3%</a:t>
            </a:r>
          </a:p>
          <a:p>
            <a:r>
              <a:rPr lang="en-US" sz="3600" dirty="0"/>
              <a:t>Preceding winter rainfall – less than 6 inches, mostly early in the season (Nov-Dec)</a:t>
            </a:r>
          </a:p>
        </p:txBody>
      </p:sp>
      <p:sp>
        <p:nvSpPr>
          <p:cNvPr id="3" name="TextBox 2">
            <a:extLst>
              <a:ext uri="{FF2B5EF4-FFF2-40B4-BE49-F238E27FC236}">
                <a16:creationId xmlns:a16="http://schemas.microsoft.com/office/drawing/2014/main" xmlns="" id="{6B66C433-8648-1B43-ACA5-EF09D6E05C14}"/>
              </a:ext>
            </a:extLst>
          </p:cNvPr>
          <p:cNvSpPr txBox="1"/>
          <p:nvPr/>
        </p:nvSpPr>
        <p:spPr>
          <a:xfrm>
            <a:off x="1304645" y="1606080"/>
            <a:ext cx="4820037" cy="523220"/>
          </a:xfrm>
          <a:prstGeom prst="rect">
            <a:avLst/>
          </a:prstGeom>
          <a:noFill/>
        </p:spPr>
        <p:txBody>
          <a:bodyPr wrap="none" rtlCol="0">
            <a:spAutoFit/>
          </a:bodyPr>
          <a:lstStyle/>
          <a:p>
            <a:r>
              <a:rPr lang="en-US" sz="2800" u="sng" dirty="0">
                <a:solidFill>
                  <a:schemeClr val="accent3"/>
                </a:solidFill>
              </a:rPr>
              <a:t>May 2, 2013 Weather Conditions </a:t>
            </a:r>
          </a:p>
        </p:txBody>
      </p:sp>
      <p:sp>
        <p:nvSpPr>
          <p:cNvPr id="6" name="Content Placeholder 4">
            <a:extLst>
              <a:ext uri="{FF2B5EF4-FFF2-40B4-BE49-F238E27FC236}">
                <a16:creationId xmlns:a16="http://schemas.microsoft.com/office/drawing/2014/main" xmlns="" id="{488C7CB6-032F-A948-B75B-096223BF7562}"/>
              </a:ext>
            </a:extLst>
          </p:cNvPr>
          <p:cNvSpPr txBox="1">
            <a:spLocks/>
          </p:cNvSpPr>
          <p:nvPr/>
        </p:nvSpPr>
        <p:spPr>
          <a:xfrm>
            <a:off x="6751532" y="1867690"/>
            <a:ext cx="4533119" cy="4814500"/>
          </a:xfrm>
          <a:prstGeom prst="rect">
            <a:avLst/>
          </a:prstGeom>
          <a:noFill/>
        </p:spPr>
        <p:txBody>
          <a:bodyPr vert="horz" lIns="91440" tIns="45720" rIns="91440" bIns="45720" rtlCol="0" anchor="ctr">
            <a:no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b="1" i="0" kern="1200">
                <a:solidFill>
                  <a:schemeClr val="tx1"/>
                </a:solidFill>
                <a:effectLst/>
                <a:latin typeface="Garamond Bold"/>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b="1" i="0" kern="1200">
                <a:solidFill>
                  <a:schemeClr val="tx1"/>
                </a:solidFill>
                <a:effectLst/>
                <a:latin typeface="Garamond Bold"/>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b="1" i="0" kern="1200">
                <a:solidFill>
                  <a:schemeClr val="tx1"/>
                </a:solidFill>
                <a:effectLst/>
                <a:latin typeface="Garamond Bold"/>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b="1" i="0" kern="1200">
                <a:solidFill>
                  <a:schemeClr val="tx1"/>
                </a:solidFill>
                <a:effectLst/>
                <a:latin typeface="Garamond Bold"/>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a:solidFill>
                  <a:schemeClr val="tx1"/>
                </a:solidFill>
                <a:effectLst/>
                <a:latin typeface="Garamond Bold"/>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9pPr>
          </a:lstStyle>
          <a:p>
            <a:r>
              <a:rPr lang="en-US" sz="2800" dirty="0">
                <a:solidFill>
                  <a:schemeClr val="accent1"/>
                </a:solidFill>
              </a:rPr>
              <a:t>Do you think the </a:t>
            </a:r>
            <a:r>
              <a:rPr lang="en-US" sz="2800" i="1" dirty="0">
                <a:solidFill>
                  <a:schemeClr val="accent1"/>
                </a:solidFill>
              </a:rPr>
              <a:t>slope, aspect, elevation, and features </a:t>
            </a:r>
            <a:r>
              <a:rPr lang="en-US" sz="2800" dirty="0">
                <a:solidFill>
                  <a:schemeClr val="accent1"/>
                </a:solidFill>
              </a:rPr>
              <a:t>of the area had an impact on the fire behavior? </a:t>
            </a:r>
          </a:p>
          <a:p>
            <a:r>
              <a:rPr lang="en-US" dirty="0"/>
              <a:t>Click to look at the topography of Point Mugu State Park:</a:t>
            </a:r>
          </a:p>
          <a:p>
            <a:pPr lvl="1"/>
            <a:r>
              <a:rPr lang="en-US" dirty="0">
                <a:hlinkClick r:id="rId3"/>
              </a:rPr>
              <a:t>Point Mugu State Park Topo Map</a:t>
            </a:r>
            <a:endParaRPr lang="en-US" dirty="0"/>
          </a:p>
        </p:txBody>
      </p:sp>
      <p:sp>
        <p:nvSpPr>
          <p:cNvPr id="7" name="TextBox 6">
            <a:extLst>
              <a:ext uri="{FF2B5EF4-FFF2-40B4-BE49-F238E27FC236}">
                <a16:creationId xmlns:a16="http://schemas.microsoft.com/office/drawing/2014/main" xmlns="" id="{E96D994B-2AD7-8B47-BCA9-296FDCC9AB44}"/>
              </a:ext>
            </a:extLst>
          </p:cNvPr>
          <p:cNvSpPr txBox="1"/>
          <p:nvPr/>
        </p:nvSpPr>
        <p:spPr>
          <a:xfrm>
            <a:off x="6772787" y="1606080"/>
            <a:ext cx="1870127" cy="523220"/>
          </a:xfrm>
          <a:prstGeom prst="rect">
            <a:avLst/>
          </a:prstGeom>
          <a:noFill/>
        </p:spPr>
        <p:txBody>
          <a:bodyPr wrap="none" rtlCol="0">
            <a:spAutoFit/>
          </a:bodyPr>
          <a:lstStyle/>
          <a:p>
            <a:r>
              <a:rPr lang="en-US" sz="2800" u="sng" dirty="0">
                <a:solidFill>
                  <a:schemeClr val="accent3"/>
                </a:solidFill>
              </a:rPr>
              <a:t>Topography</a:t>
            </a:r>
          </a:p>
        </p:txBody>
      </p:sp>
      <p:sp>
        <p:nvSpPr>
          <p:cNvPr id="8" name="TextBox 7">
            <a:extLst>
              <a:ext uri="{FF2B5EF4-FFF2-40B4-BE49-F238E27FC236}">
                <a16:creationId xmlns:a16="http://schemas.microsoft.com/office/drawing/2014/main" xmlns="" id="{A29FEF0F-42B6-D84E-8FB9-AD76F8C7FD6A}"/>
              </a:ext>
            </a:extLst>
          </p:cNvPr>
          <p:cNvSpPr txBox="1"/>
          <p:nvPr/>
        </p:nvSpPr>
        <p:spPr>
          <a:xfrm>
            <a:off x="10325100" y="6581001"/>
            <a:ext cx="2076405" cy="276999"/>
          </a:xfrm>
          <a:prstGeom prst="rect">
            <a:avLst/>
          </a:prstGeom>
          <a:noFill/>
        </p:spPr>
        <p:txBody>
          <a:bodyPr wrap="square" rtlCol="0">
            <a:spAutoFit/>
          </a:bodyPr>
          <a:lstStyle/>
          <a:p>
            <a:r>
              <a:rPr lang="en-US" sz="1200" dirty="0"/>
              <a:t>(NPS, 2013; Topozone, n.d.)</a:t>
            </a:r>
          </a:p>
        </p:txBody>
      </p:sp>
    </p:spTree>
    <p:extLst>
      <p:ext uri="{BB962C8B-B14F-4D97-AF65-F5344CB8AC3E}">
        <p14:creationId xmlns:p14="http://schemas.microsoft.com/office/powerpoint/2010/main" val="366650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1000"/>
                                        <p:tgtEl>
                                          <p:spTgt spid="6">
                                            <p:txEl>
                                              <p:pRg st="0" end="0"/>
                                            </p:txEl>
                                          </p:spTgt>
                                        </p:tgtEl>
                                      </p:cBhvr>
                                    </p:animEffect>
                                    <p:anim calcmode="lin" valueType="num">
                                      <p:cBhvr>
                                        <p:cTn id="29"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fade">
                                      <p:cBhvr>
                                        <p:cTn id="34" dur="1000"/>
                                        <p:tgtEl>
                                          <p:spTgt spid="6">
                                            <p:txEl>
                                              <p:pRg st="1" end="1"/>
                                            </p:txEl>
                                          </p:spTgt>
                                        </p:tgtEl>
                                      </p:cBhvr>
                                    </p:animEffect>
                                    <p:anim calcmode="lin" valueType="num">
                                      <p:cBhvr>
                                        <p:cTn id="3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1" end="1"/>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fade">
                                      <p:cBhvr>
                                        <p:cTn id="39" dur="1000"/>
                                        <p:tgtEl>
                                          <p:spTgt spid="6">
                                            <p:txEl>
                                              <p:pRg st="2" end="2"/>
                                            </p:txEl>
                                          </p:spTgt>
                                        </p:tgtEl>
                                      </p:cBhvr>
                                    </p:animEffect>
                                    <p:anim calcmode="lin" valueType="num">
                                      <p:cBhvr>
                                        <p:cTn id="4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D4880C-475F-5048-A2F1-0CD93E17E00E}"/>
              </a:ext>
            </a:extLst>
          </p:cNvPr>
          <p:cNvSpPr>
            <a:spLocks noGrp="1"/>
          </p:cNvSpPr>
          <p:nvPr>
            <p:ph type="title"/>
          </p:nvPr>
        </p:nvSpPr>
        <p:spPr>
          <a:xfrm>
            <a:off x="2260923" y="0"/>
            <a:ext cx="9023728" cy="1276237"/>
          </a:xfrm>
        </p:spPr>
        <p:txBody>
          <a:bodyPr>
            <a:noAutofit/>
          </a:bodyPr>
          <a:lstStyle/>
          <a:p>
            <a:r>
              <a:rPr lang="en-US" sz="2000" dirty="0"/>
              <a:t>Santa Monica Mountains National Recreation Area</a:t>
            </a:r>
            <a:r>
              <a:rPr lang="en-US" sz="2800" dirty="0"/>
              <a:t> </a:t>
            </a:r>
            <a:br>
              <a:rPr lang="en-US" sz="2800" dirty="0"/>
            </a:br>
            <a:r>
              <a:rPr lang="en-US" sz="2400" dirty="0">
                <a:solidFill>
                  <a:schemeClr val="accent5"/>
                </a:solidFill>
                <a:latin typeface="+mj-lt"/>
              </a:rPr>
              <a:t>Springs Fire Winds</a:t>
            </a:r>
          </a:p>
        </p:txBody>
      </p:sp>
      <p:sp>
        <p:nvSpPr>
          <p:cNvPr id="9" name="TextBox 8">
            <a:extLst>
              <a:ext uri="{FF2B5EF4-FFF2-40B4-BE49-F238E27FC236}">
                <a16:creationId xmlns:a16="http://schemas.microsoft.com/office/drawing/2014/main" xmlns="" id="{C4B4D53F-C711-0E46-B98E-DCBBBB3F1882}"/>
              </a:ext>
            </a:extLst>
          </p:cNvPr>
          <p:cNvSpPr txBox="1"/>
          <p:nvPr/>
        </p:nvSpPr>
        <p:spPr>
          <a:xfrm>
            <a:off x="11284651" y="6581001"/>
            <a:ext cx="1129553" cy="276999"/>
          </a:xfrm>
          <a:prstGeom prst="rect">
            <a:avLst/>
          </a:prstGeom>
          <a:noFill/>
        </p:spPr>
        <p:txBody>
          <a:bodyPr wrap="square" rtlCol="0">
            <a:spAutoFit/>
          </a:bodyPr>
          <a:lstStyle/>
          <a:p>
            <a:r>
              <a:rPr lang="en-US" sz="1200" dirty="0"/>
              <a:t>(NPS, 2015)</a:t>
            </a:r>
          </a:p>
        </p:txBody>
      </p:sp>
      <p:sp>
        <p:nvSpPr>
          <p:cNvPr id="4" name="Content Placeholder 3">
            <a:extLst>
              <a:ext uri="{FF2B5EF4-FFF2-40B4-BE49-F238E27FC236}">
                <a16:creationId xmlns:a16="http://schemas.microsoft.com/office/drawing/2014/main" xmlns="" id="{7D6BC20B-6779-1649-BB28-FBD45E1F6055}"/>
              </a:ext>
            </a:extLst>
          </p:cNvPr>
          <p:cNvSpPr>
            <a:spLocks noGrp="1"/>
          </p:cNvSpPr>
          <p:nvPr>
            <p:ph idx="1"/>
          </p:nvPr>
        </p:nvSpPr>
        <p:spPr>
          <a:xfrm>
            <a:off x="5473699" y="1390537"/>
            <a:ext cx="5969001" cy="5581763"/>
          </a:xfrm>
        </p:spPr>
        <p:txBody>
          <a:bodyPr>
            <a:normAutofit lnSpcReduction="10000"/>
          </a:bodyPr>
          <a:lstStyle/>
          <a:p>
            <a:r>
              <a:rPr lang="en-US" sz="2800" b="0" u="sng" dirty="0">
                <a:solidFill>
                  <a:schemeClr val="accent3"/>
                </a:solidFill>
              </a:rPr>
              <a:t>Wind Conditions May 2, 2013:</a:t>
            </a:r>
          </a:p>
          <a:p>
            <a:r>
              <a:rPr lang="en-US" sz="3200" dirty="0"/>
              <a:t>High, sustained winds from the northeast (“Santa Ana” conditions) were well established before the fire started.</a:t>
            </a:r>
          </a:p>
          <a:p>
            <a:r>
              <a:rPr lang="en-US" sz="3200" dirty="0">
                <a:solidFill>
                  <a:schemeClr val="accent1"/>
                </a:solidFill>
              </a:rPr>
              <a:t>At the start of the fire: Winds were 27mph with gusts up to 48mph</a:t>
            </a:r>
          </a:p>
          <a:p>
            <a:endParaRPr lang="en-US" dirty="0"/>
          </a:p>
        </p:txBody>
      </p:sp>
      <p:pic>
        <p:nvPicPr>
          <p:cNvPr id="8" name="Picture 7">
            <a:extLst>
              <a:ext uri="{FF2B5EF4-FFF2-40B4-BE49-F238E27FC236}">
                <a16:creationId xmlns:a16="http://schemas.microsoft.com/office/drawing/2014/main" xmlns="" id="{0DC9936A-4797-E040-9B88-B9AAE29B31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123408" cy="6858000"/>
          </a:xfrm>
          <a:prstGeom prst="rect">
            <a:avLst/>
          </a:prstGeom>
          <a:ln w="88900" cap="sq" cmpd="thickThin">
            <a:solidFill>
              <a:srgbClr val="000000"/>
            </a:solidFill>
            <a:prstDash val="solid"/>
            <a:miter lim="800000"/>
          </a:ln>
          <a:effectLst>
            <a:innerShdw blurRad="76200">
              <a:srgbClr val="000000"/>
            </a:innerShdw>
          </a:effectLst>
        </p:spPr>
      </p:pic>
      <p:sp>
        <p:nvSpPr>
          <p:cNvPr id="10" name="TextBox 9">
            <a:extLst>
              <a:ext uri="{FF2B5EF4-FFF2-40B4-BE49-F238E27FC236}">
                <a16:creationId xmlns:a16="http://schemas.microsoft.com/office/drawing/2014/main" xmlns="" id="{9526E170-53F7-3A46-B3D8-56E7E3345086}"/>
              </a:ext>
            </a:extLst>
          </p:cNvPr>
          <p:cNvSpPr txBox="1"/>
          <p:nvPr/>
        </p:nvSpPr>
        <p:spPr>
          <a:xfrm>
            <a:off x="5123408" y="6581000"/>
            <a:ext cx="992579" cy="276999"/>
          </a:xfrm>
          <a:prstGeom prst="rect">
            <a:avLst/>
          </a:prstGeom>
          <a:noFill/>
        </p:spPr>
        <p:txBody>
          <a:bodyPr wrap="none" rtlCol="0">
            <a:spAutoFit/>
          </a:bodyPr>
          <a:lstStyle/>
          <a:p>
            <a:r>
              <a:rPr lang="en-US" sz="1200" dirty="0"/>
              <a:t>(Photo: NPS)</a:t>
            </a:r>
          </a:p>
        </p:txBody>
      </p:sp>
      <p:sp>
        <p:nvSpPr>
          <p:cNvPr id="11" name="TextBox 10">
            <a:extLst>
              <a:ext uri="{FF2B5EF4-FFF2-40B4-BE49-F238E27FC236}">
                <a16:creationId xmlns:a16="http://schemas.microsoft.com/office/drawing/2014/main" xmlns="" id="{B47FBDFB-A667-7741-994A-C1A682BEC9A0}"/>
              </a:ext>
            </a:extLst>
          </p:cNvPr>
          <p:cNvSpPr txBox="1"/>
          <p:nvPr/>
        </p:nvSpPr>
        <p:spPr>
          <a:xfrm>
            <a:off x="0" y="6488667"/>
            <a:ext cx="3395160" cy="369332"/>
          </a:xfrm>
          <a:prstGeom prst="rect">
            <a:avLst/>
          </a:prstGeom>
          <a:noFill/>
        </p:spPr>
        <p:txBody>
          <a:bodyPr wrap="none" rtlCol="0">
            <a:spAutoFit/>
          </a:bodyPr>
          <a:lstStyle/>
          <a:p>
            <a:r>
              <a:rPr lang="en-US" dirty="0"/>
              <a:t>Springs Fire toward Sandstone Peak</a:t>
            </a:r>
          </a:p>
        </p:txBody>
      </p:sp>
    </p:spTree>
    <p:extLst>
      <p:ext uri="{BB962C8B-B14F-4D97-AF65-F5344CB8AC3E}">
        <p14:creationId xmlns:p14="http://schemas.microsoft.com/office/powerpoint/2010/main" val="232895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D4880C-475F-5048-A2F1-0CD93E17E00E}"/>
              </a:ext>
            </a:extLst>
          </p:cNvPr>
          <p:cNvSpPr>
            <a:spLocks noGrp="1"/>
          </p:cNvSpPr>
          <p:nvPr>
            <p:ph type="title"/>
          </p:nvPr>
        </p:nvSpPr>
        <p:spPr>
          <a:xfrm>
            <a:off x="2260923" y="0"/>
            <a:ext cx="9023728" cy="1276237"/>
          </a:xfrm>
        </p:spPr>
        <p:txBody>
          <a:bodyPr>
            <a:noAutofit/>
          </a:bodyPr>
          <a:lstStyle/>
          <a:p>
            <a:r>
              <a:rPr lang="en-US" sz="2800" dirty="0"/>
              <a:t>Santa Monica Mountains National Recreation Area: </a:t>
            </a:r>
            <a:r>
              <a:rPr lang="en-US" sz="2400" dirty="0">
                <a:solidFill>
                  <a:schemeClr val="accent5"/>
                </a:solidFill>
                <a:latin typeface="Zapfino" panose="03030300040707070C03" pitchFamily="66" charset="77"/>
              </a:rPr>
              <a:t>Springs Fire Vegetation</a:t>
            </a:r>
          </a:p>
        </p:txBody>
      </p:sp>
      <p:sp>
        <p:nvSpPr>
          <p:cNvPr id="9" name="TextBox 8">
            <a:extLst>
              <a:ext uri="{FF2B5EF4-FFF2-40B4-BE49-F238E27FC236}">
                <a16:creationId xmlns:a16="http://schemas.microsoft.com/office/drawing/2014/main" xmlns="" id="{C4B4D53F-C711-0E46-B98E-DCBBBB3F1882}"/>
              </a:ext>
            </a:extLst>
          </p:cNvPr>
          <p:cNvSpPr txBox="1"/>
          <p:nvPr/>
        </p:nvSpPr>
        <p:spPr>
          <a:xfrm>
            <a:off x="14228" y="6581001"/>
            <a:ext cx="1649472" cy="276999"/>
          </a:xfrm>
          <a:prstGeom prst="rect">
            <a:avLst/>
          </a:prstGeom>
          <a:noFill/>
        </p:spPr>
        <p:txBody>
          <a:bodyPr wrap="square" rtlCol="0">
            <a:spAutoFit/>
          </a:bodyPr>
          <a:lstStyle/>
          <a:p>
            <a:r>
              <a:rPr lang="en-US" sz="1200" dirty="0"/>
              <a:t>(NPS, 2013)</a:t>
            </a:r>
          </a:p>
        </p:txBody>
      </p:sp>
      <p:pic>
        <p:nvPicPr>
          <p:cNvPr id="3" name="Picture 2">
            <a:extLst>
              <a:ext uri="{FF2B5EF4-FFF2-40B4-BE49-F238E27FC236}">
                <a16:creationId xmlns:a16="http://schemas.microsoft.com/office/drawing/2014/main" xmlns="" id="{DC3D6C93-C55F-6F43-9C70-D85CAA715D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7414" y="1036320"/>
            <a:ext cx="6620747" cy="5116033"/>
          </a:xfrm>
          <a:prstGeom prst="rect">
            <a:avLst/>
          </a:prstGeom>
          <a:ln w="88900" cap="sq" cmpd="thickThin">
            <a:solidFill>
              <a:srgbClr val="000000"/>
            </a:solidFill>
            <a:prstDash val="solid"/>
            <a:miter lim="800000"/>
          </a:ln>
          <a:effectLst>
            <a:innerShdw blurRad="76200">
              <a:srgbClr val="000000"/>
            </a:innerShdw>
          </a:effectLst>
        </p:spPr>
      </p:pic>
      <p:sp>
        <p:nvSpPr>
          <p:cNvPr id="7" name="Content Placeholder 4">
            <a:extLst>
              <a:ext uri="{FF2B5EF4-FFF2-40B4-BE49-F238E27FC236}">
                <a16:creationId xmlns:a16="http://schemas.microsoft.com/office/drawing/2014/main" xmlns="" id="{61BA633F-0B9B-0547-9E84-221ACAAC34B6}"/>
              </a:ext>
            </a:extLst>
          </p:cNvPr>
          <p:cNvSpPr txBox="1">
            <a:spLocks/>
          </p:cNvSpPr>
          <p:nvPr/>
        </p:nvSpPr>
        <p:spPr>
          <a:xfrm>
            <a:off x="7222124" y="1410311"/>
            <a:ext cx="3848285" cy="2658906"/>
          </a:xfrm>
          <a:prstGeom prst="rect">
            <a:avLst/>
          </a:prstGeom>
          <a:noFill/>
        </p:spPr>
        <p:txBody>
          <a:bodyPr vert="horz" lIns="91440" tIns="45720" rIns="91440" bIns="45720" rtlCol="0" anchor="ctr">
            <a:no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b="1" i="0" kern="1200">
                <a:solidFill>
                  <a:schemeClr val="tx1"/>
                </a:solidFill>
                <a:effectLst/>
                <a:latin typeface="Garamond Bold"/>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b="1" i="0" kern="1200">
                <a:solidFill>
                  <a:schemeClr val="tx1"/>
                </a:solidFill>
                <a:effectLst/>
                <a:latin typeface="Garamond Bold"/>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b="1" i="0" kern="1200">
                <a:solidFill>
                  <a:schemeClr val="tx1"/>
                </a:solidFill>
                <a:effectLst/>
                <a:latin typeface="Garamond Bold"/>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b="1" i="0" kern="1200">
                <a:solidFill>
                  <a:schemeClr val="tx1"/>
                </a:solidFill>
                <a:effectLst/>
                <a:latin typeface="Garamond Bold"/>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a:solidFill>
                  <a:schemeClr val="tx1"/>
                </a:solidFill>
                <a:effectLst/>
                <a:latin typeface="Garamond Bold"/>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9pPr>
          </a:lstStyle>
          <a:p>
            <a:pPr>
              <a:lnSpc>
                <a:spcPct val="100000"/>
              </a:lnSpc>
              <a:spcBef>
                <a:spcPts val="0"/>
              </a:spcBef>
              <a:spcAft>
                <a:spcPts val="0"/>
              </a:spcAft>
            </a:pPr>
            <a:r>
              <a:rPr lang="en-US" sz="2800" dirty="0">
                <a:solidFill>
                  <a:schemeClr val="accent1"/>
                </a:solidFill>
              </a:rPr>
              <a:t>April 2013: 77% Live Fuel Moisture in the burn area</a:t>
            </a:r>
          </a:p>
          <a:p>
            <a:pPr>
              <a:lnSpc>
                <a:spcPct val="100000"/>
              </a:lnSpc>
              <a:spcBef>
                <a:spcPts val="0"/>
              </a:spcBef>
              <a:spcAft>
                <a:spcPts val="0"/>
              </a:spcAft>
            </a:pPr>
            <a:r>
              <a:rPr lang="en-US" sz="2800" dirty="0"/>
              <a:t>Long term average for April: 135-140%</a:t>
            </a:r>
          </a:p>
        </p:txBody>
      </p:sp>
      <p:pic>
        <p:nvPicPr>
          <p:cNvPr id="8" name="Graphic 7" descr="Deciduous tree">
            <a:extLst>
              <a:ext uri="{FF2B5EF4-FFF2-40B4-BE49-F238E27FC236}">
                <a16:creationId xmlns:a16="http://schemas.microsoft.com/office/drawing/2014/main" xmlns="" id="{3F919850-5A44-504F-8422-01D75FB6935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7679649" y="3881381"/>
            <a:ext cx="2933237" cy="2933237"/>
          </a:xfrm>
          <a:prstGeom prst="rect">
            <a:avLst/>
          </a:prstGeom>
        </p:spPr>
      </p:pic>
      <p:pic>
        <p:nvPicPr>
          <p:cNvPr id="11" name="Graphic 10" descr="Bonfire">
            <a:extLst>
              <a:ext uri="{FF2B5EF4-FFF2-40B4-BE49-F238E27FC236}">
                <a16:creationId xmlns:a16="http://schemas.microsoft.com/office/drawing/2014/main" xmlns="" id="{9A659439-21C9-E348-9FA9-71992AC6EE90}"/>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9678713" y="6084043"/>
            <a:ext cx="635457" cy="635457"/>
          </a:xfrm>
          <a:prstGeom prst="rect">
            <a:avLst/>
          </a:prstGeom>
        </p:spPr>
      </p:pic>
      <p:sp>
        <p:nvSpPr>
          <p:cNvPr id="5" name="Content Placeholder 4">
            <a:extLst>
              <a:ext uri="{FF2B5EF4-FFF2-40B4-BE49-F238E27FC236}">
                <a16:creationId xmlns:a16="http://schemas.microsoft.com/office/drawing/2014/main" xmlns="" id="{D24D3DDE-288A-2247-902C-1149F0FE199A}"/>
              </a:ext>
            </a:extLst>
          </p:cNvPr>
          <p:cNvSpPr>
            <a:spLocks noGrp="1"/>
          </p:cNvSpPr>
          <p:nvPr>
            <p:ph idx="1"/>
          </p:nvPr>
        </p:nvSpPr>
        <p:spPr>
          <a:xfrm>
            <a:off x="8086949" y="4257053"/>
            <a:ext cx="2008914" cy="1282600"/>
          </a:xfrm>
          <a:noFill/>
        </p:spPr>
        <p:txBody>
          <a:bodyPr>
            <a:noAutofit/>
          </a:bodyPr>
          <a:lstStyle/>
          <a:p>
            <a:pPr marL="0" indent="0" algn="ctr">
              <a:buNone/>
            </a:pPr>
            <a:r>
              <a:rPr lang="en-US" sz="1800" dirty="0"/>
              <a:t>How was the Live Fuel Moisture different this year?</a:t>
            </a:r>
          </a:p>
        </p:txBody>
      </p:sp>
    </p:spTree>
    <p:extLst>
      <p:ext uri="{BB962C8B-B14F-4D97-AF65-F5344CB8AC3E}">
        <p14:creationId xmlns:p14="http://schemas.microsoft.com/office/powerpoint/2010/main" val="395545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20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880AA2-AED4-9447-9FEB-D39BD30D8D94}"/>
              </a:ext>
            </a:extLst>
          </p:cNvPr>
          <p:cNvSpPr>
            <a:spLocks noGrp="1"/>
          </p:cNvSpPr>
          <p:nvPr>
            <p:ph type="title"/>
          </p:nvPr>
        </p:nvSpPr>
        <p:spPr/>
        <p:txBody>
          <a:bodyPr/>
          <a:lstStyle/>
          <a:p>
            <a:r>
              <a:rPr lang="en-US" dirty="0"/>
              <a:t>more recently…</a:t>
            </a:r>
          </a:p>
        </p:txBody>
      </p:sp>
      <p:sp>
        <p:nvSpPr>
          <p:cNvPr id="3" name="Text Placeholder 2">
            <a:extLst>
              <a:ext uri="{FF2B5EF4-FFF2-40B4-BE49-F238E27FC236}">
                <a16:creationId xmlns:a16="http://schemas.microsoft.com/office/drawing/2014/main" xmlns="" id="{55A1429D-0651-7748-8D4E-5B7A1E1BAE38}"/>
              </a:ext>
            </a:extLst>
          </p:cNvPr>
          <p:cNvSpPr>
            <a:spLocks noGrp="1"/>
          </p:cNvSpPr>
          <p:nvPr>
            <p:ph type="body" idx="1"/>
          </p:nvPr>
        </p:nvSpPr>
        <p:spPr/>
        <p:txBody>
          <a:bodyPr>
            <a:normAutofit/>
          </a:bodyPr>
          <a:lstStyle/>
          <a:p>
            <a:r>
              <a:rPr lang="en-US" sz="3200" dirty="0"/>
              <a:t>Woolsey Fire</a:t>
            </a:r>
          </a:p>
        </p:txBody>
      </p:sp>
    </p:spTree>
    <p:extLst>
      <p:ext uri="{BB962C8B-B14F-4D97-AF65-F5344CB8AC3E}">
        <p14:creationId xmlns:p14="http://schemas.microsoft.com/office/powerpoint/2010/main" val="787282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30E430-87E6-A642-8121-80AEBE45AEDA}"/>
              </a:ext>
            </a:extLst>
          </p:cNvPr>
          <p:cNvSpPr>
            <a:spLocks noGrp="1"/>
          </p:cNvSpPr>
          <p:nvPr>
            <p:ph type="title"/>
          </p:nvPr>
        </p:nvSpPr>
        <p:spPr/>
        <p:txBody>
          <a:bodyPr/>
          <a:lstStyle/>
          <a:p>
            <a:r>
              <a:rPr lang="en-US" sz="3200" b="1" dirty="0"/>
              <a:t>Woolsey Fire</a:t>
            </a:r>
          </a:p>
        </p:txBody>
      </p:sp>
      <p:pic>
        <p:nvPicPr>
          <p:cNvPr id="6" name="Picture Placeholder 5">
            <a:extLst>
              <a:ext uri="{FF2B5EF4-FFF2-40B4-BE49-F238E27FC236}">
                <a16:creationId xmlns:a16="http://schemas.microsoft.com/office/drawing/2014/main" xmlns="" id="{8929283F-269B-D646-B5C3-77E20DD75F8D}"/>
              </a:ext>
            </a:extLst>
          </p:cNvPr>
          <p:cNvPicPr>
            <a:picLocks noGrp="1" noChangeAspect="1"/>
          </p:cNvPicPr>
          <p:nvPr>
            <p:ph type="pic" idx="1"/>
          </p:nvPr>
        </p:nvPicPr>
        <p:blipFill>
          <a:blip r:embed="rId2">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xmlns="" id="{4BD08DB4-A285-6A40-9B95-5B4C8FB7B54B}"/>
              </a:ext>
            </a:extLst>
          </p:cNvPr>
          <p:cNvSpPr>
            <a:spLocks noGrp="1"/>
          </p:cNvSpPr>
          <p:nvPr>
            <p:ph type="body" sz="half" idx="2"/>
          </p:nvPr>
        </p:nvSpPr>
        <p:spPr/>
        <p:txBody>
          <a:bodyPr>
            <a:normAutofit/>
          </a:bodyPr>
          <a:lstStyle/>
          <a:p>
            <a:r>
              <a:rPr lang="en-US" sz="2800" dirty="0"/>
              <a:t>November 8 – 21, 2018</a:t>
            </a:r>
          </a:p>
          <a:p>
            <a:r>
              <a:rPr lang="en-US" sz="2800" dirty="0"/>
              <a:t>Los Angeles and </a:t>
            </a:r>
          </a:p>
          <a:p>
            <a:r>
              <a:rPr lang="en-US" sz="2800" dirty="0"/>
              <a:t>Ventura Counties</a:t>
            </a:r>
          </a:p>
        </p:txBody>
      </p:sp>
    </p:spTree>
    <p:extLst>
      <p:ext uri="{BB962C8B-B14F-4D97-AF65-F5344CB8AC3E}">
        <p14:creationId xmlns:p14="http://schemas.microsoft.com/office/powerpoint/2010/main" val="4286247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53751A-E6D4-EA4F-BE31-91E1872DEC2F}"/>
              </a:ext>
            </a:extLst>
          </p:cNvPr>
          <p:cNvSpPr>
            <a:spLocks noGrp="1"/>
          </p:cNvSpPr>
          <p:nvPr>
            <p:ph type="title"/>
          </p:nvPr>
        </p:nvSpPr>
        <p:spPr>
          <a:xfrm>
            <a:off x="2231136" y="165622"/>
            <a:ext cx="7729728" cy="1188720"/>
          </a:xfrm>
        </p:spPr>
        <p:txBody>
          <a:bodyPr>
            <a:normAutofit/>
          </a:bodyPr>
          <a:lstStyle/>
          <a:p>
            <a:r>
              <a:rPr lang="en-US" sz="4400" b="1" dirty="0"/>
              <a:t>Woolsey fire facts</a:t>
            </a:r>
          </a:p>
        </p:txBody>
      </p:sp>
      <p:sp>
        <p:nvSpPr>
          <p:cNvPr id="4" name="Content Placeholder 3">
            <a:extLst>
              <a:ext uri="{FF2B5EF4-FFF2-40B4-BE49-F238E27FC236}">
                <a16:creationId xmlns:a16="http://schemas.microsoft.com/office/drawing/2014/main" xmlns="" id="{8FD10DAF-B297-BF45-8FAF-4D5F73E77AC5}"/>
              </a:ext>
            </a:extLst>
          </p:cNvPr>
          <p:cNvSpPr>
            <a:spLocks noGrp="1"/>
          </p:cNvSpPr>
          <p:nvPr>
            <p:ph sz="half" idx="2"/>
          </p:nvPr>
        </p:nvSpPr>
        <p:spPr>
          <a:xfrm>
            <a:off x="7825740" y="1909885"/>
            <a:ext cx="4270247" cy="4353475"/>
          </a:xfrm>
        </p:spPr>
        <p:txBody>
          <a:bodyPr>
            <a:noAutofit/>
          </a:bodyPr>
          <a:lstStyle/>
          <a:p>
            <a:pPr>
              <a:buClr>
                <a:schemeClr val="tx1"/>
              </a:buClr>
            </a:pPr>
            <a:r>
              <a:rPr lang="en-US" sz="2800" b="1" dirty="0">
                <a:latin typeface="Garamond" panose="02020404030301010803" pitchFamily="18" charset="0"/>
              </a:rPr>
              <a:t> </a:t>
            </a:r>
            <a:r>
              <a:rPr lang="en-US" sz="2600" b="1" dirty="0">
                <a:latin typeface="Garamond" panose="02020404030301010803" pitchFamily="18" charset="0"/>
              </a:rPr>
              <a:t>Started November 8, 2018 above Simi Valley</a:t>
            </a:r>
          </a:p>
          <a:p>
            <a:pPr>
              <a:buClr>
                <a:schemeClr val="tx1"/>
              </a:buClr>
            </a:pPr>
            <a:r>
              <a:rPr lang="en-US" sz="2600" b="1" dirty="0">
                <a:latin typeface="Garamond" panose="02020404030301010803" pitchFamily="18" charset="0"/>
              </a:rPr>
              <a:t> </a:t>
            </a:r>
            <a:r>
              <a:rPr lang="en-US" sz="2600" b="1" dirty="0">
                <a:solidFill>
                  <a:schemeClr val="accent6">
                    <a:lumMod val="20000"/>
                    <a:lumOff val="80000"/>
                  </a:schemeClr>
                </a:solidFill>
                <a:latin typeface="Garamond" panose="02020404030301010803" pitchFamily="18" charset="0"/>
              </a:rPr>
              <a:t>Jumped the 101 Freeway Nov 9</a:t>
            </a:r>
            <a:r>
              <a:rPr lang="en-US" sz="2600" b="1" baseline="30000" dirty="0">
                <a:solidFill>
                  <a:schemeClr val="accent6">
                    <a:lumMod val="20000"/>
                    <a:lumOff val="80000"/>
                  </a:schemeClr>
                </a:solidFill>
                <a:latin typeface="Garamond" panose="02020404030301010803" pitchFamily="18" charset="0"/>
              </a:rPr>
              <a:t>th</a:t>
            </a:r>
            <a:r>
              <a:rPr lang="en-US" sz="2600" b="1" dirty="0">
                <a:solidFill>
                  <a:schemeClr val="accent6">
                    <a:lumMod val="20000"/>
                    <a:lumOff val="80000"/>
                  </a:schemeClr>
                </a:solidFill>
                <a:latin typeface="Garamond" panose="02020404030301010803" pitchFamily="18" charset="0"/>
              </a:rPr>
              <a:t>, burned 72,697 acres (75%) in 24 hours</a:t>
            </a:r>
          </a:p>
          <a:p>
            <a:pPr>
              <a:buClr>
                <a:schemeClr val="tx1"/>
              </a:buClr>
            </a:pPr>
            <a:r>
              <a:rPr lang="en-US" sz="2600" b="1" dirty="0">
                <a:latin typeface="Garamond" panose="02020404030301010803" pitchFamily="18" charset="0"/>
              </a:rPr>
              <a:t> 96,949 total acres burned</a:t>
            </a:r>
          </a:p>
          <a:p>
            <a:pPr>
              <a:buClr>
                <a:schemeClr val="tx1"/>
              </a:buClr>
            </a:pPr>
            <a:r>
              <a:rPr lang="en-US" sz="2600" b="1" dirty="0">
                <a:solidFill>
                  <a:schemeClr val="accent5">
                    <a:lumMod val="50000"/>
                  </a:schemeClr>
                </a:solidFill>
                <a:latin typeface="Garamond" panose="02020404030301010803" pitchFamily="18" charset="0"/>
              </a:rPr>
              <a:t> </a:t>
            </a:r>
            <a:r>
              <a:rPr lang="en-US" sz="2600" b="1" dirty="0">
                <a:solidFill>
                  <a:schemeClr val="accent6">
                    <a:lumMod val="20000"/>
                    <a:lumOff val="80000"/>
                  </a:schemeClr>
                </a:solidFill>
                <a:latin typeface="Garamond" panose="02020404030301010803" pitchFamily="18" charset="0"/>
              </a:rPr>
              <a:t>100% contained on November 21, 2018</a:t>
            </a:r>
          </a:p>
          <a:p>
            <a:pPr>
              <a:buClr>
                <a:schemeClr val="tx1"/>
              </a:buClr>
            </a:pPr>
            <a:r>
              <a:rPr lang="en-US" sz="2600" b="1" dirty="0">
                <a:latin typeface="Garamond" panose="02020404030301010803" pitchFamily="18" charset="0"/>
              </a:rPr>
              <a:t> Cause: under investigation</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2565" y="1707871"/>
            <a:ext cx="7352506" cy="4757504"/>
          </a:xfrm>
          <a:prstGeom prst="rect">
            <a:avLst/>
          </a:prstGeom>
        </p:spPr>
      </p:pic>
    </p:spTree>
    <p:extLst>
      <p:ext uri="{BB962C8B-B14F-4D97-AF65-F5344CB8AC3E}">
        <p14:creationId xmlns:p14="http://schemas.microsoft.com/office/powerpoint/2010/main" val="476525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53751A-E6D4-EA4F-BE31-91E1872DEC2F}"/>
              </a:ext>
            </a:extLst>
          </p:cNvPr>
          <p:cNvSpPr>
            <a:spLocks noGrp="1"/>
          </p:cNvSpPr>
          <p:nvPr>
            <p:ph type="title"/>
          </p:nvPr>
        </p:nvSpPr>
        <p:spPr>
          <a:xfrm>
            <a:off x="2231136" y="165622"/>
            <a:ext cx="7729728" cy="1188720"/>
          </a:xfrm>
        </p:spPr>
        <p:txBody>
          <a:bodyPr>
            <a:normAutofit/>
          </a:bodyPr>
          <a:lstStyle/>
          <a:p>
            <a:r>
              <a:rPr lang="en-US" sz="4400" b="1" dirty="0"/>
              <a:t>Woolsey fire facts</a:t>
            </a:r>
          </a:p>
        </p:txBody>
      </p:sp>
      <p:sp>
        <p:nvSpPr>
          <p:cNvPr id="4" name="Content Placeholder 3">
            <a:extLst>
              <a:ext uri="{FF2B5EF4-FFF2-40B4-BE49-F238E27FC236}">
                <a16:creationId xmlns:a16="http://schemas.microsoft.com/office/drawing/2014/main" xmlns="" id="{8FD10DAF-B297-BF45-8FAF-4D5F73E77AC5}"/>
              </a:ext>
            </a:extLst>
          </p:cNvPr>
          <p:cNvSpPr>
            <a:spLocks noGrp="1"/>
          </p:cNvSpPr>
          <p:nvPr>
            <p:ph sz="half" idx="2"/>
          </p:nvPr>
        </p:nvSpPr>
        <p:spPr>
          <a:xfrm>
            <a:off x="7825740" y="2197934"/>
            <a:ext cx="4270247" cy="3636023"/>
          </a:xfrm>
        </p:spPr>
        <p:txBody>
          <a:bodyPr>
            <a:normAutofit/>
          </a:bodyPr>
          <a:lstStyle/>
          <a:p>
            <a:pPr>
              <a:buClr>
                <a:schemeClr val="tx1"/>
              </a:buClr>
            </a:pPr>
            <a:r>
              <a:rPr lang="en-US" sz="3200" b="1" dirty="0">
                <a:latin typeface="Garamond" panose="02020404030301010803" pitchFamily="18" charset="0"/>
              </a:rPr>
              <a:t>96,949 acres burned</a:t>
            </a:r>
          </a:p>
          <a:p>
            <a:pPr>
              <a:buClr>
                <a:schemeClr val="tx1"/>
              </a:buClr>
            </a:pPr>
            <a:r>
              <a:rPr lang="en-US" sz="3200" b="1" dirty="0">
                <a:solidFill>
                  <a:schemeClr val="accent6">
                    <a:lumMod val="20000"/>
                    <a:lumOff val="80000"/>
                  </a:schemeClr>
                </a:solidFill>
                <a:latin typeface="Garamond" panose="02020404030301010803" pitchFamily="18" charset="0"/>
              </a:rPr>
              <a:t>1500 structures destroyed with 341 damaged</a:t>
            </a:r>
          </a:p>
          <a:p>
            <a:pPr>
              <a:buClr>
                <a:schemeClr val="tx1"/>
              </a:buClr>
            </a:pPr>
            <a:r>
              <a:rPr lang="en-US" sz="3200" b="1" dirty="0">
                <a:latin typeface="Garamond" panose="02020404030301010803" pitchFamily="18" charset="0"/>
              </a:rPr>
              <a:t>3 civilian fatalities</a:t>
            </a:r>
          </a:p>
          <a:p>
            <a:pPr>
              <a:buClr>
                <a:schemeClr val="tx1"/>
              </a:buClr>
            </a:pPr>
            <a:r>
              <a:rPr lang="en-US" sz="3200" b="1" dirty="0">
                <a:solidFill>
                  <a:schemeClr val="accent6">
                    <a:lumMod val="20000"/>
                    <a:lumOff val="80000"/>
                  </a:schemeClr>
                </a:solidFill>
                <a:latin typeface="Garamond" panose="02020404030301010803" pitchFamily="18" charset="0"/>
              </a:rPr>
              <a:t>3 firefighter injuries</a:t>
            </a:r>
          </a:p>
        </p:txBody>
      </p:sp>
      <p:pic>
        <p:nvPicPr>
          <p:cNvPr id="5" name="Content Placeholder 5">
            <a:extLst>
              <a:ext uri="{FF2B5EF4-FFF2-40B4-BE49-F238E27FC236}">
                <a16:creationId xmlns:a16="http://schemas.microsoft.com/office/drawing/2014/main" xmlns="" id="{A72DB931-76B4-AF4E-A7EA-01CCE48A93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9938" y="1581665"/>
            <a:ext cx="7477314" cy="4868562"/>
          </a:xfrm>
          <a:prstGeom prst="rect">
            <a:avLst/>
          </a:prstGeom>
        </p:spPr>
      </p:pic>
    </p:spTree>
    <p:extLst>
      <p:ext uri="{BB962C8B-B14F-4D97-AF65-F5344CB8AC3E}">
        <p14:creationId xmlns:p14="http://schemas.microsoft.com/office/powerpoint/2010/main" val="2676023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8F8B1F-C6D4-4F4D-A889-F4F00FBC7301}"/>
              </a:ext>
            </a:extLst>
          </p:cNvPr>
          <p:cNvSpPr>
            <a:spLocks noGrp="1"/>
          </p:cNvSpPr>
          <p:nvPr>
            <p:ph type="title"/>
          </p:nvPr>
        </p:nvSpPr>
        <p:spPr>
          <a:xfrm>
            <a:off x="2231136" y="387916"/>
            <a:ext cx="7729728" cy="1188720"/>
          </a:xfrm>
        </p:spPr>
        <p:txBody>
          <a:bodyPr>
            <a:normAutofit fontScale="90000"/>
          </a:bodyPr>
          <a:lstStyle/>
          <a:p>
            <a:r>
              <a:rPr lang="en-US" dirty="0"/>
              <a:t>Woolsey Fire in the </a:t>
            </a:r>
            <a:br>
              <a:rPr lang="en-US" dirty="0"/>
            </a:br>
            <a:r>
              <a:rPr lang="en-US" dirty="0" err="1"/>
              <a:t>santa</a:t>
            </a:r>
            <a:r>
              <a:rPr lang="en-US" dirty="0"/>
              <a:t> Monica mountains National Recreation Area</a:t>
            </a:r>
          </a:p>
        </p:txBody>
      </p:sp>
      <p:sp>
        <p:nvSpPr>
          <p:cNvPr id="3" name="Content Placeholder 2">
            <a:extLst>
              <a:ext uri="{FF2B5EF4-FFF2-40B4-BE49-F238E27FC236}">
                <a16:creationId xmlns:a16="http://schemas.microsoft.com/office/drawing/2014/main" xmlns="" id="{3BDC129E-B64D-D043-8521-EFB53F94E017}"/>
              </a:ext>
            </a:extLst>
          </p:cNvPr>
          <p:cNvSpPr>
            <a:spLocks noGrp="1"/>
          </p:cNvSpPr>
          <p:nvPr>
            <p:ph sz="half" idx="1"/>
          </p:nvPr>
        </p:nvSpPr>
        <p:spPr>
          <a:xfrm>
            <a:off x="6682154" y="2129673"/>
            <a:ext cx="5148775" cy="4108821"/>
          </a:xfrm>
        </p:spPr>
        <p:txBody>
          <a:bodyPr>
            <a:normAutofit/>
          </a:bodyPr>
          <a:lstStyle/>
          <a:p>
            <a:pPr>
              <a:buClr>
                <a:schemeClr val="tx1"/>
              </a:buClr>
            </a:pPr>
            <a:r>
              <a:rPr lang="en-US" sz="2400" b="1" dirty="0"/>
              <a:t>This fire burned more acres within the recreation area than any other fire in recorded history.</a:t>
            </a:r>
          </a:p>
          <a:p>
            <a:pPr>
              <a:buClr>
                <a:schemeClr val="tx1"/>
              </a:buClr>
            </a:pPr>
            <a:endParaRPr lang="en-US" sz="2400" b="1" dirty="0"/>
          </a:p>
          <a:p>
            <a:pPr>
              <a:buClr>
                <a:schemeClr val="tx1"/>
              </a:buClr>
            </a:pPr>
            <a:r>
              <a:rPr lang="en-US" sz="2400" b="1" dirty="0"/>
              <a:t>21,000 of the 23,595 National Park Service acres (88%) have burned. </a:t>
            </a:r>
          </a:p>
          <a:p>
            <a:pPr marL="0" indent="0">
              <a:buClr>
                <a:schemeClr val="tx1"/>
              </a:buClr>
              <a:buNone/>
            </a:pPr>
            <a:endParaRPr lang="en-US" sz="2400" b="1" dirty="0"/>
          </a:p>
          <a:p>
            <a:pPr>
              <a:buClr>
                <a:schemeClr val="tx1"/>
              </a:buClr>
            </a:pPr>
            <a:r>
              <a:rPr lang="en-US" sz="2400" b="1" dirty="0"/>
              <a:t>Park partners have also sustained significant damage.</a:t>
            </a:r>
          </a:p>
          <a:p>
            <a:pPr>
              <a:buClr>
                <a:schemeClr val="tx1"/>
              </a:buClr>
              <a:buFont typeface="Wingdings" pitchFamily="2" charset="2"/>
              <a:buChar char="v"/>
            </a:pPr>
            <a:endParaRPr lang="en-US" b="1" dirty="0"/>
          </a:p>
          <a:p>
            <a:pPr>
              <a:buClr>
                <a:schemeClr val="tx1"/>
              </a:buClr>
              <a:buFont typeface="Wingdings" pitchFamily="2" charset="2"/>
              <a:buChar char="v"/>
            </a:pPr>
            <a:endParaRPr lang="en-US" b="1" dirty="0"/>
          </a:p>
        </p:txBody>
      </p:sp>
      <p:pic>
        <p:nvPicPr>
          <p:cNvPr id="5" name="Picture 4">
            <a:extLst>
              <a:ext uri="{FF2B5EF4-FFF2-40B4-BE49-F238E27FC236}">
                <a16:creationId xmlns:a16="http://schemas.microsoft.com/office/drawing/2014/main" xmlns="" id="{C0DEE847-26F6-2446-AAD0-9693F2F432C5}"/>
              </a:ext>
            </a:extLst>
          </p:cNvPr>
          <p:cNvPicPr>
            <a:picLocks noChangeAspect="1"/>
          </p:cNvPicPr>
          <p:nvPr/>
        </p:nvPicPr>
        <p:blipFill>
          <a:blip r:embed="rId3"/>
          <a:stretch>
            <a:fillRect/>
          </a:stretch>
        </p:blipFill>
        <p:spPr>
          <a:xfrm>
            <a:off x="361071" y="1898084"/>
            <a:ext cx="6096000" cy="4572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TextBox 5">
            <a:extLst>
              <a:ext uri="{FF2B5EF4-FFF2-40B4-BE49-F238E27FC236}">
                <a16:creationId xmlns:a16="http://schemas.microsoft.com/office/drawing/2014/main" xmlns="" id="{CE378793-6EE8-BD4A-9FCC-269CAB6B1DDC}"/>
              </a:ext>
            </a:extLst>
          </p:cNvPr>
          <p:cNvSpPr txBox="1"/>
          <p:nvPr/>
        </p:nvSpPr>
        <p:spPr>
          <a:xfrm>
            <a:off x="0" y="6581001"/>
            <a:ext cx="1111324" cy="276999"/>
          </a:xfrm>
          <a:prstGeom prst="rect">
            <a:avLst/>
          </a:prstGeom>
          <a:noFill/>
        </p:spPr>
        <p:txBody>
          <a:bodyPr wrap="square" rtlCol="0">
            <a:spAutoFit/>
          </a:bodyPr>
          <a:lstStyle/>
          <a:p>
            <a:r>
              <a:rPr lang="en-US" sz="1200" dirty="0"/>
              <a:t>(Photo: NPS)</a:t>
            </a:r>
          </a:p>
        </p:txBody>
      </p:sp>
    </p:spTree>
    <p:extLst>
      <p:ext uri="{BB962C8B-B14F-4D97-AF65-F5344CB8AC3E}">
        <p14:creationId xmlns:p14="http://schemas.microsoft.com/office/powerpoint/2010/main" val="295230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_rtaylor\GoogleEarthViews\20130502SpringsFire_fireprog\SpringsFireProg2_Eastward\SpringsFire_prog2_20130502_18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01377" y="822484"/>
            <a:ext cx="10010847" cy="5861304"/>
          </a:xfrm>
          <a:prstGeom prst="rect">
            <a:avLst/>
          </a:prstGeom>
          <a:ln w="88900" cap="sq" cmpd="thickThin">
            <a:solidFill>
              <a:srgbClr val="000000"/>
            </a:solidFill>
            <a:prstDash val="solid"/>
            <a:miter lim="800000"/>
          </a:ln>
          <a:effectLst>
            <a:innerShdw blurRad="76200">
              <a:srgbClr val="000000"/>
            </a:innerShdw>
          </a:effectLst>
        </p:spPr>
      </p:pic>
      <p:sp>
        <p:nvSpPr>
          <p:cNvPr id="5" name="Title 1"/>
          <p:cNvSpPr txBox="1">
            <a:spLocks/>
          </p:cNvSpPr>
          <p:nvPr/>
        </p:nvSpPr>
        <p:spPr>
          <a:xfrm>
            <a:off x="1201377" y="6200976"/>
            <a:ext cx="5181600" cy="609599"/>
          </a:xfrm>
          <a:prstGeom prst="rect">
            <a:avLst/>
          </a:prstGeom>
        </p:spPr>
        <p:txBody>
          <a:bodyPr vert="horz" lIns="91440" tIns="45720" rIns="91440" bIns="45720" rtlCol="0" anchor="ctr">
            <a:normAutofit fontScale="97500"/>
          </a:bodyPr>
          <a:lstStyle/>
          <a:p>
            <a:pPr defTabSz="914400">
              <a:spcBef>
                <a:spcPct val="0"/>
              </a:spcBef>
              <a:defRPr/>
            </a:pPr>
            <a:r>
              <a:rPr lang="en-US" sz="2800" b="1" dirty="0">
                <a:latin typeface="Garamond Bold"/>
                <a:ea typeface="+mj-ea"/>
                <a:cs typeface="+mj-cs"/>
              </a:rPr>
              <a:t>5/2/2013  1800hr</a:t>
            </a:r>
          </a:p>
        </p:txBody>
      </p:sp>
      <p:sp>
        <p:nvSpPr>
          <p:cNvPr id="4" name="TextBox 3">
            <a:extLst>
              <a:ext uri="{FF2B5EF4-FFF2-40B4-BE49-F238E27FC236}">
                <a16:creationId xmlns:a16="http://schemas.microsoft.com/office/drawing/2014/main" xmlns="" id="{CCDB87FC-D9BD-8145-A6C3-E6CFC8A84FFC}"/>
              </a:ext>
            </a:extLst>
          </p:cNvPr>
          <p:cNvSpPr txBox="1"/>
          <p:nvPr/>
        </p:nvSpPr>
        <p:spPr>
          <a:xfrm>
            <a:off x="11212224" y="6230034"/>
            <a:ext cx="1021529" cy="646331"/>
          </a:xfrm>
          <a:prstGeom prst="rect">
            <a:avLst/>
          </a:prstGeom>
          <a:noFill/>
        </p:spPr>
        <p:txBody>
          <a:bodyPr wrap="square" rtlCol="0">
            <a:spAutoFit/>
          </a:bodyPr>
          <a:lstStyle/>
          <a:p>
            <a:r>
              <a:rPr lang="en-US" sz="1200" dirty="0"/>
              <a:t>(Map: Robert Taylor; Taylor, n.d.)</a:t>
            </a:r>
          </a:p>
        </p:txBody>
      </p:sp>
      <p:sp>
        <p:nvSpPr>
          <p:cNvPr id="6" name="Title 1">
            <a:extLst>
              <a:ext uri="{FF2B5EF4-FFF2-40B4-BE49-F238E27FC236}">
                <a16:creationId xmlns:a16="http://schemas.microsoft.com/office/drawing/2014/main" xmlns="" id="{5BC1317F-4969-C74D-BCA7-7BD8C77E0928}"/>
              </a:ext>
            </a:extLst>
          </p:cNvPr>
          <p:cNvSpPr txBox="1">
            <a:spLocks/>
          </p:cNvSpPr>
          <p:nvPr/>
        </p:nvSpPr>
        <p:spPr>
          <a:xfrm>
            <a:off x="2505206" y="0"/>
            <a:ext cx="8798876" cy="1276237"/>
          </a:xfrm>
          <a:prstGeom prst="rect">
            <a:avLst/>
          </a:prstGeom>
        </p:spPr>
        <p:txBody>
          <a:bodyPr vert="horz" lIns="91440" tIns="45720" rIns="91440" bIns="45720" rtlCol="0" anchor="t">
            <a:noAutofit/>
          </a:bodyPr>
          <a:lstStyle>
            <a:lvl1pPr algn="r" defTabSz="914400" rtl="0" eaLnBrk="1" latinLnBrk="0" hangingPunct="1">
              <a:lnSpc>
                <a:spcPct val="90000"/>
              </a:lnSpc>
              <a:spcBef>
                <a:spcPct val="0"/>
              </a:spcBef>
              <a:buNone/>
              <a:defRPr sz="6000" b="1" i="0" kern="1200" cap="none">
                <a:solidFill>
                  <a:schemeClr val="tx1"/>
                </a:solidFill>
                <a:effectLst/>
                <a:latin typeface="Garamond Bold"/>
                <a:ea typeface="+mj-ea"/>
                <a:cs typeface="+mj-cs"/>
              </a:defRPr>
            </a:lvl1pPr>
          </a:lstStyle>
          <a:p>
            <a:r>
              <a:rPr lang="en-US" sz="2000" dirty="0"/>
              <a:t>Santa Monica Mountains National Recreation Area </a:t>
            </a:r>
            <a:r>
              <a:rPr lang="en-US" sz="1600" dirty="0">
                <a:solidFill>
                  <a:schemeClr val="accent5"/>
                </a:solidFill>
                <a:latin typeface="Zapfino" panose="03030300040707070C03" pitchFamily="66" charset="77"/>
              </a:rPr>
              <a:t>Springs Fire Progression</a:t>
            </a:r>
          </a:p>
        </p:txBody>
      </p:sp>
    </p:spTree>
    <p:extLst>
      <p:ext uri="{BB962C8B-B14F-4D97-AF65-F5344CB8AC3E}">
        <p14:creationId xmlns:p14="http://schemas.microsoft.com/office/powerpoint/2010/main" val="2782862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20AFFB-99ED-0841-A553-BDFA7004A01D}"/>
              </a:ext>
            </a:extLst>
          </p:cNvPr>
          <p:cNvSpPr>
            <a:spLocks noGrp="1"/>
          </p:cNvSpPr>
          <p:nvPr>
            <p:ph type="title"/>
          </p:nvPr>
        </p:nvSpPr>
        <p:spPr/>
        <p:txBody>
          <a:bodyPr/>
          <a:lstStyle/>
          <a:p>
            <a:r>
              <a:rPr lang="en-US" sz="1800" dirty="0" err="1"/>
              <a:t>santa</a:t>
            </a:r>
            <a:r>
              <a:rPr lang="en-US" sz="1800" dirty="0"/>
              <a:t> Monica mountains National Recreation Area</a:t>
            </a:r>
            <a:br>
              <a:rPr lang="en-US" sz="1800" dirty="0"/>
            </a:br>
            <a:r>
              <a:rPr lang="en-US" sz="1800" b="1" dirty="0"/>
              <a:t>Structural Damage</a:t>
            </a:r>
          </a:p>
        </p:txBody>
      </p:sp>
      <p:pic>
        <p:nvPicPr>
          <p:cNvPr id="6" name="Picture Placeholder 5">
            <a:extLst>
              <a:ext uri="{FF2B5EF4-FFF2-40B4-BE49-F238E27FC236}">
                <a16:creationId xmlns:a16="http://schemas.microsoft.com/office/drawing/2014/main" xmlns="" id="{375F239F-81A5-1643-8908-D2D4E6E13704}"/>
              </a:ext>
            </a:extLst>
          </p:cNvPr>
          <p:cNvPicPr>
            <a:picLocks noGrp="1" noChangeAspect="1"/>
          </p:cNvPicPr>
          <p:nvPr>
            <p:ph type="pic" idx="1"/>
          </p:nvPr>
        </p:nvPicPr>
        <p:blipFill>
          <a:blip r:embed="rId3" cstate="email">
            <a:extLst>
              <a:ext uri="{28A0092B-C50C-407E-A947-70E740481C1C}">
                <a14:useLocalDpi xmlns:a14="http://schemas.microsoft.com/office/drawing/2010/main"/>
              </a:ext>
            </a:extLst>
          </a:blip>
          <a:srcRect/>
          <a:stretch>
            <a:fillRect/>
          </a:stretch>
        </p:blipFill>
        <p:spPr>
          <a:xfrm>
            <a:off x="6096000" y="3568"/>
            <a:ext cx="6096000" cy="3425432"/>
          </a:xfrm>
          <a:ln w="12700">
            <a:solidFill>
              <a:srgbClr val="000000"/>
            </a:solidFill>
          </a:ln>
        </p:spPr>
      </p:pic>
      <p:sp>
        <p:nvSpPr>
          <p:cNvPr id="4" name="Text Placeholder 3">
            <a:extLst>
              <a:ext uri="{FF2B5EF4-FFF2-40B4-BE49-F238E27FC236}">
                <a16:creationId xmlns:a16="http://schemas.microsoft.com/office/drawing/2014/main" xmlns="" id="{BDA74DBE-336D-9D45-BF20-E94135707DC4}"/>
              </a:ext>
            </a:extLst>
          </p:cNvPr>
          <p:cNvSpPr>
            <a:spLocks noGrp="1"/>
          </p:cNvSpPr>
          <p:nvPr>
            <p:ph type="body" sz="half" idx="2"/>
          </p:nvPr>
        </p:nvSpPr>
        <p:spPr>
          <a:xfrm>
            <a:off x="808523" y="3549918"/>
            <a:ext cx="4494998" cy="2194037"/>
          </a:xfrm>
        </p:spPr>
        <p:txBody>
          <a:bodyPr>
            <a:noAutofit/>
          </a:bodyPr>
          <a:lstStyle/>
          <a:p>
            <a:r>
              <a:rPr lang="en-US" sz="2400" dirty="0"/>
              <a:t>Paramount Ranch Western Town</a:t>
            </a:r>
          </a:p>
          <a:p>
            <a:r>
              <a:rPr lang="en-US" sz="1600" dirty="0"/>
              <a:t>National Historic Register site</a:t>
            </a:r>
          </a:p>
        </p:txBody>
      </p:sp>
      <p:pic>
        <p:nvPicPr>
          <p:cNvPr id="8" name="Picture 7">
            <a:extLst>
              <a:ext uri="{FF2B5EF4-FFF2-40B4-BE49-F238E27FC236}">
                <a16:creationId xmlns:a16="http://schemas.microsoft.com/office/drawing/2014/main" xmlns="" id="{E2DFFBCC-2AB7-3B45-A3E6-76B04416C9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96000" y="3429000"/>
            <a:ext cx="6096000" cy="3425432"/>
          </a:xfrm>
          <a:prstGeom prst="rect">
            <a:avLst/>
          </a:prstGeom>
          <a:ln w="12700">
            <a:solidFill>
              <a:srgbClr val="000000"/>
            </a:solidFill>
          </a:ln>
        </p:spPr>
      </p:pic>
      <p:sp>
        <p:nvSpPr>
          <p:cNvPr id="9" name="TextBox 8">
            <a:extLst>
              <a:ext uri="{FF2B5EF4-FFF2-40B4-BE49-F238E27FC236}">
                <a16:creationId xmlns:a16="http://schemas.microsoft.com/office/drawing/2014/main" xmlns="" id="{6240289A-0BB7-8243-918D-271A07F6AFBA}"/>
              </a:ext>
            </a:extLst>
          </p:cNvPr>
          <p:cNvSpPr txBox="1"/>
          <p:nvPr/>
        </p:nvSpPr>
        <p:spPr>
          <a:xfrm>
            <a:off x="3754583" y="6581001"/>
            <a:ext cx="2463314" cy="276999"/>
          </a:xfrm>
          <a:prstGeom prst="rect">
            <a:avLst/>
          </a:prstGeom>
          <a:noFill/>
        </p:spPr>
        <p:txBody>
          <a:bodyPr wrap="square" rtlCol="0">
            <a:spAutoFit/>
          </a:bodyPr>
          <a:lstStyle/>
          <a:p>
            <a:r>
              <a:rPr lang="en-US" sz="1200" dirty="0"/>
              <a:t>(Photos: NPS; Bethany Szczepanski)</a:t>
            </a:r>
          </a:p>
        </p:txBody>
      </p:sp>
    </p:spTree>
    <p:extLst>
      <p:ext uri="{BB962C8B-B14F-4D97-AF65-F5344CB8AC3E}">
        <p14:creationId xmlns:p14="http://schemas.microsoft.com/office/powerpoint/2010/main" val="721243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20AFFB-99ED-0841-A553-BDFA7004A01D}"/>
              </a:ext>
            </a:extLst>
          </p:cNvPr>
          <p:cNvSpPr>
            <a:spLocks noGrp="1"/>
          </p:cNvSpPr>
          <p:nvPr>
            <p:ph type="title"/>
          </p:nvPr>
        </p:nvSpPr>
        <p:spPr/>
        <p:txBody>
          <a:bodyPr/>
          <a:lstStyle/>
          <a:p>
            <a:r>
              <a:rPr lang="en-US" sz="1800" dirty="0" err="1"/>
              <a:t>santa</a:t>
            </a:r>
            <a:r>
              <a:rPr lang="en-US" sz="1800" dirty="0"/>
              <a:t> Monica mountains National Recreation Area</a:t>
            </a:r>
            <a:br>
              <a:rPr lang="en-US" sz="1800" dirty="0"/>
            </a:br>
            <a:r>
              <a:rPr lang="en-US" sz="1800" b="1" dirty="0"/>
              <a:t>Structural Damage</a:t>
            </a:r>
          </a:p>
        </p:txBody>
      </p:sp>
      <p:pic>
        <p:nvPicPr>
          <p:cNvPr id="6" name="Picture Placeholder 5">
            <a:extLst>
              <a:ext uri="{FF2B5EF4-FFF2-40B4-BE49-F238E27FC236}">
                <a16:creationId xmlns:a16="http://schemas.microsoft.com/office/drawing/2014/main" xmlns="" id="{0234F699-A4A5-F047-9B37-B562011071B0}"/>
              </a:ext>
            </a:extLst>
          </p:cNvPr>
          <p:cNvPicPr>
            <a:picLocks noGrp="1" noChangeAspect="1"/>
          </p:cNvPicPr>
          <p:nvPr>
            <p:ph type="pic" idx="1"/>
          </p:nvPr>
        </p:nvPicPr>
        <p:blipFill rotWithShape="1">
          <a:blip r:embed="rId3" cstate="email">
            <a:extLst>
              <a:ext uri="{28A0092B-C50C-407E-A947-70E740481C1C}">
                <a14:useLocalDpi xmlns:a14="http://schemas.microsoft.com/office/drawing/2010/main"/>
              </a:ext>
            </a:extLst>
          </a:blip>
          <a:srcRect/>
          <a:stretch/>
        </p:blipFill>
        <p:spPr>
          <a:xfrm>
            <a:off x="6096000" y="3515"/>
            <a:ext cx="6096000" cy="3374686"/>
          </a:xfrm>
          <a:prstGeom prst="rect">
            <a:avLst/>
          </a:prstGeom>
          <a:ln w="12700" cap="sq">
            <a:solidFill>
              <a:srgbClr val="000000"/>
            </a:solidFill>
            <a:miter lim="800000"/>
          </a:ln>
          <a:effectLst/>
        </p:spPr>
      </p:pic>
      <p:sp>
        <p:nvSpPr>
          <p:cNvPr id="4" name="Text Placeholder 3">
            <a:extLst>
              <a:ext uri="{FF2B5EF4-FFF2-40B4-BE49-F238E27FC236}">
                <a16:creationId xmlns:a16="http://schemas.microsoft.com/office/drawing/2014/main" xmlns="" id="{BDA74DBE-336D-9D45-BF20-E94135707DC4}"/>
              </a:ext>
            </a:extLst>
          </p:cNvPr>
          <p:cNvSpPr>
            <a:spLocks noGrp="1"/>
          </p:cNvSpPr>
          <p:nvPr>
            <p:ph type="body" sz="half" idx="2"/>
          </p:nvPr>
        </p:nvSpPr>
        <p:spPr>
          <a:xfrm>
            <a:off x="808523" y="3549918"/>
            <a:ext cx="4494998" cy="2194037"/>
          </a:xfrm>
        </p:spPr>
        <p:txBody>
          <a:bodyPr>
            <a:noAutofit/>
          </a:bodyPr>
          <a:lstStyle/>
          <a:p>
            <a:r>
              <a:rPr lang="en-US" sz="2400" dirty="0"/>
              <a:t>Peter Strauss Ranch/</a:t>
            </a:r>
          </a:p>
          <a:p>
            <a:r>
              <a:rPr lang="en-US" sz="2400" dirty="0"/>
              <a:t>Harry Miller House</a:t>
            </a:r>
          </a:p>
        </p:txBody>
      </p:sp>
      <p:pic>
        <p:nvPicPr>
          <p:cNvPr id="7" name="Picture Placeholder 5">
            <a:extLst>
              <a:ext uri="{FF2B5EF4-FFF2-40B4-BE49-F238E27FC236}">
                <a16:creationId xmlns:a16="http://schemas.microsoft.com/office/drawing/2014/main" xmlns="" id="{2085C81E-902F-514F-8C2F-A0BA6FDB9D3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8"/>
          <a:stretch/>
        </p:blipFill>
        <p:spPr>
          <a:xfrm>
            <a:off x="6096000" y="3378201"/>
            <a:ext cx="6096000" cy="3479800"/>
          </a:xfrm>
          <a:prstGeom prst="rect">
            <a:avLst/>
          </a:prstGeom>
          <a:ln w="12700" cap="sq">
            <a:solidFill>
              <a:srgbClr val="000000"/>
            </a:solidFill>
            <a:miter lim="800000"/>
          </a:ln>
          <a:effectLst/>
        </p:spPr>
      </p:pic>
      <p:sp>
        <p:nvSpPr>
          <p:cNvPr id="8" name="TextBox 7">
            <a:extLst>
              <a:ext uri="{FF2B5EF4-FFF2-40B4-BE49-F238E27FC236}">
                <a16:creationId xmlns:a16="http://schemas.microsoft.com/office/drawing/2014/main" xmlns="" id="{5CA58F7F-2EEA-A64A-A5E6-AEDD630F384A}"/>
              </a:ext>
            </a:extLst>
          </p:cNvPr>
          <p:cNvSpPr txBox="1"/>
          <p:nvPr/>
        </p:nvSpPr>
        <p:spPr>
          <a:xfrm>
            <a:off x="5106572" y="6581001"/>
            <a:ext cx="1111324" cy="276999"/>
          </a:xfrm>
          <a:prstGeom prst="rect">
            <a:avLst/>
          </a:prstGeom>
          <a:noFill/>
        </p:spPr>
        <p:txBody>
          <a:bodyPr wrap="square" rtlCol="0">
            <a:spAutoFit/>
          </a:bodyPr>
          <a:lstStyle/>
          <a:p>
            <a:r>
              <a:rPr lang="en-US" sz="1200" dirty="0"/>
              <a:t>(Photos: NPS)</a:t>
            </a:r>
          </a:p>
        </p:txBody>
      </p:sp>
    </p:spTree>
    <p:extLst>
      <p:ext uri="{BB962C8B-B14F-4D97-AF65-F5344CB8AC3E}">
        <p14:creationId xmlns:p14="http://schemas.microsoft.com/office/powerpoint/2010/main" val="4283106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C6E5F5-82AA-104B-8653-F2F239F3207A}"/>
              </a:ext>
            </a:extLst>
          </p:cNvPr>
          <p:cNvSpPr>
            <a:spLocks noGrp="1"/>
          </p:cNvSpPr>
          <p:nvPr>
            <p:ph type="title"/>
          </p:nvPr>
        </p:nvSpPr>
        <p:spPr>
          <a:xfrm>
            <a:off x="2231136" y="544562"/>
            <a:ext cx="7729728" cy="1188720"/>
          </a:xfrm>
        </p:spPr>
        <p:txBody>
          <a:bodyPr>
            <a:normAutofit/>
          </a:bodyPr>
          <a:lstStyle/>
          <a:p>
            <a:r>
              <a:rPr lang="en-US" sz="4000" dirty="0"/>
              <a:t>What’s next?</a:t>
            </a:r>
          </a:p>
        </p:txBody>
      </p:sp>
      <p:sp>
        <p:nvSpPr>
          <p:cNvPr id="3" name="Content Placeholder 2">
            <a:extLst>
              <a:ext uri="{FF2B5EF4-FFF2-40B4-BE49-F238E27FC236}">
                <a16:creationId xmlns:a16="http://schemas.microsoft.com/office/drawing/2014/main" xmlns="" id="{85A59126-E9E3-E24C-90D3-239C5FFBB387}"/>
              </a:ext>
            </a:extLst>
          </p:cNvPr>
          <p:cNvSpPr>
            <a:spLocks noGrp="1"/>
          </p:cNvSpPr>
          <p:nvPr>
            <p:ph idx="1"/>
          </p:nvPr>
        </p:nvSpPr>
        <p:spPr>
          <a:xfrm>
            <a:off x="556054" y="1964726"/>
            <a:ext cx="6387671" cy="4707538"/>
          </a:xfrm>
        </p:spPr>
        <p:txBody>
          <a:bodyPr>
            <a:normAutofit fontScale="92500" lnSpcReduction="20000"/>
          </a:bodyPr>
          <a:lstStyle/>
          <a:p>
            <a:pPr marL="228600" lvl="1" indent="0">
              <a:buNone/>
            </a:pPr>
            <a:r>
              <a:rPr lang="en-US" sz="2800" u="sng" dirty="0">
                <a:solidFill>
                  <a:schemeClr val="tx1"/>
                </a:solidFill>
              </a:rPr>
              <a:t>Within 1 year:</a:t>
            </a:r>
          </a:p>
          <a:p>
            <a:pPr marL="228600" lvl="1" indent="0">
              <a:buNone/>
            </a:pPr>
            <a:r>
              <a:rPr lang="en-US" sz="2800" b="1" dirty="0">
                <a:solidFill>
                  <a:schemeClr val="tx1"/>
                </a:solidFill>
              </a:rPr>
              <a:t>The Burned Area Emergency Response (BAER) team</a:t>
            </a:r>
          </a:p>
          <a:p>
            <a:pPr lvl="1">
              <a:buClrTx/>
            </a:pPr>
            <a:r>
              <a:rPr lang="en-US" sz="2800" dirty="0">
                <a:solidFill>
                  <a:schemeClr val="tx1"/>
                </a:solidFill>
              </a:rPr>
              <a:t>Provides “first-aid” care</a:t>
            </a:r>
          </a:p>
          <a:p>
            <a:pPr lvl="1">
              <a:buClrTx/>
            </a:pPr>
            <a:r>
              <a:rPr lang="en-US" sz="2800" dirty="0">
                <a:solidFill>
                  <a:schemeClr val="tx1"/>
                </a:solidFill>
              </a:rPr>
              <a:t>Writes a plan to provide emergency stabilization to protect life and property &amp; to prevent further degradation of natural and cultural resources. </a:t>
            </a:r>
          </a:p>
          <a:p>
            <a:pPr marL="228600" lvl="1" indent="0">
              <a:buClrTx/>
              <a:buNone/>
            </a:pPr>
            <a:r>
              <a:rPr lang="en-US" sz="2800" u="sng" dirty="0">
                <a:solidFill>
                  <a:schemeClr val="tx1"/>
                </a:solidFill>
              </a:rPr>
              <a:t>Within 3 years:</a:t>
            </a:r>
          </a:p>
          <a:p>
            <a:pPr lvl="1">
              <a:buClrTx/>
            </a:pPr>
            <a:r>
              <a:rPr lang="en-US" sz="2800" b="1" dirty="0">
                <a:solidFill>
                  <a:schemeClr val="tx1"/>
                </a:solidFill>
              </a:rPr>
              <a:t>Burned Area Rehabilitation (BAR) plan.</a:t>
            </a:r>
          </a:p>
          <a:p>
            <a:pPr lvl="1">
              <a:buClrTx/>
            </a:pPr>
            <a:r>
              <a:rPr lang="en-US" sz="2800" dirty="0">
                <a:solidFill>
                  <a:schemeClr val="tx1"/>
                </a:solidFill>
              </a:rPr>
              <a:t>Supports the healing process and provides a “bridge” to long term recovery.</a:t>
            </a:r>
          </a:p>
        </p:txBody>
      </p:sp>
      <p:sp>
        <p:nvSpPr>
          <p:cNvPr id="4" name="TextBox 3">
            <a:extLst>
              <a:ext uri="{FF2B5EF4-FFF2-40B4-BE49-F238E27FC236}">
                <a16:creationId xmlns:a16="http://schemas.microsoft.com/office/drawing/2014/main" xmlns="" id="{2C059ABA-9B46-3E45-8C56-11CBAADE02B1}"/>
              </a:ext>
            </a:extLst>
          </p:cNvPr>
          <p:cNvSpPr txBox="1"/>
          <p:nvPr/>
        </p:nvSpPr>
        <p:spPr>
          <a:xfrm>
            <a:off x="7941719" y="2721165"/>
            <a:ext cx="3529470" cy="3108543"/>
          </a:xfrm>
          <a:prstGeom prst="rect">
            <a:avLst/>
          </a:prstGeom>
          <a:noFill/>
        </p:spPr>
        <p:txBody>
          <a:bodyPr wrap="square" rtlCol="0">
            <a:spAutoFit/>
          </a:bodyPr>
          <a:lstStyle/>
          <a:p>
            <a:pPr algn="ctr"/>
            <a:r>
              <a:rPr lang="en-US" sz="2800" b="1" dirty="0">
                <a:latin typeface="NPS Rawlinson OT Oldstyle" panose="02000605080000020003" pitchFamily="2" charset="0"/>
              </a:rPr>
              <a:t>Issues</a:t>
            </a:r>
          </a:p>
          <a:p>
            <a:pPr algn="ctr"/>
            <a:endParaRPr lang="en-US" sz="2800" b="1" dirty="0">
              <a:latin typeface="NPS Rawlinson OT Oldstyle" panose="02000605080000020003" pitchFamily="2" charset="0"/>
            </a:endParaRPr>
          </a:p>
          <a:p>
            <a:pPr algn="ctr"/>
            <a:r>
              <a:rPr lang="en-US" sz="2800" b="1" dirty="0">
                <a:latin typeface="NPS Rawlinson OT Oldstyle" panose="02000605080000020003" pitchFamily="2" charset="0"/>
              </a:rPr>
              <a:t>Observations</a:t>
            </a:r>
          </a:p>
          <a:p>
            <a:pPr algn="ctr"/>
            <a:endParaRPr lang="en-US" sz="2800" b="1" dirty="0">
              <a:latin typeface="NPS Rawlinson OT Oldstyle" panose="02000605080000020003" pitchFamily="2" charset="0"/>
            </a:endParaRPr>
          </a:p>
          <a:p>
            <a:pPr algn="ctr"/>
            <a:r>
              <a:rPr lang="en-US" sz="2800" b="1" dirty="0">
                <a:latin typeface="NPS Rawlinson OT Oldstyle" panose="02000605080000020003" pitchFamily="2" charset="0"/>
              </a:rPr>
              <a:t>Findings</a:t>
            </a:r>
          </a:p>
          <a:p>
            <a:pPr algn="ctr"/>
            <a:endParaRPr lang="en-US" sz="2800" b="1" dirty="0">
              <a:latin typeface="NPS Rawlinson OT Oldstyle" panose="02000605080000020003" pitchFamily="2" charset="0"/>
            </a:endParaRPr>
          </a:p>
          <a:p>
            <a:pPr algn="ctr"/>
            <a:r>
              <a:rPr lang="en-US" sz="2800" b="1" dirty="0">
                <a:latin typeface="NPS Rawlinson OT Oldstyle" panose="02000605080000020003" pitchFamily="2" charset="0"/>
              </a:rPr>
              <a:t>Recommendations</a:t>
            </a:r>
          </a:p>
        </p:txBody>
      </p:sp>
      <p:sp>
        <p:nvSpPr>
          <p:cNvPr id="5" name="Curved Left Arrow 4">
            <a:extLst>
              <a:ext uri="{FF2B5EF4-FFF2-40B4-BE49-F238E27FC236}">
                <a16:creationId xmlns:a16="http://schemas.microsoft.com/office/drawing/2014/main" xmlns="" id="{32BD9744-7C91-FD4F-ABEA-9D9784CEDE24}"/>
              </a:ext>
            </a:extLst>
          </p:cNvPr>
          <p:cNvSpPr/>
          <p:nvPr/>
        </p:nvSpPr>
        <p:spPr>
          <a:xfrm>
            <a:off x="11253329" y="3719382"/>
            <a:ext cx="580768" cy="111210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urved Left Arrow 5">
            <a:extLst>
              <a:ext uri="{FF2B5EF4-FFF2-40B4-BE49-F238E27FC236}">
                <a16:creationId xmlns:a16="http://schemas.microsoft.com/office/drawing/2014/main" xmlns="" id="{4B377631-04B8-2C44-AA91-70C9F12CC4E3}"/>
              </a:ext>
            </a:extLst>
          </p:cNvPr>
          <p:cNvSpPr/>
          <p:nvPr/>
        </p:nvSpPr>
        <p:spPr>
          <a:xfrm rot="11097187">
            <a:off x="7776522" y="2744161"/>
            <a:ext cx="580768" cy="111210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urved Left Arrow 7">
            <a:extLst>
              <a:ext uri="{FF2B5EF4-FFF2-40B4-BE49-F238E27FC236}">
                <a16:creationId xmlns:a16="http://schemas.microsoft.com/office/drawing/2014/main" xmlns="" id="{F45B24CD-0602-7C46-83A4-D9CE2F92D13C}"/>
              </a:ext>
            </a:extLst>
          </p:cNvPr>
          <p:cNvSpPr/>
          <p:nvPr/>
        </p:nvSpPr>
        <p:spPr>
          <a:xfrm>
            <a:off x="11133879" y="2757092"/>
            <a:ext cx="674620" cy="11581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urved Right Arrow 9">
            <a:extLst>
              <a:ext uri="{FF2B5EF4-FFF2-40B4-BE49-F238E27FC236}">
                <a16:creationId xmlns:a16="http://schemas.microsoft.com/office/drawing/2014/main" xmlns="" id="{E3713204-26D6-B14A-9B17-952499B0B159}"/>
              </a:ext>
            </a:extLst>
          </p:cNvPr>
          <p:cNvSpPr/>
          <p:nvPr/>
        </p:nvSpPr>
        <p:spPr>
          <a:xfrm rot="1153713">
            <a:off x="7387946" y="4432824"/>
            <a:ext cx="683299" cy="111210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a:extLst>
              <a:ext uri="{FF2B5EF4-FFF2-40B4-BE49-F238E27FC236}">
                <a16:creationId xmlns:a16="http://schemas.microsoft.com/office/drawing/2014/main" xmlns="" id="{20EAF2E1-7678-504E-9F16-4F7CFBCE5A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0174" y="2721165"/>
            <a:ext cx="4541554" cy="3406165"/>
          </a:xfrm>
          <a:prstGeom prst="rect">
            <a:avLst/>
          </a:prstGeom>
          <a:ln w="12700">
            <a:solidFill>
              <a:schemeClr val="tx1"/>
            </a:solidFill>
          </a:ln>
        </p:spPr>
      </p:pic>
    </p:spTree>
    <p:extLst>
      <p:ext uri="{BB962C8B-B14F-4D97-AF65-F5344CB8AC3E}">
        <p14:creationId xmlns:p14="http://schemas.microsoft.com/office/powerpoint/2010/main" val="404417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xit" presetSubtype="1" fill="hold" nodeType="withEffect">
                                  <p:stCondLst>
                                    <p:cond delay="0"/>
                                  </p:stCondLst>
                                  <p:childTnLst>
                                    <p:anim calcmode="lin" valueType="num">
                                      <p:cBhvr additive="base">
                                        <p:cTn id="18" dur="500"/>
                                        <p:tgtEl>
                                          <p:spTgt spid="9"/>
                                        </p:tgtEl>
                                        <p:attrNameLst>
                                          <p:attrName>ppt_x</p:attrName>
                                        </p:attrNameLst>
                                      </p:cBhvr>
                                      <p:tavLst>
                                        <p:tav tm="0">
                                          <p:val>
                                            <p:strVal val="ppt_x"/>
                                          </p:val>
                                        </p:tav>
                                        <p:tav tm="100000">
                                          <p:val>
                                            <p:strVal val="ppt_x"/>
                                          </p:val>
                                        </p:tav>
                                      </p:tavLst>
                                    </p:anim>
                                    <p:anim calcmode="lin" valueType="num">
                                      <p:cBhvr additive="base">
                                        <p:cTn id="19" dur="500"/>
                                        <p:tgtEl>
                                          <p:spTgt spid="9"/>
                                        </p:tgtEl>
                                        <p:attrNameLst>
                                          <p:attrName>ppt_y</p:attrName>
                                        </p:attrNameLst>
                                      </p:cBhvr>
                                      <p:tavLst>
                                        <p:tav tm="0">
                                          <p:val>
                                            <p:strVal val="ppt_y"/>
                                          </p:val>
                                        </p:tav>
                                        <p:tav tm="100000">
                                          <p:val>
                                            <p:strVal val="0-ppt_h/2"/>
                                          </p:val>
                                        </p:tav>
                                      </p:tavLst>
                                    </p:anim>
                                    <p:set>
                                      <p:cBhvr>
                                        <p:cTn id="2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C6E5F5-82AA-104B-8653-F2F239F3207A}"/>
              </a:ext>
            </a:extLst>
          </p:cNvPr>
          <p:cNvSpPr>
            <a:spLocks noGrp="1"/>
          </p:cNvSpPr>
          <p:nvPr>
            <p:ph type="title"/>
          </p:nvPr>
        </p:nvSpPr>
        <p:spPr>
          <a:xfrm>
            <a:off x="2231136" y="544562"/>
            <a:ext cx="7729728" cy="1188720"/>
          </a:xfrm>
        </p:spPr>
        <p:txBody>
          <a:bodyPr>
            <a:normAutofit/>
          </a:bodyPr>
          <a:lstStyle/>
          <a:p>
            <a:r>
              <a:rPr lang="en-US" sz="4000" dirty="0"/>
              <a:t>What’s next?</a:t>
            </a:r>
          </a:p>
        </p:txBody>
      </p:sp>
      <p:sp>
        <p:nvSpPr>
          <p:cNvPr id="3" name="Content Placeholder 2">
            <a:extLst>
              <a:ext uri="{FF2B5EF4-FFF2-40B4-BE49-F238E27FC236}">
                <a16:creationId xmlns:a16="http://schemas.microsoft.com/office/drawing/2014/main" xmlns="" id="{85A59126-E9E3-E24C-90D3-239C5FFBB387}"/>
              </a:ext>
            </a:extLst>
          </p:cNvPr>
          <p:cNvSpPr>
            <a:spLocks noGrp="1"/>
          </p:cNvSpPr>
          <p:nvPr>
            <p:ph idx="1"/>
          </p:nvPr>
        </p:nvSpPr>
        <p:spPr>
          <a:xfrm>
            <a:off x="556054" y="2314939"/>
            <a:ext cx="5539946" cy="3648284"/>
          </a:xfrm>
        </p:spPr>
        <p:txBody>
          <a:bodyPr>
            <a:normAutofit/>
          </a:bodyPr>
          <a:lstStyle/>
          <a:p>
            <a:pPr marL="228600" lvl="1" indent="0" algn="ctr">
              <a:buNone/>
            </a:pPr>
            <a:r>
              <a:rPr lang="en-US" sz="2800" b="1" dirty="0">
                <a:solidFill>
                  <a:schemeClr val="tx1"/>
                </a:solidFill>
              </a:rPr>
              <a:t>Restoring Paramount Ranch</a:t>
            </a:r>
          </a:p>
          <a:p>
            <a:pPr lvl="1">
              <a:buClrTx/>
            </a:pPr>
            <a:r>
              <a:rPr lang="en-US" sz="2800" dirty="0">
                <a:solidFill>
                  <a:schemeClr val="tx1"/>
                </a:solidFill>
              </a:rPr>
              <a:t>A campaign has been created to rebuild the historic ranch.</a:t>
            </a:r>
          </a:p>
          <a:p>
            <a:pPr lvl="1">
              <a:buClrTx/>
            </a:pPr>
            <a:endParaRPr lang="en-US" sz="2800" dirty="0">
              <a:solidFill>
                <a:schemeClr val="tx1"/>
              </a:solidFill>
            </a:endParaRPr>
          </a:p>
          <a:p>
            <a:pPr lvl="1">
              <a:buClrTx/>
            </a:pPr>
            <a:r>
              <a:rPr lang="en-US" sz="2800" dirty="0">
                <a:solidFill>
                  <a:schemeClr val="tx1"/>
                </a:solidFill>
              </a:rPr>
              <a:t>Ultimately, the goal is to build a number of permanent structures with more fire-resistant materials.</a:t>
            </a:r>
          </a:p>
        </p:txBody>
      </p:sp>
      <p:pic>
        <p:nvPicPr>
          <p:cNvPr id="9" name="Picture 8">
            <a:extLst>
              <a:ext uri="{FF2B5EF4-FFF2-40B4-BE49-F238E27FC236}">
                <a16:creationId xmlns:a16="http://schemas.microsoft.com/office/drawing/2014/main" xmlns="" id="{19190806-70B4-7F46-93CC-CA7D7D650E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964725"/>
            <a:ext cx="5798284" cy="4348713"/>
          </a:xfrm>
          <a:prstGeom prst="rect">
            <a:avLst/>
          </a:prstGeom>
          <a:ln w="88900" cap="sq" cmpd="thickThin">
            <a:solidFill>
              <a:srgbClr val="000000"/>
            </a:solidFill>
            <a:prstDash val="solid"/>
            <a:miter lim="800000"/>
          </a:ln>
          <a:effectLst>
            <a:innerShdw blurRad="76200">
              <a:srgbClr val="000000"/>
            </a:innerShdw>
          </a:effectLst>
        </p:spPr>
      </p:pic>
      <p:sp>
        <p:nvSpPr>
          <p:cNvPr id="11" name="TextBox 10">
            <a:extLst>
              <a:ext uri="{FF2B5EF4-FFF2-40B4-BE49-F238E27FC236}">
                <a16:creationId xmlns:a16="http://schemas.microsoft.com/office/drawing/2014/main" xmlns="" id="{80A0EC60-0652-4B4F-B38E-EA433F8DF8AF}"/>
              </a:ext>
            </a:extLst>
          </p:cNvPr>
          <p:cNvSpPr txBox="1"/>
          <p:nvPr/>
        </p:nvSpPr>
        <p:spPr>
          <a:xfrm>
            <a:off x="11155730" y="6544881"/>
            <a:ext cx="1036270" cy="276999"/>
          </a:xfrm>
          <a:prstGeom prst="rect">
            <a:avLst/>
          </a:prstGeom>
          <a:noFill/>
        </p:spPr>
        <p:txBody>
          <a:bodyPr wrap="square" rtlCol="0">
            <a:spAutoFit/>
          </a:bodyPr>
          <a:lstStyle/>
          <a:p>
            <a:r>
              <a:rPr lang="en-US" sz="1200" dirty="0"/>
              <a:t>(Photo: NPS)</a:t>
            </a:r>
          </a:p>
        </p:txBody>
      </p:sp>
    </p:spTree>
    <p:extLst>
      <p:ext uri="{BB962C8B-B14F-4D97-AF65-F5344CB8AC3E}">
        <p14:creationId xmlns:p14="http://schemas.microsoft.com/office/powerpoint/2010/main" val="421336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C6E5F5-82AA-104B-8653-F2F239F3207A}"/>
              </a:ext>
            </a:extLst>
          </p:cNvPr>
          <p:cNvSpPr>
            <a:spLocks noGrp="1"/>
          </p:cNvSpPr>
          <p:nvPr>
            <p:ph type="title"/>
          </p:nvPr>
        </p:nvSpPr>
        <p:spPr>
          <a:xfrm>
            <a:off x="4707050" y="181644"/>
            <a:ext cx="7320827" cy="1188720"/>
          </a:xfrm>
        </p:spPr>
        <p:txBody>
          <a:bodyPr>
            <a:normAutofit/>
          </a:bodyPr>
          <a:lstStyle/>
          <a:p>
            <a:r>
              <a:rPr lang="en-US" sz="4000" dirty="0"/>
              <a:t>What’s next?</a:t>
            </a:r>
          </a:p>
        </p:txBody>
      </p:sp>
      <p:sp>
        <p:nvSpPr>
          <p:cNvPr id="3" name="Content Placeholder 2">
            <a:extLst>
              <a:ext uri="{FF2B5EF4-FFF2-40B4-BE49-F238E27FC236}">
                <a16:creationId xmlns:a16="http://schemas.microsoft.com/office/drawing/2014/main" xmlns="" id="{85A59126-E9E3-E24C-90D3-239C5FFBB387}"/>
              </a:ext>
            </a:extLst>
          </p:cNvPr>
          <p:cNvSpPr>
            <a:spLocks noGrp="1"/>
          </p:cNvSpPr>
          <p:nvPr>
            <p:ph idx="1"/>
          </p:nvPr>
        </p:nvSpPr>
        <p:spPr>
          <a:xfrm>
            <a:off x="4577322" y="1439960"/>
            <a:ext cx="3972024" cy="5394045"/>
          </a:xfrm>
        </p:spPr>
        <p:txBody>
          <a:bodyPr>
            <a:normAutofit/>
          </a:bodyPr>
          <a:lstStyle/>
          <a:p>
            <a:pPr marL="228600" lvl="1" indent="0" algn="ctr">
              <a:buNone/>
            </a:pPr>
            <a:r>
              <a:rPr lang="en-US" sz="3600" b="1" dirty="0">
                <a:solidFill>
                  <a:schemeClr val="tx1"/>
                </a:solidFill>
              </a:rPr>
              <a:t>What about the plants?</a:t>
            </a:r>
          </a:p>
          <a:p>
            <a:pPr marL="228600" lvl="1" indent="0">
              <a:buNone/>
            </a:pPr>
            <a:endParaRPr lang="en-US" sz="3600" dirty="0">
              <a:solidFill>
                <a:schemeClr val="tx1"/>
              </a:solidFill>
            </a:endParaRPr>
          </a:p>
          <a:p>
            <a:pPr marL="228600" lvl="1" indent="0">
              <a:buNone/>
            </a:pPr>
            <a:r>
              <a:rPr lang="en-US" sz="3600" dirty="0">
                <a:solidFill>
                  <a:schemeClr val="tx1"/>
                </a:solidFill>
              </a:rPr>
              <a:t>Chaparral Yucca &amp; Soap Plant started re-sprouting less than 2 weeks after the fire!</a:t>
            </a:r>
          </a:p>
        </p:txBody>
      </p:sp>
      <p:pic>
        <p:nvPicPr>
          <p:cNvPr id="15" name="Picture 14">
            <a:extLst>
              <a:ext uri="{FF2B5EF4-FFF2-40B4-BE49-F238E27FC236}">
                <a16:creationId xmlns:a16="http://schemas.microsoft.com/office/drawing/2014/main" xmlns="" id="{9153292D-696B-D247-B907-0859CFE995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49347" y="1439961"/>
            <a:ext cx="3642653" cy="2731990"/>
          </a:xfrm>
          <a:prstGeom prst="rect">
            <a:avLst/>
          </a:prstGeom>
        </p:spPr>
      </p:pic>
      <p:pic>
        <p:nvPicPr>
          <p:cNvPr id="17" name="Picture 16">
            <a:extLst>
              <a:ext uri="{FF2B5EF4-FFF2-40B4-BE49-F238E27FC236}">
                <a16:creationId xmlns:a16="http://schemas.microsoft.com/office/drawing/2014/main" xmlns="" id="{193C1DFB-902E-0E44-96B9-61AFF71BF1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49347" y="4108648"/>
            <a:ext cx="3642653" cy="2731989"/>
          </a:xfrm>
          <a:prstGeom prst="rect">
            <a:avLst/>
          </a:prstGeom>
        </p:spPr>
      </p:pic>
      <p:sp>
        <p:nvSpPr>
          <p:cNvPr id="18" name="TextBox 17">
            <a:extLst>
              <a:ext uri="{FF2B5EF4-FFF2-40B4-BE49-F238E27FC236}">
                <a16:creationId xmlns:a16="http://schemas.microsoft.com/office/drawing/2014/main" xmlns="" id="{9A1EA4AC-D2A3-E14F-9EF3-7F465CE4362C}"/>
              </a:ext>
            </a:extLst>
          </p:cNvPr>
          <p:cNvSpPr txBox="1"/>
          <p:nvPr/>
        </p:nvSpPr>
        <p:spPr>
          <a:xfrm>
            <a:off x="8549347" y="3704518"/>
            <a:ext cx="3642653" cy="369332"/>
          </a:xfrm>
          <a:prstGeom prst="rect">
            <a:avLst/>
          </a:prstGeom>
          <a:noFill/>
        </p:spPr>
        <p:txBody>
          <a:bodyPr wrap="square" rtlCol="0">
            <a:spAutoFit/>
          </a:bodyPr>
          <a:lstStyle/>
          <a:p>
            <a:pPr algn="ctr"/>
            <a:r>
              <a:rPr lang="en-US" b="1" dirty="0">
                <a:solidFill>
                  <a:schemeClr val="bg1"/>
                </a:solidFill>
              </a:rPr>
              <a:t>12/8/18 – Two weeks after the fire</a:t>
            </a:r>
          </a:p>
        </p:txBody>
      </p:sp>
      <p:sp>
        <p:nvSpPr>
          <p:cNvPr id="19" name="TextBox 18">
            <a:extLst>
              <a:ext uri="{FF2B5EF4-FFF2-40B4-BE49-F238E27FC236}">
                <a16:creationId xmlns:a16="http://schemas.microsoft.com/office/drawing/2014/main" xmlns="" id="{59628BA8-7081-E04A-8EC4-B9540515AB72}"/>
              </a:ext>
            </a:extLst>
          </p:cNvPr>
          <p:cNvSpPr txBox="1"/>
          <p:nvPr/>
        </p:nvSpPr>
        <p:spPr>
          <a:xfrm>
            <a:off x="8549347" y="6471305"/>
            <a:ext cx="3642653" cy="369332"/>
          </a:xfrm>
          <a:prstGeom prst="rect">
            <a:avLst/>
          </a:prstGeom>
          <a:noFill/>
        </p:spPr>
        <p:txBody>
          <a:bodyPr wrap="square" rtlCol="0">
            <a:spAutoFit/>
          </a:bodyPr>
          <a:lstStyle/>
          <a:p>
            <a:pPr algn="ctr"/>
            <a:r>
              <a:rPr lang="en-US" b="1" dirty="0">
                <a:solidFill>
                  <a:schemeClr val="bg1"/>
                </a:solidFill>
              </a:rPr>
              <a:t>2/1/19 – Two months after the fire</a:t>
            </a:r>
          </a:p>
        </p:txBody>
      </p:sp>
      <p:pic>
        <p:nvPicPr>
          <p:cNvPr id="21" name="Picture 20">
            <a:extLst>
              <a:ext uri="{FF2B5EF4-FFF2-40B4-BE49-F238E27FC236}">
                <a16:creationId xmlns:a16="http://schemas.microsoft.com/office/drawing/2014/main" xmlns="" id="{FCFDAC84-5345-E949-99C6-4F355F238DA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301" y="12731"/>
            <a:ext cx="4555025" cy="3416269"/>
          </a:xfrm>
          <a:prstGeom prst="rect">
            <a:avLst/>
          </a:prstGeom>
        </p:spPr>
      </p:pic>
      <p:pic>
        <p:nvPicPr>
          <p:cNvPr id="23" name="Picture 22">
            <a:extLst>
              <a:ext uri="{FF2B5EF4-FFF2-40B4-BE49-F238E27FC236}">
                <a16:creationId xmlns:a16="http://schemas.microsoft.com/office/drawing/2014/main" xmlns="" id="{5FBDA779-227E-C94C-887A-DE33A1346F2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301" y="3424370"/>
            <a:ext cx="4555024" cy="3416267"/>
          </a:xfrm>
          <a:prstGeom prst="rect">
            <a:avLst/>
          </a:prstGeom>
        </p:spPr>
      </p:pic>
      <p:sp>
        <p:nvSpPr>
          <p:cNvPr id="24" name="TextBox 23">
            <a:extLst>
              <a:ext uri="{FF2B5EF4-FFF2-40B4-BE49-F238E27FC236}">
                <a16:creationId xmlns:a16="http://schemas.microsoft.com/office/drawing/2014/main" xmlns="" id="{D82BD1F3-8F4D-8D49-A0B8-680817131139}"/>
              </a:ext>
            </a:extLst>
          </p:cNvPr>
          <p:cNvSpPr txBox="1"/>
          <p:nvPr/>
        </p:nvSpPr>
        <p:spPr>
          <a:xfrm>
            <a:off x="478486" y="3055038"/>
            <a:ext cx="3642653" cy="369332"/>
          </a:xfrm>
          <a:prstGeom prst="rect">
            <a:avLst/>
          </a:prstGeom>
          <a:noFill/>
        </p:spPr>
        <p:txBody>
          <a:bodyPr wrap="square" rtlCol="0">
            <a:spAutoFit/>
          </a:bodyPr>
          <a:lstStyle/>
          <a:p>
            <a:pPr algn="ctr"/>
            <a:r>
              <a:rPr lang="en-US" b="1" dirty="0">
                <a:solidFill>
                  <a:schemeClr val="bg1"/>
                </a:solidFill>
              </a:rPr>
              <a:t>12/8/18 – Two weeks after the fire</a:t>
            </a:r>
          </a:p>
        </p:txBody>
      </p:sp>
      <p:sp>
        <p:nvSpPr>
          <p:cNvPr id="25" name="TextBox 24">
            <a:extLst>
              <a:ext uri="{FF2B5EF4-FFF2-40B4-BE49-F238E27FC236}">
                <a16:creationId xmlns:a16="http://schemas.microsoft.com/office/drawing/2014/main" xmlns="" id="{C2231E70-E1F4-5342-A826-5CE65FFE350C}"/>
              </a:ext>
            </a:extLst>
          </p:cNvPr>
          <p:cNvSpPr txBox="1"/>
          <p:nvPr/>
        </p:nvSpPr>
        <p:spPr>
          <a:xfrm>
            <a:off x="478485" y="6464673"/>
            <a:ext cx="3642653" cy="369332"/>
          </a:xfrm>
          <a:prstGeom prst="rect">
            <a:avLst/>
          </a:prstGeom>
          <a:noFill/>
        </p:spPr>
        <p:txBody>
          <a:bodyPr wrap="square" rtlCol="0">
            <a:spAutoFit/>
          </a:bodyPr>
          <a:lstStyle/>
          <a:p>
            <a:pPr algn="ctr"/>
            <a:r>
              <a:rPr lang="en-US" b="1" dirty="0">
                <a:solidFill>
                  <a:schemeClr val="bg1"/>
                </a:solidFill>
              </a:rPr>
              <a:t>2/1/19 – Two months after the fire</a:t>
            </a:r>
          </a:p>
        </p:txBody>
      </p:sp>
    </p:spTree>
    <p:extLst>
      <p:ext uri="{BB962C8B-B14F-4D97-AF65-F5344CB8AC3E}">
        <p14:creationId xmlns:p14="http://schemas.microsoft.com/office/powerpoint/2010/main" val="4100011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C6E5F5-82AA-104B-8653-F2F239F3207A}"/>
              </a:ext>
            </a:extLst>
          </p:cNvPr>
          <p:cNvSpPr>
            <a:spLocks noGrp="1"/>
          </p:cNvSpPr>
          <p:nvPr>
            <p:ph type="title"/>
          </p:nvPr>
        </p:nvSpPr>
        <p:spPr>
          <a:xfrm>
            <a:off x="2231135" y="271849"/>
            <a:ext cx="7729728" cy="1188720"/>
          </a:xfrm>
        </p:spPr>
        <p:txBody>
          <a:bodyPr>
            <a:normAutofit/>
          </a:bodyPr>
          <a:lstStyle/>
          <a:p>
            <a:r>
              <a:rPr lang="en-US" sz="4000" dirty="0"/>
              <a:t>What’s next?</a:t>
            </a:r>
          </a:p>
        </p:txBody>
      </p:sp>
      <p:sp>
        <p:nvSpPr>
          <p:cNvPr id="3" name="Content Placeholder 2">
            <a:extLst>
              <a:ext uri="{FF2B5EF4-FFF2-40B4-BE49-F238E27FC236}">
                <a16:creationId xmlns:a16="http://schemas.microsoft.com/office/drawing/2014/main" xmlns="" id="{85A59126-E9E3-E24C-90D3-239C5FFBB387}"/>
              </a:ext>
            </a:extLst>
          </p:cNvPr>
          <p:cNvSpPr>
            <a:spLocks noGrp="1"/>
          </p:cNvSpPr>
          <p:nvPr>
            <p:ph idx="1"/>
          </p:nvPr>
        </p:nvSpPr>
        <p:spPr>
          <a:xfrm>
            <a:off x="556055" y="1628775"/>
            <a:ext cx="5539946" cy="5188818"/>
          </a:xfrm>
        </p:spPr>
        <p:txBody>
          <a:bodyPr>
            <a:normAutofit/>
          </a:bodyPr>
          <a:lstStyle/>
          <a:p>
            <a:pPr marL="228600" lvl="1" indent="0" algn="ctr">
              <a:buNone/>
            </a:pPr>
            <a:r>
              <a:rPr lang="en-US" sz="2800" b="1" dirty="0">
                <a:solidFill>
                  <a:schemeClr val="tx1"/>
                </a:solidFill>
              </a:rPr>
              <a:t>What about the wildlife?</a:t>
            </a:r>
          </a:p>
          <a:p>
            <a:pPr lvl="1">
              <a:buClrTx/>
            </a:pPr>
            <a:r>
              <a:rPr lang="en-US" sz="2800" dirty="0">
                <a:solidFill>
                  <a:schemeClr val="tx1"/>
                </a:solidFill>
              </a:rPr>
              <a:t>Wildlife have instincts to avoid danger. </a:t>
            </a:r>
          </a:p>
          <a:p>
            <a:pPr lvl="1">
              <a:buFont typeface="Apple Color Emoji" pitchFamily="2" charset="0"/>
              <a:buChar char="🔥"/>
            </a:pPr>
            <a:endParaRPr lang="en-US" sz="2800" dirty="0">
              <a:solidFill>
                <a:schemeClr val="tx1"/>
              </a:solidFill>
            </a:endParaRPr>
          </a:p>
        </p:txBody>
      </p:sp>
      <p:sp>
        <p:nvSpPr>
          <p:cNvPr id="4" name="Content Placeholder 2">
            <a:extLst>
              <a:ext uri="{FF2B5EF4-FFF2-40B4-BE49-F238E27FC236}">
                <a16:creationId xmlns:a16="http://schemas.microsoft.com/office/drawing/2014/main" xmlns="" id="{FF845B82-1A68-9A48-ABCE-7E3C699D92B5}"/>
              </a:ext>
            </a:extLst>
          </p:cNvPr>
          <p:cNvSpPr txBox="1">
            <a:spLocks/>
          </p:cNvSpPr>
          <p:nvPr/>
        </p:nvSpPr>
        <p:spPr>
          <a:xfrm>
            <a:off x="6096000" y="1628775"/>
            <a:ext cx="5539946" cy="509780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228600" lvl="1" indent="0" algn="ctr">
              <a:buFont typeface="Arial" panose="020B0604020202020204" pitchFamily="34" charset="0"/>
              <a:buNone/>
            </a:pPr>
            <a:r>
              <a:rPr lang="en-US" sz="2800" b="1" dirty="0">
                <a:solidFill>
                  <a:schemeClr val="tx1"/>
                </a:solidFill>
              </a:rPr>
              <a:t>What happened to the mountain lions and bobcats?</a:t>
            </a:r>
          </a:p>
          <a:p>
            <a:pPr lvl="1">
              <a:buClrTx/>
            </a:pPr>
            <a:r>
              <a:rPr lang="en-US" sz="2800" dirty="0">
                <a:solidFill>
                  <a:schemeClr val="tx1"/>
                </a:solidFill>
              </a:rPr>
              <a:t>11 lions were in or near the fire perimeter &amp; 9 have survived the fire and appear to be moving normally. </a:t>
            </a:r>
          </a:p>
          <a:p>
            <a:pPr lvl="1">
              <a:buClrTx/>
            </a:pPr>
            <a:r>
              <a:rPr lang="en-US" sz="2800" dirty="0">
                <a:solidFill>
                  <a:schemeClr val="tx1"/>
                </a:solidFill>
              </a:rPr>
              <a:t>All 4 collared bobcats appear to be moving however, the entire home ranges of these cats has burned.</a:t>
            </a:r>
          </a:p>
        </p:txBody>
      </p:sp>
      <p:pic>
        <p:nvPicPr>
          <p:cNvPr id="8" name="Picture 7">
            <a:extLst>
              <a:ext uri="{FF2B5EF4-FFF2-40B4-BE49-F238E27FC236}">
                <a16:creationId xmlns:a16="http://schemas.microsoft.com/office/drawing/2014/main" xmlns="" id="{F949EEC4-2772-1E42-BF89-3761390A17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3922" y="3197556"/>
            <a:ext cx="4447660" cy="3529028"/>
          </a:xfrm>
          <a:prstGeom prst="rect">
            <a:avLst/>
          </a:prstGeom>
          <a:ln w="12700">
            <a:solidFill>
              <a:schemeClr val="tx1"/>
            </a:solidFill>
          </a:ln>
        </p:spPr>
      </p:pic>
      <p:pic>
        <p:nvPicPr>
          <p:cNvPr id="6" name="Picture 5">
            <a:extLst>
              <a:ext uri="{FF2B5EF4-FFF2-40B4-BE49-F238E27FC236}">
                <a16:creationId xmlns:a16="http://schemas.microsoft.com/office/drawing/2014/main" xmlns="" id="{2831AB7A-C702-5142-84A2-70D2664BDEAE}"/>
              </a:ext>
            </a:extLst>
          </p:cNvPr>
          <p:cNvPicPr>
            <a:picLocks noChangeAspect="1"/>
          </p:cNvPicPr>
          <p:nvPr/>
        </p:nvPicPr>
        <p:blipFill>
          <a:blip r:embed="rId4" cstate="email">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5598639" y="1731588"/>
            <a:ext cx="6367904" cy="4774307"/>
          </a:xfrm>
          <a:prstGeom prst="rect">
            <a:avLst/>
          </a:prstGeom>
          <a:ln w="12700">
            <a:solidFill>
              <a:schemeClr val="tx1"/>
            </a:solidFill>
          </a:ln>
        </p:spPr>
      </p:pic>
      <p:pic>
        <p:nvPicPr>
          <p:cNvPr id="10" name="Picture 9">
            <a:extLst>
              <a:ext uri="{FF2B5EF4-FFF2-40B4-BE49-F238E27FC236}">
                <a16:creationId xmlns:a16="http://schemas.microsoft.com/office/drawing/2014/main" xmlns="" id="{DF07712A-5D95-1144-8444-C2A03B4B9B1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63970" y="1628775"/>
            <a:ext cx="5788353" cy="4797280"/>
          </a:xfrm>
          <a:prstGeom prst="rect">
            <a:avLst/>
          </a:prstGeom>
        </p:spPr>
      </p:pic>
    </p:spTree>
    <p:extLst>
      <p:ext uri="{BB962C8B-B14F-4D97-AF65-F5344CB8AC3E}">
        <p14:creationId xmlns:p14="http://schemas.microsoft.com/office/powerpoint/2010/main" val="93294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ppt_x"/>
                                          </p:val>
                                        </p:tav>
                                        <p:tav tm="100000">
                                          <p:val>
                                            <p:strVal val="#ppt_x"/>
                                          </p:val>
                                        </p:tav>
                                      </p:tavLst>
                                    </p:anim>
                                    <p:anim calcmode="lin" valueType="num">
                                      <p:cBhvr additive="base">
                                        <p:cTn id="14" dur="1000" fill="hold"/>
                                        <p:tgtEl>
                                          <p:spTgt spid="4"/>
                                        </p:tgtEl>
                                        <p:attrNameLst>
                                          <p:attrName>ppt_y</p:attrName>
                                        </p:attrNameLst>
                                      </p:cBhvr>
                                      <p:tavLst>
                                        <p:tav tm="0">
                                          <p:val>
                                            <p:strVal val="1+#ppt_h/2"/>
                                          </p:val>
                                        </p:tav>
                                        <p:tav tm="100000">
                                          <p:val>
                                            <p:strVal val="#ppt_y"/>
                                          </p:val>
                                        </p:tav>
                                      </p:tavLst>
                                    </p:anim>
                                  </p:childTnLst>
                                </p:cTn>
                              </p:par>
                              <p:par>
                                <p:cTn id="15" presetID="2" presetClass="exit" presetSubtype="4" fill="hold" nodeType="withEffect">
                                  <p:stCondLst>
                                    <p:cond delay="0"/>
                                  </p:stCondLst>
                                  <p:childTnLst>
                                    <p:anim calcmode="lin" valueType="num">
                                      <p:cBhvr additive="base">
                                        <p:cTn id="16" dur="1000"/>
                                        <p:tgtEl>
                                          <p:spTgt spid="6"/>
                                        </p:tgtEl>
                                        <p:attrNameLst>
                                          <p:attrName>ppt_x</p:attrName>
                                        </p:attrNameLst>
                                      </p:cBhvr>
                                      <p:tavLst>
                                        <p:tav tm="0">
                                          <p:val>
                                            <p:strVal val="ppt_x"/>
                                          </p:val>
                                        </p:tav>
                                        <p:tav tm="100000">
                                          <p:val>
                                            <p:strVal val="ppt_x"/>
                                          </p:val>
                                        </p:tav>
                                      </p:tavLst>
                                    </p:anim>
                                    <p:anim calcmode="lin" valueType="num">
                                      <p:cBhvr additive="base">
                                        <p:cTn id="17" dur="1000"/>
                                        <p:tgtEl>
                                          <p:spTgt spid="6"/>
                                        </p:tgtEl>
                                        <p:attrNameLst>
                                          <p:attrName>ppt_y</p:attrName>
                                        </p:attrNameLst>
                                      </p:cBhvr>
                                      <p:tavLst>
                                        <p:tav tm="0">
                                          <p:val>
                                            <p:strVal val="ppt_y"/>
                                          </p:val>
                                        </p:tav>
                                        <p:tav tm="100000">
                                          <p:val>
                                            <p:strVal val="1+ppt_h/2"/>
                                          </p:val>
                                        </p:tav>
                                      </p:tavLst>
                                    </p:anim>
                                    <p:set>
                                      <p:cBhvr>
                                        <p:cTn id="18" dur="1" fill="hold">
                                          <p:stCondLst>
                                            <p:cond delay="999"/>
                                          </p:stCondLst>
                                        </p:cTn>
                                        <p:tgtEl>
                                          <p:spTgt spid="6"/>
                                        </p:tgtEl>
                                        <p:attrNameLst>
                                          <p:attrName>style.visibility</p:attrName>
                                        </p:attrNameLst>
                                      </p:cBhvr>
                                      <p:to>
                                        <p:strVal val="hidden"/>
                                      </p:to>
                                    </p:set>
                                  </p:childTnLst>
                                </p:cTn>
                              </p:par>
                              <p:par>
                                <p:cTn id="19" presetID="2" presetClass="exit" presetSubtype="8" fill="hold" nodeType="withEffect">
                                  <p:stCondLst>
                                    <p:cond delay="0"/>
                                  </p:stCondLst>
                                  <p:childTnLst>
                                    <p:anim calcmode="lin" valueType="num">
                                      <p:cBhvr additive="base">
                                        <p:cTn id="20" dur="1000"/>
                                        <p:tgtEl>
                                          <p:spTgt spid="8"/>
                                        </p:tgtEl>
                                        <p:attrNameLst>
                                          <p:attrName>ppt_x</p:attrName>
                                        </p:attrNameLst>
                                      </p:cBhvr>
                                      <p:tavLst>
                                        <p:tav tm="0">
                                          <p:val>
                                            <p:strVal val="ppt_x"/>
                                          </p:val>
                                        </p:tav>
                                        <p:tav tm="100000">
                                          <p:val>
                                            <p:strVal val="0-ppt_w/2"/>
                                          </p:val>
                                        </p:tav>
                                      </p:tavLst>
                                    </p:anim>
                                    <p:anim calcmode="lin" valueType="num">
                                      <p:cBhvr additive="base">
                                        <p:cTn id="21" dur="1000"/>
                                        <p:tgtEl>
                                          <p:spTgt spid="8"/>
                                        </p:tgtEl>
                                        <p:attrNameLst>
                                          <p:attrName>ppt_y</p:attrName>
                                        </p:attrNameLst>
                                      </p:cBhvr>
                                      <p:tavLst>
                                        <p:tav tm="0">
                                          <p:val>
                                            <p:strVal val="ppt_y"/>
                                          </p:val>
                                        </p:tav>
                                        <p:tav tm="100000">
                                          <p:val>
                                            <p:strVal val="ppt_y"/>
                                          </p:val>
                                        </p:tav>
                                      </p:tavLst>
                                    </p:anim>
                                    <p:set>
                                      <p:cBhvr>
                                        <p:cTn id="22" dur="1" fill="hold">
                                          <p:stCondLst>
                                            <p:cond delay="999"/>
                                          </p:stCondLst>
                                        </p:cTn>
                                        <p:tgtEl>
                                          <p:spTgt spid="8"/>
                                        </p:tgtEl>
                                        <p:attrNameLst>
                                          <p:attrName>style.visibility</p:attrName>
                                        </p:attrNameLst>
                                      </p:cBhvr>
                                      <p:to>
                                        <p:strVal val="hidden"/>
                                      </p:to>
                                    </p:set>
                                  </p:childTnLst>
                                </p:cTn>
                              </p:par>
                              <p:par>
                                <p:cTn id="23" presetID="2" presetClass="exit" presetSubtype="8" fill="hold" grpId="0" nodeType="withEffect">
                                  <p:stCondLst>
                                    <p:cond delay="0"/>
                                  </p:stCondLst>
                                  <p:childTnLst>
                                    <p:anim calcmode="lin" valueType="num">
                                      <p:cBhvr additive="base">
                                        <p:cTn id="24" dur="1000"/>
                                        <p:tgtEl>
                                          <p:spTgt spid="3">
                                            <p:txEl>
                                              <p:pRg st="0" end="0"/>
                                            </p:txEl>
                                          </p:spTgt>
                                        </p:tgtEl>
                                        <p:attrNameLst>
                                          <p:attrName>ppt_x</p:attrName>
                                        </p:attrNameLst>
                                      </p:cBhvr>
                                      <p:tavLst>
                                        <p:tav tm="0">
                                          <p:val>
                                            <p:strVal val="ppt_x"/>
                                          </p:val>
                                        </p:tav>
                                        <p:tav tm="100000">
                                          <p:val>
                                            <p:strVal val="0-ppt_w/2"/>
                                          </p:val>
                                        </p:tav>
                                      </p:tavLst>
                                    </p:anim>
                                    <p:anim calcmode="lin" valueType="num">
                                      <p:cBhvr additive="base">
                                        <p:cTn id="25" dur="1000"/>
                                        <p:tgtEl>
                                          <p:spTgt spid="3">
                                            <p:txEl>
                                              <p:pRg st="0" end="0"/>
                                            </p:txEl>
                                          </p:spTgt>
                                        </p:tgtEl>
                                        <p:attrNameLst>
                                          <p:attrName>ppt_y</p:attrName>
                                        </p:attrNameLst>
                                      </p:cBhvr>
                                      <p:tavLst>
                                        <p:tav tm="0">
                                          <p:val>
                                            <p:strVal val="ppt_y"/>
                                          </p:val>
                                        </p:tav>
                                        <p:tav tm="100000">
                                          <p:val>
                                            <p:strVal val="ppt_y"/>
                                          </p:val>
                                        </p:tav>
                                      </p:tavLst>
                                    </p:anim>
                                    <p:set>
                                      <p:cBhvr>
                                        <p:cTn id="26" dur="1" fill="hold">
                                          <p:stCondLst>
                                            <p:cond delay="999"/>
                                          </p:stCondLst>
                                        </p:cTn>
                                        <p:tgtEl>
                                          <p:spTgt spid="3">
                                            <p:txEl>
                                              <p:pRg st="0" end="0"/>
                                            </p:txEl>
                                          </p:spTgt>
                                        </p:tgtEl>
                                        <p:attrNameLst>
                                          <p:attrName>style.visibility</p:attrName>
                                        </p:attrNameLst>
                                      </p:cBhvr>
                                      <p:to>
                                        <p:strVal val="hidden"/>
                                      </p:to>
                                    </p:set>
                                  </p:childTnLst>
                                </p:cTn>
                              </p:par>
                              <p:par>
                                <p:cTn id="27" presetID="2" presetClass="exit" presetSubtype="8" fill="hold" grpId="0" nodeType="withEffect">
                                  <p:stCondLst>
                                    <p:cond delay="0"/>
                                  </p:stCondLst>
                                  <p:childTnLst>
                                    <p:anim calcmode="lin" valueType="num">
                                      <p:cBhvr additive="base">
                                        <p:cTn id="28" dur="1000"/>
                                        <p:tgtEl>
                                          <p:spTgt spid="3">
                                            <p:txEl>
                                              <p:pRg st="1" end="1"/>
                                            </p:txEl>
                                          </p:spTgt>
                                        </p:tgtEl>
                                        <p:attrNameLst>
                                          <p:attrName>ppt_x</p:attrName>
                                        </p:attrNameLst>
                                      </p:cBhvr>
                                      <p:tavLst>
                                        <p:tav tm="0">
                                          <p:val>
                                            <p:strVal val="ppt_x"/>
                                          </p:val>
                                        </p:tav>
                                        <p:tav tm="100000">
                                          <p:val>
                                            <p:strVal val="0-ppt_w/2"/>
                                          </p:val>
                                        </p:tav>
                                      </p:tavLst>
                                    </p:anim>
                                    <p:anim calcmode="lin" valueType="num">
                                      <p:cBhvr additive="base">
                                        <p:cTn id="29" dur="1000"/>
                                        <p:tgtEl>
                                          <p:spTgt spid="3">
                                            <p:txEl>
                                              <p:pRg st="1" end="1"/>
                                            </p:txEl>
                                          </p:spTgt>
                                        </p:tgtEl>
                                        <p:attrNameLst>
                                          <p:attrName>ppt_y</p:attrName>
                                        </p:attrNameLst>
                                      </p:cBhvr>
                                      <p:tavLst>
                                        <p:tav tm="0">
                                          <p:val>
                                            <p:strVal val="ppt_y"/>
                                          </p:val>
                                        </p:tav>
                                        <p:tav tm="100000">
                                          <p:val>
                                            <p:strVal val="ppt_y"/>
                                          </p:val>
                                        </p:tav>
                                      </p:tavLst>
                                    </p:anim>
                                    <p:set>
                                      <p:cBhvr>
                                        <p:cTn id="30" dur="1" fill="hold">
                                          <p:stCondLst>
                                            <p:cond delay="999"/>
                                          </p:stCondLst>
                                        </p:cTn>
                                        <p:tgtEl>
                                          <p:spTgt spid="3">
                                            <p:txEl>
                                              <p:pRg st="1" end="1"/>
                                            </p:txEl>
                                          </p:spTgt>
                                        </p:tgtEl>
                                        <p:attrNameLst>
                                          <p:attrName>style.visibility</p:attrName>
                                        </p:attrNameLst>
                                      </p:cBhvr>
                                      <p:to>
                                        <p:strVal val="hidden"/>
                                      </p:to>
                                    </p:set>
                                  </p:childTnLst>
                                </p:cTn>
                              </p:par>
                              <p:par>
                                <p:cTn id="31" presetID="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1000" fill="hold"/>
                                        <p:tgtEl>
                                          <p:spTgt spid="10"/>
                                        </p:tgtEl>
                                        <p:attrNameLst>
                                          <p:attrName>ppt_x</p:attrName>
                                        </p:attrNameLst>
                                      </p:cBhvr>
                                      <p:tavLst>
                                        <p:tav tm="0">
                                          <p:val>
                                            <p:strVal val="#ppt_x"/>
                                          </p:val>
                                        </p:tav>
                                        <p:tav tm="100000">
                                          <p:val>
                                            <p:strVal val="#ppt_x"/>
                                          </p:val>
                                        </p:tav>
                                      </p:tavLst>
                                    </p:anim>
                                    <p:anim calcmode="lin" valueType="num">
                                      <p:cBhvr additive="base">
                                        <p:cTn id="34"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C6E5F5-82AA-104B-8653-F2F239F3207A}"/>
              </a:ext>
            </a:extLst>
          </p:cNvPr>
          <p:cNvSpPr>
            <a:spLocks noGrp="1"/>
          </p:cNvSpPr>
          <p:nvPr>
            <p:ph type="title"/>
          </p:nvPr>
        </p:nvSpPr>
        <p:spPr>
          <a:xfrm>
            <a:off x="2231136" y="544562"/>
            <a:ext cx="7729728" cy="1188720"/>
          </a:xfrm>
        </p:spPr>
        <p:txBody>
          <a:bodyPr>
            <a:normAutofit/>
          </a:bodyPr>
          <a:lstStyle/>
          <a:p>
            <a:r>
              <a:rPr lang="en-US" sz="4000" dirty="0"/>
              <a:t>What’s next?</a:t>
            </a:r>
          </a:p>
        </p:txBody>
      </p:sp>
      <p:sp>
        <p:nvSpPr>
          <p:cNvPr id="3" name="Content Placeholder 2">
            <a:extLst>
              <a:ext uri="{FF2B5EF4-FFF2-40B4-BE49-F238E27FC236}">
                <a16:creationId xmlns:a16="http://schemas.microsoft.com/office/drawing/2014/main" xmlns="" id="{85A59126-E9E3-E24C-90D3-239C5FFBB387}"/>
              </a:ext>
            </a:extLst>
          </p:cNvPr>
          <p:cNvSpPr>
            <a:spLocks noGrp="1"/>
          </p:cNvSpPr>
          <p:nvPr>
            <p:ph idx="1"/>
          </p:nvPr>
        </p:nvSpPr>
        <p:spPr>
          <a:xfrm>
            <a:off x="259830" y="2014152"/>
            <a:ext cx="6189520" cy="4735878"/>
          </a:xfrm>
        </p:spPr>
        <p:txBody>
          <a:bodyPr>
            <a:normAutofit lnSpcReduction="10000"/>
          </a:bodyPr>
          <a:lstStyle/>
          <a:p>
            <a:pPr marL="228600" lvl="1" indent="0" algn="ctr">
              <a:buNone/>
            </a:pPr>
            <a:r>
              <a:rPr lang="en-US" sz="2800" b="1" dirty="0">
                <a:solidFill>
                  <a:schemeClr val="tx1"/>
                </a:solidFill>
              </a:rPr>
              <a:t>What can we do to help the wildlife?</a:t>
            </a:r>
          </a:p>
          <a:p>
            <a:pPr lvl="1">
              <a:buClrTx/>
            </a:pPr>
            <a:r>
              <a:rPr lang="en-US" sz="2800" dirty="0">
                <a:solidFill>
                  <a:schemeClr val="tx1"/>
                </a:solidFill>
              </a:rPr>
              <a:t> Please keep wildlife wild!</a:t>
            </a:r>
          </a:p>
          <a:p>
            <a:pPr lvl="1">
              <a:buClrTx/>
            </a:pPr>
            <a:r>
              <a:rPr lang="en-US" sz="2800" dirty="0">
                <a:solidFill>
                  <a:schemeClr val="accent6">
                    <a:lumMod val="20000"/>
                    <a:lumOff val="80000"/>
                  </a:schemeClr>
                </a:solidFill>
              </a:rPr>
              <a:t>The best thing you can do is leave them alone.</a:t>
            </a:r>
          </a:p>
          <a:p>
            <a:pPr lvl="1">
              <a:buClrTx/>
            </a:pPr>
            <a:r>
              <a:rPr lang="en-US" sz="2800" dirty="0">
                <a:solidFill>
                  <a:schemeClr val="tx1"/>
                </a:solidFill>
              </a:rPr>
              <a:t>Leaving out food or water may habituate wildlife and make them dependent on people.</a:t>
            </a:r>
          </a:p>
          <a:p>
            <a:pPr lvl="1">
              <a:buClrTx/>
            </a:pPr>
            <a:r>
              <a:rPr lang="en-US" sz="2800" dirty="0">
                <a:solidFill>
                  <a:schemeClr val="accent6">
                    <a:lumMod val="20000"/>
                    <a:lumOff val="80000"/>
                  </a:schemeClr>
                </a:solidFill>
              </a:rPr>
              <a:t>Animals are highly resourceful and have been surviving wildfires for a very long time.</a:t>
            </a:r>
          </a:p>
        </p:txBody>
      </p:sp>
      <p:pic>
        <p:nvPicPr>
          <p:cNvPr id="6" name="Picture 5">
            <a:extLst>
              <a:ext uri="{FF2B5EF4-FFF2-40B4-BE49-F238E27FC236}">
                <a16:creationId xmlns:a16="http://schemas.microsoft.com/office/drawing/2014/main" xmlns="" id="{265A0F15-94BB-7247-92BD-87764EDA0D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49350" y="2406124"/>
            <a:ext cx="5269244" cy="3951933"/>
          </a:xfrm>
          <a:prstGeom prst="ellipse">
            <a:avLst/>
          </a:prstGeom>
          <a:ln w="76200" cap="rnd">
            <a:solidFill>
              <a:srgbClr val="C0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8" name="Straight Connector 7">
            <a:extLst>
              <a:ext uri="{FF2B5EF4-FFF2-40B4-BE49-F238E27FC236}">
                <a16:creationId xmlns:a16="http://schemas.microsoft.com/office/drawing/2014/main" xmlns="" id="{D5B3507D-414B-1843-BE49-8EE31989D36E}"/>
              </a:ext>
            </a:extLst>
          </p:cNvPr>
          <p:cNvCxnSpPr>
            <a:stCxn id="6" idx="7"/>
            <a:endCxn id="6" idx="3"/>
          </p:cNvCxnSpPr>
          <p:nvPr/>
        </p:nvCxnSpPr>
        <p:spPr>
          <a:xfrm flipH="1">
            <a:off x="7221013" y="2984871"/>
            <a:ext cx="3725918" cy="2794439"/>
          </a:xfrm>
          <a:prstGeom prst="line">
            <a:avLst/>
          </a:prstGeom>
          <a:ln w="355600">
            <a:solidFill>
              <a:srgbClr val="C0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6795015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442A01-BB30-5842-B40C-54C831E8A2F1}"/>
              </a:ext>
            </a:extLst>
          </p:cNvPr>
          <p:cNvSpPr>
            <a:spLocks noGrp="1"/>
          </p:cNvSpPr>
          <p:nvPr>
            <p:ph type="title"/>
          </p:nvPr>
        </p:nvSpPr>
        <p:spPr>
          <a:xfrm>
            <a:off x="2231136" y="235643"/>
            <a:ext cx="7729728" cy="1188720"/>
          </a:xfrm>
        </p:spPr>
        <p:txBody>
          <a:bodyPr/>
          <a:lstStyle/>
          <a:p>
            <a:r>
              <a:rPr lang="en-US" dirty="0"/>
              <a:t>What will it take for the region to bounce back?</a:t>
            </a:r>
          </a:p>
        </p:txBody>
      </p:sp>
      <p:sp>
        <p:nvSpPr>
          <p:cNvPr id="4" name="TextBox 3">
            <a:extLst>
              <a:ext uri="{FF2B5EF4-FFF2-40B4-BE49-F238E27FC236}">
                <a16:creationId xmlns:a16="http://schemas.microsoft.com/office/drawing/2014/main" xmlns="" id="{1CCD639F-80E8-AB44-A848-EBA39C3509F7}"/>
              </a:ext>
            </a:extLst>
          </p:cNvPr>
          <p:cNvSpPr txBox="1"/>
          <p:nvPr/>
        </p:nvSpPr>
        <p:spPr>
          <a:xfrm>
            <a:off x="651480" y="1659285"/>
            <a:ext cx="3724821" cy="4524315"/>
          </a:xfrm>
          <a:prstGeom prst="rect">
            <a:avLst/>
          </a:prstGeom>
          <a:noFill/>
        </p:spPr>
        <p:txBody>
          <a:bodyPr wrap="square" rtlCol="0">
            <a:spAutoFit/>
          </a:bodyPr>
          <a:lstStyle/>
          <a:p>
            <a:pPr marL="457200" indent="-457200">
              <a:buFont typeface="Arial"/>
              <a:buChar char="•"/>
            </a:pPr>
            <a:r>
              <a:rPr lang="en-US" sz="3200" dirty="0"/>
              <a:t>There is no quantifiable answer but in general it needs two things:</a:t>
            </a:r>
          </a:p>
          <a:p>
            <a:pPr marL="457200" indent="-457200">
              <a:buFont typeface="Arial"/>
              <a:buChar char="•"/>
            </a:pPr>
            <a:endParaRPr lang="en-US" sz="3200" dirty="0"/>
          </a:p>
          <a:p>
            <a:pPr marL="914400" lvl="1" indent="-457200">
              <a:buFont typeface="Arial"/>
              <a:buChar char="•"/>
            </a:pPr>
            <a:r>
              <a:rPr lang="en-US" sz="3200" dirty="0"/>
              <a:t>Time</a:t>
            </a:r>
          </a:p>
          <a:p>
            <a:pPr marL="914400" lvl="1" indent="-457200">
              <a:buFont typeface="Arial"/>
              <a:buChar char="•"/>
            </a:pPr>
            <a:endParaRPr lang="en-US" sz="3200" dirty="0"/>
          </a:p>
          <a:p>
            <a:pPr marL="914400" lvl="1" indent="-457200">
              <a:buFont typeface="Arial"/>
              <a:buChar char="•"/>
            </a:pPr>
            <a:r>
              <a:rPr lang="en-US" sz="3200" dirty="0"/>
              <a:t>The right amount of rain</a:t>
            </a:r>
          </a:p>
        </p:txBody>
      </p:sp>
      <p:sp>
        <p:nvSpPr>
          <p:cNvPr id="5" name="TextBox 4">
            <a:extLst>
              <a:ext uri="{FF2B5EF4-FFF2-40B4-BE49-F238E27FC236}">
                <a16:creationId xmlns:a16="http://schemas.microsoft.com/office/drawing/2014/main" xmlns="" id="{AA717619-3C72-6E49-9B76-26E8FD64871B}"/>
              </a:ext>
            </a:extLst>
          </p:cNvPr>
          <p:cNvSpPr txBox="1"/>
          <p:nvPr/>
        </p:nvSpPr>
        <p:spPr>
          <a:xfrm>
            <a:off x="6932412" y="5965448"/>
            <a:ext cx="2464970" cy="892552"/>
          </a:xfrm>
          <a:prstGeom prst="rect">
            <a:avLst/>
          </a:prstGeom>
          <a:noFill/>
        </p:spPr>
        <p:txBody>
          <a:bodyPr wrap="none" rtlCol="0">
            <a:spAutoFit/>
          </a:bodyPr>
          <a:lstStyle/>
          <a:p>
            <a:pPr algn="ctr"/>
            <a:r>
              <a:rPr lang="en-US" sz="3200" dirty="0"/>
              <a:t>Fire Followers</a:t>
            </a:r>
          </a:p>
          <a:p>
            <a:pPr algn="ctr"/>
            <a:r>
              <a:rPr lang="en-US" sz="2000" dirty="0"/>
              <a:t>Lupine &amp; Poppy</a:t>
            </a:r>
          </a:p>
        </p:txBody>
      </p:sp>
      <p:pic>
        <p:nvPicPr>
          <p:cNvPr id="7" name="Picture 6">
            <a:extLst>
              <a:ext uri="{FF2B5EF4-FFF2-40B4-BE49-F238E27FC236}">
                <a16:creationId xmlns:a16="http://schemas.microsoft.com/office/drawing/2014/main" xmlns="" id="{FBFB630D-48D4-FA4C-9BF4-4F9233284C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98276" y="1815063"/>
            <a:ext cx="7333242" cy="41242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863218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B1A6A02-FD61-2744-A695-D7AEBE16185B}"/>
              </a:ext>
            </a:extLst>
          </p:cNvPr>
          <p:cNvSpPr>
            <a:spLocks noGrp="1"/>
          </p:cNvSpPr>
          <p:nvPr>
            <p:ph idx="1"/>
          </p:nvPr>
        </p:nvSpPr>
        <p:spPr>
          <a:xfrm>
            <a:off x="1511808" y="1609344"/>
            <a:ext cx="9326880" cy="4974336"/>
          </a:xfrm>
        </p:spPr>
        <p:txBody>
          <a:bodyPr>
            <a:noAutofit/>
          </a:bodyPr>
          <a:lstStyle/>
          <a:p>
            <a:r>
              <a:rPr lang="en-US" sz="3200" dirty="0">
                <a:solidFill>
                  <a:schemeClr val="accent1"/>
                </a:solidFill>
              </a:rPr>
              <a:t>Consider the fire weather conditions near you right now? What is the temperature? How much rainfall has there been this year? Are the Santa Ana Winds blowing?</a:t>
            </a:r>
          </a:p>
          <a:p>
            <a:r>
              <a:rPr lang="en-US" sz="3200" dirty="0"/>
              <a:t>Could the current conditions increase the chance of a wildfire?</a:t>
            </a:r>
          </a:p>
          <a:p>
            <a:r>
              <a:rPr lang="en-US" sz="3200" dirty="0">
                <a:solidFill>
                  <a:schemeClr val="accent1"/>
                </a:solidFill>
              </a:rPr>
              <a:t>Have you experienced a wildfire? Share your story.</a:t>
            </a:r>
          </a:p>
        </p:txBody>
      </p:sp>
      <p:sp>
        <p:nvSpPr>
          <p:cNvPr id="4" name="Title 1">
            <a:extLst>
              <a:ext uri="{FF2B5EF4-FFF2-40B4-BE49-F238E27FC236}">
                <a16:creationId xmlns:a16="http://schemas.microsoft.com/office/drawing/2014/main" xmlns="" id="{25F294C7-7515-864C-B990-E31FD9212038}"/>
              </a:ext>
            </a:extLst>
          </p:cNvPr>
          <p:cNvSpPr>
            <a:spLocks noGrp="1"/>
          </p:cNvSpPr>
          <p:nvPr>
            <p:ph type="title"/>
          </p:nvPr>
        </p:nvSpPr>
        <p:spPr>
          <a:xfrm>
            <a:off x="3099488" y="259416"/>
            <a:ext cx="7958331" cy="1077229"/>
          </a:xfrm>
        </p:spPr>
        <p:txBody>
          <a:bodyPr>
            <a:normAutofit/>
          </a:bodyPr>
          <a:lstStyle/>
          <a:p>
            <a:r>
              <a:rPr lang="en-US" dirty="0">
                <a:solidFill>
                  <a:schemeClr val="accent5"/>
                </a:solidFill>
                <a:latin typeface="Zapfino" panose="03030300040707070C03" pitchFamily="66" charset="77"/>
              </a:rPr>
              <a:t>Questions</a:t>
            </a:r>
            <a:r>
              <a:rPr lang="en-US" dirty="0"/>
              <a:t> </a:t>
            </a:r>
            <a:r>
              <a:rPr lang="en-US" dirty="0">
                <a:solidFill>
                  <a:schemeClr val="accent5"/>
                </a:solidFill>
              </a:rPr>
              <a:t>for thought</a:t>
            </a:r>
          </a:p>
        </p:txBody>
      </p:sp>
    </p:spTree>
    <p:extLst>
      <p:ext uri="{BB962C8B-B14F-4D97-AF65-F5344CB8AC3E}">
        <p14:creationId xmlns:p14="http://schemas.microsoft.com/office/powerpoint/2010/main" val="1986206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7FD8E1-1AF2-0340-9B1E-08BAFD12E928}"/>
              </a:ext>
            </a:extLst>
          </p:cNvPr>
          <p:cNvSpPr>
            <a:spLocks noGrp="1"/>
          </p:cNvSpPr>
          <p:nvPr>
            <p:ph type="title"/>
          </p:nvPr>
        </p:nvSpPr>
        <p:spPr>
          <a:xfrm>
            <a:off x="3192337" y="83726"/>
            <a:ext cx="7958331" cy="1077229"/>
          </a:xfrm>
        </p:spPr>
        <p:txBody>
          <a:bodyPr>
            <a:normAutofit/>
          </a:bodyPr>
          <a:lstStyle/>
          <a:p>
            <a:r>
              <a:rPr lang="en-US" sz="2000" dirty="0">
                <a:solidFill>
                  <a:schemeClr val="accent1"/>
                </a:solidFill>
                <a:latin typeface="Zapfino" panose="03030300040707070C03" pitchFamily="66" charset="77"/>
              </a:rPr>
              <a:t>References</a:t>
            </a:r>
          </a:p>
        </p:txBody>
      </p:sp>
      <p:sp>
        <p:nvSpPr>
          <p:cNvPr id="3" name="Content Placeholder 2">
            <a:extLst>
              <a:ext uri="{FF2B5EF4-FFF2-40B4-BE49-F238E27FC236}">
                <a16:creationId xmlns:a16="http://schemas.microsoft.com/office/drawing/2014/main" xmlns="" id="{93079445-BA0A-874C-AA0A-F140987B1E36}"/>
              </a:ext>
            </a:extLst>
          </p:cNvPr>
          <p:cNvSpPr>
            <a:spLocks noGrp="1"/>
          </p:cNvSpPr>
          <p:nvPr>
            <p:ph idx="1"/>
          </p:nvPr>
        </p:nvSpPr>
        <p:spPr>
          <a:xfrm>
            <a:off x="1085088" y="975360"/>
            <a:ext cx="10199675" cy="5705857"/>
          </a:xfrm>
          <a:noFill/>
        </p:spPr>
        <p:txBody>
          <a:bodyPr>
            <a:noAutofit/>
          </a:bodyPr>
          <a:lstStyle/>
          <a:p>
            <a:pPr>
              <a:spcBef>
                <a:spcPts val="400"/>
              </a:spcBef>
              <a:spcAft>
                <a:spcPts val="400"/>
              </a:spcAft>
            </a:pPr>
            <a:r>
              <a:rPr lang="en-US" sz="1600" b="0" dirty="0"/>
              <a:t>National Park Service (NPS). (2005). Environmental impact statement fire management plan. United State Department of the Interior, National Park Service. Santa Monica Mountains National Recreation Area, Thousand Oaks, CA.</a:t>
            </a:r>
          </a:p>
          <a:p>
            <a:pPr>
              <a:lnSpc>
                <a:spcPct val="100000"/>
              </a:lnSpc>
              <a:spcBef>
                <a:spcPts val="400"/>
              </a:spcBef>
              <a:spcAft>
                <a:spcPts val="400"/>
              </a:spcAft>
            </a:pPr>
            <a:r>
              <a:rPr lang="en-US" sz="1600" b="0" dirty="0"/>
              <a:t>National Park Service (NPS). (2013). </a:t>
            </a:r>
            <a:r>
              <a:rPr lang="en-US" sz="1600" b="0" i="1" dirty="0"/>
              <a:t>Springs Fire: Burned Area Emergency Response Plan</a:t>
            </a:r>
            <a:r>
              <a:rPr lang="en-US" sz="1600" b="0" dirty="0"/>
              <a:t>(United States, National Park Service, Santa Monica Mountains National Recreation Area). Retrieved April 24, 2018, from </a:t>
            </a:r>
            <a:r>
              <a:rPr lang="en-US" sz="1600" b="0" dirty="0">
                <a:hlinkClick r:id="rId3"/>
              </a:rPr>
              <a:t>https://www.nps.gov/samo/learn/management/upload/_SpringsFireBAERPlan_FINAL_4-1-web-reduced.pdf</a:t>
            </a:r>
            <a:endParaRPr lang="en-US" sz="1600" b="0" dirty="0"/>
          </a:p>
          <a:p>
            <a:pPr>
              <a:lnSpc>
                <a:spcPct val="100000"/>
              </a:lnSpc>
              <a:spcBef>
                <a:spcPts val="400"/>
              </a:spcBef>
              <a:spcAft>
                <a:spcPts val="400"/>
              </a:spcAft>
            </a:pPr>
            <a:r>
              <a:rPr lang="en-US" sz="1600" b="0" dirty="0"/>
              <a:t>National Park Service (NPS). (2015, March 1). 2013 Springs fire. Retrieved April 20, 2018, from https://</a:t>
            </a:r>
            <a:r>
              <a:rPr lang="en-US" sz="1600" b="0" dirty="0" err="1"/>
              <a:t>www.nps.gov</a:t>
            </a:r>
            <a:r>
              <a:rPr lang="en-US" sz="1600" b="0" dirty="0"/>
              <a:t>/</a:t>
            </a:r>
            <a:r>
              <a:rPr lang="en-US" sz="1600" b="0" dirty="0" err="1"/>
              <a:t>samo</a:t>
            </a:r>
            <a:r>
              <a:rPr lang="en-US" sz="1600" b="0" dirty="0"/>
              <a:t>/learn/management/2013-springs-fire.htm</a:t>
            </a:r>
          </a:p>
          <a:p>
            <a:pPr>
              <a:lnSpc>
                <a:spcPct val="100000"/>
              </a:lnSpc>
              <a:spcBef>
                <a:spcPts val="400"/>
              </a:spcBef>
              <a:spcAft>
                <a:spcPts val="400"/>
              </a:spcAft>
            </a:pPr>
            <a:r>
              <a:rPr lang="en-US" sz="1600" b="0" dirty="0"/>
              <a:t>National Park Service (NPS). (2018). Modern fire history. Retrieved April 20, 2018, from https://</a:t>
            </a:r>
            <a:r>
              <a:rPr lang="en-US" sz="1600" b="0" dirty="0" err="1"/>
              <a:t>www.nps.gov</a:t>
            </a:r>
            <a:r>
              <a:rPr lang="en-US" sz="1600" b="0" dirty="0"/>
              <a:t>/</a:t>
            </a:r>
            <a:r>
              <a:rPr lang="en-US" sz="1600" b="0" dirty="0" err="1"/>
              <a:t>samo</a:t>
            </a:r>
            <a:r>
              <a:rPr lang="en-US" sz="1600" b="0" dirty="0"/>
              <a:t>/learn/management/</a:t>
            </a:r>
            <a:r>
              <a:rPr lang="en-US" sz="1600" b="0" dirty="0" err="1"/>
              <a:t>modernfirehistory.htm</a:t>
            </a:r>
            <a:endParaRPr lang="en-US" sz="1600" b="0" dirty="0"/>
          </a:p>
          <a:p>
            <a:pPr>
              <a:lnSpc>
                <a:spcPct val="100000"/>
              </a:lnSpc>
              <a:spcBef>
                <a:spcPts val="400"/>
              </a:spcBef>
              <a:spcAft>
                <a:spcPts val="400"/>
              </a:spcAft>
            </a:pPr>
            <a:r>
              <a:rPr lang="en-US" sz="1600" b="0" dirty="0"/>
              <a:t>Santa Monica Mountains National Recreation Area (SMMNRA). (2018, November 16). Campaign Launched to Rebuild Paramount Ranch. Retrieved from </a:t>
            </a:r>
            <a:r>
              <a:rPr lang="en-US" sz="1600" b="0" dirty="0">
                <a:hlinkClick r:id="rId4"/>
              </a:rPr>
              <a:t>https://www.nps.gov/samo/learn/news/campaign-launched-to-rebuild-paramount-ranch.htm</a:t>
            </a:r>
            <a:endParaRPr lang="en-US" sz="1600" b="0" dirty="0"/>
          </a:p>
          <a:p>
            <a:pPr>
              <a:lnSpc>
                <a:spcPct val="100000"/>
              </a:lnSpc>
              <a:spcBef>
                <a:spcPts val="400"/>
              </a:spcBef>
              <a:spcAft>
                <a:spcPts val="400"/>
              </a:spcAft>
            </a:pPr>
            <a:r>
              <a:rPr lang="en-US" sz="1600" b="0" dirty="0"/>
              <a:t>Taylor, R. S.  (n.d.). Fire regime, fire history, and fire behavior in the Santa Monica Mountains [PowerPoint slides]. Santa Monica Mountains National Recreation Area, California</a:t>
            </a:r>
          </a:p>
          <a:p>
            <a:pPr>
              <a:lnSpc>
                <a:spcPct val="100000"/>
              </a:lnSpc>
              <a:spcBef>
                <a:spcPts val="400"/>
              </a:spcBef>
              <a:spcAft>
                <a:spcPts val="400"/>
              </a:spcAft>
            </a:pPr>
            <a:r>
              <a:rPr lang="en-US" sz="1600" b="0" dirty="0"/>
              <a:t>Topozone. (n.d.). Point Mugu State Park topo map, Ventura county CA. Retrieved April 24, 2018, from </a:t>
            </a:r>
            <a:r>
              <a:rPr lang="en-US" sz="1600" b="0" dirty="0">
                <a:hlinkClick r:id="rId5"/>
              </a:rPr>
              <a:t>https://www.topozone.com/california/ventura-ca/park/point-mugu-state-park/</a:t>
            </a:r>
            <a:endParaRPr lang="en-US" sz="1600" b="0" dirty="0"/>
          </a:p>
          <a:p>
            <a:pPr>
              <a:lnSpc>
                <a:spcPct val="100000"/>
              </a:lnSpc>
              <a:spcBef>
                <a:spcPts val="400"/>
              </a:spcBef>
              <a:spcAft>
                <a:spcPts val="400"/>
              </a:spcAft>
            </a:pPr>
            <a:r>
              <a:rPr lang="en-US" sz="1600" b="0" dirty="0"/>
              <a:t>Witter, M., Taylor, R., Davis, S. (2007). Vegetation response to wildfire and history in the Santa Monica mountains, California. In </a:t>
            </a:r>
            <a:r>
              <a:rPr lang="en-US" sz="1600" b="0" i="1" dirty="0"/>
              <a:t>Flora and ecology of the Santa Monica Mountains: Proceedings of the 32nd annual Southern California Botanists symposium</a:t>
            </a:r>
            <a:r>
              <a:rPr lang="en-US" sz="1600" b="0" dirty="0"/>
              <a:t>, ed. D.A. Knapp, (pp. 173-194). Southern California Botanists Special Publication No. 4, Fullerton, CA.</a:t>
            </a:r>
          </a:p>
          <a:p>
            <a:pPr>
              <a:lnSpc>
                <a:spcPct val="100000"/>
              </a:lnSpc>
              <a:spcBef>
                <a:spcPts val="400"/>
              </a:spcBef>
              <a:spcAft>
                <a:spcPts val="400"/>
              </a:spcAft>
            </a:pPr>
            <a:r>
              <a:rPr lang="en-US" sz="1600" b="0" dirty="0"/>
              <a:t>Wooten, G. (n.d.). Fire and fuels management: Definitions, ambiguous terminology and references. Retrieved April 13, 2018, from https://</a:t>
            </a:r>
            <a:r>
              <a:rPr lang="en-US" sz="1600" b="0" dirty="0" err="1"/>
              <a:t>www.nps.gov</a:t>
            </a:r>
            <a:r>
              <a:rPr lang="en-US" sz="1600" b="0" dirty="0"/>
              <a:t>/</a:t>
            </a:r>
            <a:r>
              <a:rPr lang="en-US" sz="1600" b="0" dirty="0" err="1"/>
              <a:t>olym</a:t>
            </a:r>
            <a:r>
              <a:rPr lang="en-US" sz="1600" b="0" dirty="0"/>
              <a:t>/learn/management/upload/fire-wildfire-definitions-2.pdf</a:t>
            </a:r>
          </a:p>
          <a:p>
            <a:pPr>
              <a:lnSpc>
                <a:spcPct val="100000"/>
              </a:lnSpc>
              <a:spcBef>
                <a:spcPts val="400"/>
              </a:spcBef>
              <a:spcAft>
                <a:spcPts val="400"/>
              </a:spcAft>
            </a:pPr>
            <a:endParaRPr lang="en-US" sz="950" b="0" dirty="0"/>
          </a:p>
        </p:txBody>
      </p:sp>
      <p:sp>
        <p:nvSpPr>
          <p:cNvPr id="4" name="Content Placeholder 2">
            <a:extLst>
              <a:ext uri="{FF2B5EF4-FFF2-40B4-BE49-F238E27FC236}">
                <a16:creationId xmlns:a16="http://schemas.microsoft.com/office/drawing/2014/main" xmlns="" id="{7CBF8CDE-C6C5-D14C-93F1-97AEB14E4CDD}"/>
              </a:ext>
            </a:extLst>
          </p:cNvPr>
          <p:cNvSpPr txBox="1">
            <a:spLocks/>
          </p:cNvSpPr>
          <p:nvPr/>
        </p:nvSpPr>
        <p:spPr>
          <a:xfrm>
            <a:off x="5681469" y="602166"/>
            <a:ext cx="5603295" cy="6294583"/>
          </a:xfrm>
          <a:prstGeom prst="rect">
            <a:avLst/>
          </a:prstGeom>
        </p:spPr>
        <p:txBody>
          <a:bodyPr vert="horz" lIns="91440" tIns="45720" rIns="91440" bIns="45720" rtlCol="0" anchor="ctr">
            <a:no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b="1" i="0" kern="1200">
                <a:solidFill>
                  <a:schemeClr val="tx1"/>
                </a:solidFill>
                <a:effectLst/>
                <a:latin typeface="Garamond Bold"/>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b="1" i="0" kern="1200">
                <a:solidFill>
                  <a:schemeClr val="tx1"/>
                </a:solidFill>
                <a:effectLst/>
                <a:latin typeface="Garamond Bold"/>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b="1" i="0" kern="1200">
                <a:solidFill>
                  <a:schemeClr val="tx1"/>
                </a:solidFill>
                <a:effectLst/>
                <a:latin typeface="Garamond Bold"/>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b="1" i="0" kern="1200">
                <a:solidFill>
                  <a:schemeClr val="tx1"/>
                </a:solidFill>
                <a:effectLst/>
                <a:latin typeface="Garamond Bold"/>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a:solidFill>
                  <a:schemeClr val="tx1"/>
                </a:solidFill>
                <a:effectLst/>
                <a:latin typeface="Garamond Bold"/>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9pPr>
          </a:lstStyle>
          <a:p>
            <a:pPr>
              <a:lnSpc>
                <a:spcPct val="100000"/>
              </a:lnSpc>
              <a:spcBef>
                <a:spcPts val="400"/>
              </a:spcBef>
              <a:spcAft>
                <a:spcPts val="400"/>
              </a:spcAft>
            </a:pPr>
            <a:endParaRPr lang="en-US" sz="950" b="0" dirty="0">
              <a:highlight>
                <a:srgbClr val="FFFF00"/>
              </a:highlight>
            </a:endParaRPr>
          </a:p>
        </p:txBody>
      </p:sp>
    </p:spTree>
    <p:extLst>
      <p:ext uri="{BB962C8B-B14F-4D97-AF65-F5344CB8AC3E}">
        <p14:creationId xmlns:p14="http://schemas.microsoft.com/office/powerpoint/2010/main" val="3527829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_rtaylor\GoogleEarthViews\20130502SpringsFire_fireprog\SpringsFireProg2_Eastward\SpringsFire_prog2_20130502_19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01377" y="822484"/>
            <a:ext cx="10010847" cy="5861304"/>
          </a:xfrm>
          <a:prstGeom prst="rect">
            <a:avLst/>
          </a:prstGeom>
          <a:ln w="88900" cap="sq" cmpd="thickThin">
            <a:solidFill>
              <a:srgbClr val="000000"/>
            </a:solidFill>
            <a:prstDash val="solid"/>
            <a:miter lim="800000"/>
          </a:ln>
          <a:effectLst>
            <a:innerShdw blurRad="76200">
              <a:srgbClr val="000000"/>
            </a:innerShdw>
          </a:effectLst>
        </p:spPr>
      </p:pic>
      <p:sp>
        <p:nvSpPr>
          <p:cNvPr id="5" name="Title 1"/>
          <p:cNvSpPr txBox="1">
            <a:spLocks/>
          </p:cNvSpPr>
          <p:nvPr/>
        </p:nvSpPr>
        <p:spPr>
          <a:xfrm>
            <a:off x="1201377" y="6172201"/>
            <a:ext cx="5181600" cy="609599"/>
          </a:xfrm>
          <a:prstGeom prst="rect">
            <a:avLst/>
          </a:prstGeom>
        </p:spPr>
        <p:txBody>
          <a:bodyPr vert="horz" lIns="91440" tIns="45720" rIns="91440" bIns="45720" rtlCol="0" anchor="ctr">
            <a:normAutofit fontScale="97500"/>
          </a:bodyPr>
          <a:lstStyle/>
          <a:p>
            <a:pPr defTabSz="914400">
              <a:spcBef>
                <a:spcPct val="0"/>
              </a:spcBef>
              <a:defRPr/>
            </a:pPr>
            <a:r>
              <a:rPr lang="en-US" sz="2800" b="1" dirty="0">
                <a:latin typeface="Garamond Bold"/>
                <a:ea typeface="+mj-ea"/>
                <a:cs typeface="+mj-cs"/>
              </a:rPr>
              <a:t>5/2/2013  1900hr</a:t>
            </a:r>
          </a:p>
        </p:txBody>
      </p:sp>
      <p:sp>
        <p:nvSpPr>
          <p:cNvPr id="4" name="TextBox 3">
            <a:extLst>
              <a:ext uri="{FF2B5EF4-FFF2-40B4-BE49-F238E27FC236}">
                <a16:creationId xmlns:a16="http://schemas.microsoft.com/office/drawing/2014/main" xmlns="" id="{5567EBF1-31DD-9D4C-BC53-15F800EF5841}"/>
              </a:ext>
            </a:extLst>
          </p:cNvPr>
          <p:cNvSpPr txBox="1"/>
          <p:nvPr/>
        </p:nvSpPr>
        <p:spPr>
          <a:xfrm>
            <a:off x="11212224" y="6230034"/>
            <a:ext cx="1021529" cy="646331"/>
          </a:xfrm>
          <a:prstGeom prst="rect">
            <a:avLst/>
          </a:prstGeom>
          <a:noFill/>
        </p:spPr>
        <p:txBody>
          <a:bodyPr wrap="square" rtlCol="0">
            <a:spAutoFit/>
          </a:bodyPr>
          <a:lstStyle/>
          <a:p>
            <a:r>
              <a:rPr lang="en-US" sz="1200" dirty="0"/>
              <a:t>(Map: Robert Taylor; Taylor, n.d.)</a:t>
            </a:r>
          </a:p>
        </p:txBody>
      </p:sp>
      <p:sp>
        <p:nvSpPr>
          <p:cNvPr id="6" name="Title 1">
            <a:extLst>
              <a:ext uri="{FF2B5EF4-FFF2-40B4-BE49-F238E27FC236}">
                <a16:creationId xmlns:a16="http://schemas.microsoft.com/office/drawing/2014/main" xmlns="" id="{686AD0C5-AAE1-084F-A6C8-FD2D060196A7}"/>
              </a:ext>
            </a:extLst>
          </p:cNvPr>
          <p:cNvSpPr txBox="1">
            <a:spLocks/>
          </p:cNvSpPr>
          <p:nvPr/>
        </p:nvSpPr>
        <p:spPr>
          <a:xfrm>
            <a:off x="2505206" y="0"/>
            <a:ext cx="8798876" cy="1276237"/>
          </a:xfrm>
          <a:prstGeom prst="rect">
            <a:avLst/>
          </a:prstGeom>
        </p:spPr>
        <p:txBody>
          <a:bodyPr vert="horz" lIns="91440" tIns="45720" rIns="91440" bIns="45720" rtlCol="0" anchor="t">
            <a:noAutofit/>
          </a:bodyPr>
          <a:lstStyle>
            <a:lvl1pPr algn="r" defTabSz="914400" rtl="0" eaLnBrk="1" latinLnBrk="0" hangingPunct="1">
              <a:lnSpc>
                <a:spcPct val="90000"/>
              </a:lnSpc>
              <a:spcBef>
                <a:spcPct val="0"/>
              </a:spcBef>
              <a:buNone/>
              <a:defRPr sz="6000" b="1" i="0" kern="1200" cap="none">
                <a:solidFill>
                  <a:schemeClr val="tx1"/>
                </a:solidFill>
                <a:effectLst/>
                <a:latin typeface="Garamond Bold"/>
                <a:ea typeface="+mj-ea"/>
                <a:cs typeface="+mj-cs"/>
              </a:defRPr>
            </a:lvl1pPr>
          </a:lstStyle>
          <a:p>
            <a:r>
              <a:rPr lang="en-US" sz="2000" dirty="0"/>
              <a:t>Santa Monica Mountains National Recreation Area </a:t>
            </a:r>
            <a:r>
              <a:rPr lang="en-US" sz="1600" dirty="0">
                <a:solidFill>
                  <a:schemeClr val="accent5"/>
                </a:solidFill>
                <a:latin typeface="Zapfino" panose="03030300040707070C03" pitchFamily="66" charset="77"/>
              </a:rPr>
              <a:t>Springs Fire Progression</a:t>
            </a:r>
          </a:p>
        </p:txBody>
      </p:sp>
    </p:spTree>
    <p:extLst>
      <p:ext uri="{BB962C8B-B14F-4D97-AF65-F5344CB8AC3E}">
        <p14:creationId xmlns:p14="http://schemas.microsoft.com/office/powerpoint/2010/main" val="2323585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_rtaylor\GoogleEarthViews\20130502SpringsFire_fireprog\SpringsFireProg2_Eastward\SpringsFire_prog2_20130502_24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01377" y="822484"/>
            <a:ext cx="10010847" cy="5861304"/>
          </a:xfrm>
          <a:prstGeom prst="rect">
            <a:avLst/>
          </a:prstGeom>
          <a:ln w="88900" cap="sq" cmpd="thickThin">
            <a:solidFill>
              <a:srgbClr val="000000"/>
            </a:solidFill>
            <a:prstDash val="solid"/>
            <a:miter lim="800000"/>
          </a:ln>
          <a:effectLst>
            <a:innerShdw blurRad="76200">
              <a:srgbClr val="000000"/>
            </a:innerShdw>
          </a:effectLst>
        </p:spPr>
      </p:pic>
      <p:sp>
        <p:nvSpPr>
          <p:cNvPr id="5" name="Title 1"/>
          <p:cNvSpPr txBox="1">
            <a:spLocks/>
          </p:cNvSpPr>
          <p:nvPr/>
        </p:nvSpPr>
        <p:spPr>
          <a:xfrm>
            <a:off x="1201377" y="6187913"/>
            <a:ext cx="5181600" cy="609599"/>
          </a:xfrm>
          <a:prstGeom prst="rect">
            <a:avLst/>
          </a:prstGeom>
        </p:spPr>
        <p:txBody>
          <a:bodyPr vert="horz" lIns="91440" tIns="45720" rIns="91440" bIns="45720" rtlCol="0" anchor="ctr">
            <a:normAutofit fontScale="97500"/>
          </a:bodyPr>
          <a:lstStyle/>
          <a:p>
            <a:pPr defTabSz="914400">
              <a:spcBef>
                <a:spcPct val="0"/>
              </a:spcBef>
              <a:defRPr/>
            </a:pPr>
            <a:r>
              <a:rPr lang="en-US" sz="2800" b="1" dirty="0">
                <a:latin typeface="Garamond Bold"/>
                <a:ea typeface="+mj-ea"/>
                <a:cs typeface="+mj-cs"/>
              </a:rPr>
              <a:t>5/2/2013  2400hr</a:t>
            </a:r>
          </a:p>
        </p:txBody>
      </p:sp>
      <p:sp>
        <p:nvSpPr>
          <p:cNvPr id="4" name="TextBox 3">
            <a:extLst>
              <a:ext uri="{FF2B5EF4-FFF2-40B4-BE49-F238E27FC236}">
                <a16:creationId xmlns:a16="http://schemas.microsoft.com/office/drawing/2014/main" xmlns="" id="{11DFC5BF-83F2-8A43-8931-B67E8D9DD33E}"/>
              </a:ext>
            </a:extLst>
          </p:cNvPr>
          <p:cNvSpPr txBox="1"/>
          <p:nvPr/>
        </p:nvSpPr>
        <p:spPr>
          <a:xfrm>
            <a:off x="11212224" y="6230034"/>
            <a:ext cx="1021529" cy="646331"/>
          </a:xfrm>
          <a:prstGeom prst="rect">
            <a:avLst/>
          </a:prstGeom>
          <a:noFill/>
        </p:spPr>
        <p:txBody>
          <a:bodyPr wrap="square" rtlCol="0">
            <a:spAutoFit/>
          </a:bodyPr>
          <a:lstStyle/>
          <a:p>
            <a:r>
              <a:rPr lang="en-US" sz="1200" dirty="0"/>
              <a:t>(Map: Robert Taylor; Taylor, n.d.)</a:t>
            </a:r>
          </a:p>
        </p:txBody>
      </p:sp>
      <p:sp>
        <p:nvSpPr>
          <p:cNvPr id="6" name="Title 1">
            <a:extLst>
              <a:ext uri="{FF2B5EF4-FFF2-40B4-BE49-F238E27FC236}">
                <a16:creationId xmlns:a16="http://schemas.microsoft.com/office/drawing/2014/main" xmlns="" id="{1CD7705D-B4AD-B84D-A485-54239419361F}"/>
              </a:ext>
            </a:extLst>
          </p:cNvPr>
          <p:cNvSpPr txBox="1">
            <a:spLocks/>
          </p:cNvSpPr>
          <p:nvPr/>
        </p:nvSpPr>
        <p:spPr>
          <a:xfrm>
            <a:off x="2505206" y="0"/>
            <a:ext cx="8798876" cy="1276237"/>
          </a:xfrm>
          <a:prstGeom prst="rect">
            <a:avLst/>
          </a:prstGeom>
        </p:spPr>
        <p:txBody>
          <a:bodyPr vert="horz" lIns="91440" tIns="45720" rIns="91440" bIns="45720" rtlCol="0" anchor="t">
            <a:noAutofit/>
          </a:bodyPr>
          <a:lstStyle>
            <a:lvl1pPr algn="r" defTabSz="914400" rtl="0" eaLnBrk="1" latinLnBrk="0" hangingPunct="1">
              <a:lnSpc>
                <a:spcPct val="90000"/>
              </a:lnSpc>
              <a:spcBef>
                <a:spcPct val="0"/>
              </a:spcBef>
              <a:buNone/>
              <a:defRPr sz="6000" b="1" i="0" kern="1200" cap="none">
                <a:solidFill>
                  <a:schemeClr val="tx1"/>
                </a:solidFill>
                <a:effectLst/>
                <a:latin typeface="Garamond Bold"/>
                <a:ea typeface="+mj-ea"/>
                <a:cs typeface="+mj-cs"/>
              </a:defRPr>
            </a:lvl1pPr>
          </a:lstStyle>
          <a:p>
            <a:r>
              <a:rPr lang="en-US" sz="2000" dirty="0"/>
              <a:t>Santa Monica Mountains National Recreation Area </a:t>
            </a:r>
            <a:r>
              <a:rPr lang="en-US" sz="1600" dirty="0">
                <a:solidFill>
                  <a:schemeClr val="accent5"/>
                </a:solidFill>
                <a:latin typeface="Zapfino" panose="03030300040707070C03" pitchFamily="66" charset="77"/>
              </a:rPr>
              <a:t>Springs Fire Progression</a:t>
            </a:r>
          </a:p>
        </p:txBody>
      </p:sp>
    </p:spTree>
    <p:extLst>
      <p:ext uri="{BB962C8B-B14F-4D97-AF65-F5344CB8AC3E}">
        <p14:creationId xmlns:p14="http://schemas.microsoft.com/office/powerpoint/2010/main" val="1224315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_rtaylor\GoogleEarthViews\20130502SpringsFire_fireprog\SpringsFireProg2_Eastward\SpringsFire_prog2_20130503_0900D.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98793" y="822484"/>
            <a:ext cx="10105289" cy="5861304"/>
          </a:xfrm>
          <a:prstGeom prst="rect">
            <a:avLst/>
          </a:prstGeom>
          <a:ln w="88900" cap="sq" cmpd="thickThin">
            <a:solidFill>
              <a:srgbClr val="000000"/>
            </a:solidFill>
            <a:prstDash val="solid"/>
            <a:miter lim="800000"/>
          </a:ln>
          <a:effectLst>
            <a:innerShdw blurRad="76200">
              <a:srgbClr val="000000"/>
            </a:innerShdw>
          </a:effectLst>
        </p:spPr>
      </p:pic>
      <p:sp>
        <p:nvSpPr>
          <p:cNvPr id="5" name="Title 1"/>
          <p:cNvSpPr txBox="1">
            <a:spLocks/>
          </p:cNvSpPr>
          <p:nvPr/>
        </p:nvSpPr>
        <p:spPr>
          <a:xfrm>
            <a:off x="1198793" y="6170477"/>
            <a:ext cx="5181600" cy="609599"/>
          </a:xfrm>
          <a:prstGeom prst="rect">
            <a:avLst/>
          </a:prstGeom>
        </p:spPr>
        <p:txBody>
          <a:bodyPr vert="horz" lIns="91440" tIns="45720" rIns="91440" bIns="45720" rtlCol="0" anchor="ctr">
            <a:normAutofit fontScale="97500"/>
          </a:bodyPr>
          <a:lstStyle/>
          <a:p>
            <a:pPr defTabSz="914400">
              <a:spcBef>
                <a:spcPct val="0"/>
              </a:spcBef>
              <a:defRPr/>
            </a:pPr>
            <a:r>
              <a:rPr lang="en-US" sz="2800" b="1" dirty="0">
                <a:latin typeface="Garamond Bold"/>
                <a:ea typeface="+mj-ea"/>
                <a:cs typeface="+mj-cs"/>
              </a:rPr>
              <a:t>5/3/2013  0900hr</a:t>
            </a:r>
          </a:p>
        </p:txBody>
      </p:sp>
      <p:sp>
        <p:nvSpPr>
          <p:cNvPr id="4" name="TextBox 3">
            <a:extLst>
              <a:ext uri="{FF2B5EF4-FFF2-40B4-BE49-F238E27FC236}">
                <a16:creationId xmlns:a16="http://schemas.microsoft.com/office/drawing/2014/main" xmlns="" id="{148E9E24-D54F-8740-8BAE-469E369359AB}"/>
              </a:ext>
            </a:extLst>
          </p:cNvPr>
          <p:cNvSpPr txBox="1"/>
          <p:nvPr/>
        </p:nvSpPr>
        <p:spPr>
          <a:xfrm>
            <a:off x="11212224" y="6230034"/>
            <a:ext cx="1021529" cy="646331"/>
          </a:xfrm>
          <a:prstGeom prst="rect">
            <a:avLst/>
          </a:prstGeom>
          <a:noFill/>
        </p:spPr>
        <p:txBody>
          <a:bodyPr wrap="square" rtlCol="0">
            <a:spAutoFit/>
          </a:bodyPr>
          <a:lstStyle/>
          <a:p>
            <a:r>
              <a:rPr lang="en-US" sz="1200" dirty="0"/>
              <a:t>(Map: Robert Taylor; Taylor, n.d.)</a:t>
            </a:r>
          </a:p>
        </p:txBody>
      </p:sp>
      <p:sp>
        <p:nvSpPr>
          <p:cNvPr id="6" name="Title 1">
            <a:extLst>
              <a:ext uri="{FF2B5EF4-FFF2-40B4-BE49-F238E27FC236}">
                <a16:creationId xmlns:a16="http://schemas.microsoft.com/office/drawing/2014/main" xmlns="" id="{26B21E7E-97F2-6841-9B36-29854917A46E}"/>
              </a:ext>
            </a:extLst>
          </p:cNvPr>
          <p:cNvSpPr txBox="1">
            <a:spLocks/>
          </p:cNvSpPr>
          <p:nvPr/>
        </p:nvSpPr>
        <p:spPr>
          <a:xfrm>
            <a:off x="2505206" y="0"/>
            <a:ext cx="8798876" cy="1276237"/>
          </a:xfrm>
          <a:prstGeom prst="rect">
            <a:avLst/>
          </a:prstGeom>
        </p:spPr>
        <p:txBody>
          <a:bodyPr vert="horz" lIns="91440" tIns="45720" rIns="91440" bIns="45720" rtlCol="0" anchor="t">
            <a:noAutofit/>
          </a:bodyPr>
          <a:lstStyle>
            <a:lvl1pPr algn="r" defTabSz="914400" rtl="0" eaLnBrk="1" latinLnBrk="0" hangingPunct="1">
              <a:lnSpc>
                <a:spcPct val="90000"/>
              </a:lnSpc>
              <a:spcBef>
                <a:spcPct val="0"/>
              </a:spcBef>
              <a:buNone/>
              <a:defRPr sz="6000" b="1" i="0" kern="1200" cap="none">
                <a:solidFill>
                  <a:schemeClr val="tx1"/>
                </a:solidFill>
                <a:effectLst/>
                <a:latin typeface="Garamond Bold"/>
                <a:ea typeface="+mj-ea"/>
                <a:cs typeface="+mj-cs"/>
              </a:defRPr>
            </a:lvl1pPr>
          </a:lstStyle>
          <a:p>
            <a:r>
              <a:rPr lang="en-US" sz="2000" dirty="0"/>
              <a:t>Santa Monica Mountains National Recreation Area </a:t>
            </a:r>
            <a:r>
              <a:rPr lang="en-US" sz="1600" dirty="0">
                <a:solidFill>
                  <a:schemeClr val="accent5"/>
                </a:solidFill>
                <a:latin typeface="Zapfino" panose="03030300040707070C03" pitchFamily="66" charset="77"/>
              </a:rPr>
              <a:t>Springs Fire Progression</a:t>
            </a:r>
          </a:p>
        </p:txBody>
      </p:sp>
    </p:spTree>
    <p:extLst>
      <p:ext uri="{BB962C8B-B14F-4D97-AF65-F5344CB8AC3E}">
        <p14:creationId xmlns:p14="http://schemas.microsoft.com/office/powerpoint/2010/main" val="4192748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_rtaylor\GoogleEarthViews\20130502SpringsFire_fireprog\SpringsFireProg2_Eastward\SpringsFire_prog2_20130503_12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01377" y="822484"/>
            <a:ext cx="10010847" cy="5861304"/>
          </a:xfrm>
          <a:prstGeom prst="rect">
            <a:avLst/>
          </a:prstGeom>
          <a:ln w="88900" cap="sq" cmpd="thickThin">
            <a:solidFill>
              <a:srgbClr val="000000"/>
            </a:solidFill>
            <a:prstDash val="solid"/>
            <a:miter lim="800000"/>
          </a:ln>
          <a:effectLst>
            <a:innerShdw blurRad="76200">
              <a:srgbClr val="000000"/>
            </a:innerShdw>
          </a:effectLst>
        </p:spPr>
      </p:pic>
      <p:sp>
        <p:nvSpPr>
          <p:cNvPr id="5" name="Title 1"/>
          <p:cNvSpPr txBox="1">
            <a:spLocks/>
          </p:cNvSpPr>
          <p:nvPr/>
        </p:nvSpPr>
        <p:spPr>
          <a:xfrm>
            <a:off x="1201377" y="6170477"/>
            <a:ext cx="5181600" cy="609599"/>
          </a:xfrm>
          <a:prstGeom prst="rect">
            <a:avLst/>
          </a:prstGeom>
        </p:spPr>
        <p:txBody>
          <a:bodyPr vert="horz" lIns="91440" tIns="45720" rIns="91440" bIns="45720" rtlCol="0" anchor="ctr">
            <a:normAutofit fontScale="97500"/>
          </a:bodyPr>
          <a:lstStyle/>
          <a:p>
            <a:pPr defTabSz="914400">
              <a:spcBef>
                <a:spcPct val="0"/>
              </a:spcBef>
              <a:defRPr/>
            </a:pPr>
            <a:r>
              <a:rPr lang="en-US" sz="2800" b="1" dirty="0">
                <a:latin typeface="Garamond Bold"/>
                <a:ea typeface="+mj-ea"/>
                <a:cs typeface="+mj-cs"/>
              </a:rPr>
              <a:t>5/3/2013  1200hr</a:t>
            </a:r>
          </a:p>
        </p:txBody>
      </p:sp>
      <p:sp>
        <p:nvSpPr>
          <p:cNvPr id="4" name="TextBox 3">
            <a:extLst>
              <a:ext uri="{FF2B5EF4-FFF2-40B4-BE49-F238E27FC236}">
                <a16:creationId xmlns:a16="http://schemas.microsoft.com/office/drawing/2014/main" xmlns="" id="{4156ED12-2EA9-4448-AA56-576BAA1B9FC9}"/>
              </a:ext>
            </a:extLst>
          </p:cNvPr>
          <p:cNvSpPr txBox="1"/>
          <p:nvPr/>
        </p:nvSpPr>
        <p:spPr>
          <a:xfrm>
            <a:off x="11212224" y="6230034"/>
            <a:ext cx="1021529" cy="646331"/>
          </a:xfrm>
          <a:prstGeom prst="rect">
            <a:avLst/>
          </a:prstGeom>
          <a:noFill/>
        </p:spPr>
        <p:txBody>
          <a:bodyPr wrap="square" rtlCol="0">
            <a:spAutoFit/>
          </a:bodyPr>
          <a:lstStyle/>
          <a:p>
            <a:r>
              <a:rPr lang="en-US" sz="1200" dirty="0"/>
              <a:t>(Map: Robert Taylor; Taylor, n.d.)</a:t>
            </a:r>
          </a:p>
        </p:txBody>
      </p:sp>
      <p:sp>
        <p:nvSpPr>
          <p:cNvPr id="6" name="Title 1">
            <a:extLst>
              <a:ext uri="{FF2B5EF4-FFF2-40B4-BE49-F238E27FC236}">
                <a16:creationId xmlns:a16="http://schemas.microsoft.com/office/drawing/2014/main" xmlns="" id="{A5885A76-16A6-4342-83E4-935DC385070F}"/>
              </a:ext>
            </a:extLst>
          </p:cNvPr>
          <p:cNvSpPr txBox="1">
            <a:spLocks/>
          </p:cNvSpPr>
          <p:nvPr/>
        </p:nvSpPr>
        <p:spPr>
          <a:xfrm>
            <a:off x="2505206" y="0"/>
            <a:ext cx="8798876" cy="1276237"/>
          </a:xfrm>
          <a:prstGeom prst="rect">
            <a:avLst/>
          </a:prstGeom>
        </p:spPr>
        <p:txBody>
          <a:bodyPr vert="horz" lIns="91440" tIns="45720" rIns="91440" bIns="45720" rtlCol="0" anchor="t">
            <a:noAutofit/>
          </a:bodyPr>
          <a:lstStyle>
            <a:lvl1pPr algn="r" defTabSz="914400" rtl="0" eaLnBrk="1" latinLnBrk="0" hangingPunct="1">
              <a:lnSpc>
                <a:spcPct val="90000"/>
              </a:lnSpc>
              <a:spcBef>
                <a:spcPct val="0"/>
              </a:spcBef>
              <a:buNone/>
              <a:defRPr sz="6000" b="1" i="0" kern="1200" cap="none">
                <a:solidFill>
                  <a:schemeClr val="tx1"/>
                </a:solidFill>
                <a:effectLst/>
                <a:latin typeface="Garamond Bold"/>
                <a:ea typeface="+mj-ea"/>
                <a:cs typeface="+mj-cs"/>
              </a:defRPr>
            </a:lvl1pPr>
          </a:lstStyle>
          <a:p>
            <a:r>
              <a:rPr lang="en-US" sz="2000" dirty="0"/>
              <a:t>Santa Monica Mountains National Recreation Area </a:t>
            </a:r>
            <a:r>
              <a:rPr lang="en-US" sz="1600" dirty="0">
                <a:solidFill>
                  <a:schemeClr val="accent5"/>
                </a:solidFill>
                <a:latin typeface="Zapfino" panose="03030300040707070C03" pitchFamily="66" charset="77"/>
              </a:rPr>
              <a:t>Springs Fire Progression</a:t>
            </a:r>
          </a:p>
        </p:txBody>
      </p:sp>
    </p:spTree>
    <p:extLst>
      <p:ext uri="{BB962C8B-B14F-4D97-AF65-F5344CB8AC3E}">
        <p14:creationId xmlns:p14="http://schemas.microsoft.com/office/powerpoint/2010/main" val="565503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_rtaylor\GoogleEarthViews\20130502SpringsFire_fireprog\SpringsFireProg2_Eastward\SpringsFire_prog2_20130503_14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01377" y="822484"/>
            <a:ext cx="10010847" cy="5861304"/>
          </a:xfrm>
          <a:prstGeom prst="rect">
            <a:avLst/>
          </a:prstGeom>
          <a:ln w="88900" cap="sq" cmpd="thickThin">
            <a:solidFill>
              <a:srgbClr val="000000"/>
            </a:solidFill>
            <a:prstDash val="solid"/>
            <a:miter lim="800000"/>
          </a:ln>
          <a:effectLst>
            <a:innerShdw blurRad="76200">
              <a:srgbClr val="000000"/>
            </a:innerShdw>
          </a:effectLst>
        </p:spPr>
      </p:pic>
      <p:sp>
        <p:nvSpPr>
          <p:cNvPr id="5" name="Title 1"/>
          <p:cNvSpPr txBox="1">
            <a:spLocks/>
          </p:cNvSpPr>
          <p:nvPr/>
        </p:nvSpPr>
        <p:spPr>
          <a:xfrm>
            <a:off x="1201377" y="6172201"/>
            <a:ext cx="5181600" cy="609599"/>
          </a:xfrm>
          <a:prstGeom prst="rect">
            <a:avLst/>
          </a:prstGeom>
        </p:spPr>
        <p:txBody>
          <a:bodyPr vert="horz" lIns="91440" tIns="45720" rIns="91440" bIns="45720" rtlCol="0" anchor="ctr">
            <a:normAutofit fontScale="97500"/>
          </a:bodyPr>
          <a:lstStyle/>
          <a:p>
            <a:pPr defTabSz="914400">
              <a:spcBef>
                <a:spcPct val="0"/>
              </a:spcBef>
              <a:defRPr/>
            </a:pPr>
            <a:r>
              <a:rPr lang="en-US" sz="2800" b="1" dirty="0">
                <a:latin typeface="Garamond Bold"/>
                <a:ea typeface="+mj-ea"/>
                <a:cs typeface="+mj-cs"/>
              </a:rPr>
              <a:t>5/3/2013  1400hr</a:t>
            </a:r>
          </a:p>
        </p:txBody>
      </p:sp>
      <p:sp>
        <p:nvSpPr>
          <p:cNvPr id="4" name="TextBox 3">
            <a:extLst>
              <a:ext uri="{FF2B5EF4-FFF2-40B4-BE49-F238E27FC236}">
                <a16:creationId xmlns:a16="http://schemas.microsoft.com/office/drawing/2014/main" xmlns="" id="{71DE5584-DC7E-F740-85B4-35AF7AD2911F}"/>
              </a:ext>
            </a:extLst>
          </p:cNvPr>
          <p:cNvSpPr txBox="1"/>
          <p:nvPr/>
        </p:nvSpPr>
        <p:spPr>
          <a:xfrm>
            <a:off x="11212224" y="6230034"/>
            <a:ext cx="1021529" cy="646331"/>
          </a:xfrm>
          <a:prstGeom prst="rect">
            <a:avLst/>
          </a:prstGeom>
          <a:noFill/>
        </p:spPr>
        <p:txBody>
          <a:bodyPr wrap="square" rtlCol="0">
            <a:spAutoFit/>
          </a:bodyPr>
          <a:lstStyle/>
          <a:p>
            <a:r>
              <a:rPr lang="en-US" sz="1200" dirty="0"/>
              <a:t>(Map: Robert Taylor; Taylor, n.d.)</a:t>
            </a:r>
          </a:p>
        </p:txBody>
      </p:sp>
      <p:sp>
        <p:nvSpPr>
          <p:cNvPr id="6" name="Title 1">
            <a:extLst>
              <a:ext uri="{FF2B5EF4-FFF2-40B4-BE49-F238E27FC236}">
                <a16:creationId xmlns:a16="http://schemas.microsoft.com/office/drawing/2014/main" xmlns="" id="{D551A3E8-AF5D-F246-BF13-37F02B28D978}"/>
              </a:ext>
            </a:extLst>
          </p:cNvPr>
          <p:cNvSpPr txBox="1">
            <a:spLocks/>
          </p:cNvSpPr>
          <p:nvPr/>
        </p:nvSpPr>
        <p:spPr>
          <a:xfrm>
            <a:off x="2505206" y="0"/>
            <a:ext cx="8798876" cy="1276237"/>
          </a:xfrm>
          <a:prstGeom prst="rect">
            <a:avLst/>
          </a:prstGeom>
        </p:spPr>
        <p:txBody>
          <a:bodyPr vert="horz" lIns="91440" tIns="45720" rIns="91440" bIns="45720" rtlCol="0" anchor="t">
            <a:noAutofit/>
          </a:bodyPr>
          <a:lstStyle>
            <a:lvl1pPr algn="r" defTabSz="914400" rtl="0" eaLnBrk="1" latinLnBrk="0" hangingPunct="1">
              <a:lnSpc>
                <a:spcPct val="90000"/>
              </a:lnSpc>
              <a:spcBef>
                <a:spcPct val="0"/>
              </a:spcBef>
              <a:buNone/>
              <a:defRPr sz="6000" b="1" i="0" kern="1200" cap="none">
                <a:solidFill>
                  <a:schemeClr val="tx1"/>
                </a:solidFill>
                <a:effectLst/>
                <a:latin typeface="Garamond Bold"/>
                <a:ea typeface="+mj-ea"/>
                <a:cs typeface="+mj-cs"/>
              </a:defRPr>
            </a:lvl1pPr>
          </a:lstStyle>
          <a:p>
            <a:r>
              <a:rPr lang="en-US" sz="2000" dirty="0"/>
              <a:t>Santa Monica Mountains National Recreation Area </a:t>
            </a:r>
            <a:r>
              <a:rPr lang="en-US" sz="1600" dirty="0">
                <a:solidFill>
                  <a:schemeClr val="accent5"/>
                </a:solidFill>
                <a:latin typeface="Zapfino" panose="03030300040707070C03" pitchFamily="66" charset="77"/>
              </a:rPr>
              <a:t>Springs Fire Progression</a:t>
            </a:r>
          </a:p>
        </p:txBody>
      </p:sp>
    </p:spTree>
    <p:extLst>
      <p:ext uri="{BB962C8B-B14F-4D97-AF65-F5344CB8AC3E}">
        <p14:creationId xmlns:p14="http://schemas.microsoft.com/office/powerpoint/2010/main" val="3422730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_rtaylor\GoogleEarthViews\20130502SpringsFire_fireprog\SpringsFireProg2_Eastward\SpringsFire_prog2_20130503_18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01377" y="822484"/>
            <a:ext cx="10010847" cy="5861304"/>
          </a:xfrm>
          <a:prstGeom prst="rect">
            <a:avLst/>
          </a:prstGeom>
          <a:ln w="88900" cap="sq" cmpd="thickThin">
            <a:solidFill>
              <a:srgbClr val="000000"/>
            </a:solidFill>
            <a:prstDash val="solid"/>
            <a:miter lim="800000"/>
          </a:ln>
          <a:effectLst>
            <a:innerShdw blurRad="76200">
              <a:srgbClr val="000000"/>
            </a:innerShdw>
          </a:effectLst>
        </p:spPr>
      </p:pic>
      <p:sp>
        <p:nvSpPr>
          <p:cNvPr id="5" name="Title 1"/>
          <p:cNvSpPr txBox="1">
            <a:spLocks/>
          </p:cNvSpPr>
          <p:nvPr/>
        </p:nvSpPr>
        <p:spPr>
          <a:xfrm>
            <a:off x="1201377" y="6169548"/>
            <a:ext cx="5181600" cy="609599"/>
          </a:xfrm>
          <a:prstGeom prst="rect">
            <a:avLst/>
          </a:prstGeom>
        </p:spPr>
        <p:txBody>
          <a:bodyPr vert="horz" lIns="91440" tIns="45720" rIns="91440" bIns="45720" rtlCol="0" anchor="ctr">
            <a:normAutofit fontScale="97500"/>
          </a:bodyPr>
          <a:lstStyle/>
          <a:p>
            <a:pPr defTabSz="914400">
              <a:spcBef>
                <a:spcPct val="0"/>
              </a:spcBef>
              <a:defRPr/>
            </a:pPr>
            <a:r>
              <a:rPr lang="en-US" sz="2800" b="1" dirty="0">
                <a:latin typeface="Garamond Bold"/>
                <a:ea typeface="+mj-ea"/>
                <a:cs typeface="+mj-cs"/>
              </a:rPr>
              <a:t>5/3/2013  1800hr</a:t>
            </a:r>
          </a:p>
        </p:txBody>
      </p:sp>
      <p:sp>
        <p:nvSpPr>
          <p:cNvPr id="4" name="TextBox 3">
            <a:extLst>
              <a:ext uri="{FF2B5EF4-FFF2-40B4-BE49-F238E27FC236}">
                <a16:creationId xmlns:a16="http://schemas.microsoft.com/office/drawing/2014/main" xmlns="" id="{DD43BDB4-EF91-DD41-95AE-041F877E8B4B}"/>
              </a:ext>
            </a:extLst>
          </p:cNvPr>
          <p:cNvSpPr txBox="1"/>
          <p:nvPr/>
        </p:nvSpPr>
        <p:spPr>
          <a:xfrm>
            <a:off x="11212224" y="6230034"/>
            <a:ext cx="1021529" cy="646331"/>
          </a:xfrm>
          <a:prstGeom prst="rect">
            <a:avLst/>
          </a:prstGeom>
          <a:noFill/>
        </p:spPr>
        <p:txBody>
          <a:bodyPr wrap="square" rtlCol="0">
            <a:spAutoFit/>
          </a:bodyPr>
          <a:lstStyle/>
          <a:p>
            <a:r>
              <a:rPr lang="en-US" sz="1200" dirty="0"/>
              <a:t>(Map: Robert Taylor; Taylor, n.d.)</a:t>
            </a:r>
          </a:p>
        </p:txBody>
      </p:sp>
      <p:sp>
        <p:nvSpPr>
          <p:cNvPr id="6" name="Title 1">
            <a:extLst>
              <a:ext uri="{FF2B5EF4-FFF2-40B4-BE49-F238E27FC236}">
                <a16:creationId xmlns:a16="http://schemas.microsoft.com/office/drawing/2014/main" xmlns="" id="{CB211506-C3BB-A14C-A6DF-ADBBCA5A8A6D}"/>
              </a:ext>
            </a:extLst>
          </p:cNvPr>
          <p:cNvSpPr txBox="1">
            <a:spLocks/>
          </p:cNvSpPr>
          <p:nvPr/>
        </p:nvSpPr>
        <p:spPr>
          <a:xfrm>
            <a:off x="2505206" y="0"/>
            <a:ext cx="8798876" cy="1276237"/>
          </a:xfrm>
          <a:prstGeom prst="rect">
            <a:avLst/>
          </a:prstGeom>
        </p:spPr>
        <p:txBody>
          <a:bodyPr vert="horz" lIns="91440" tIns="45720" rIns="91440" bIns="45720" rtlCol="0" anchor="t">
            <a:noAutofit/>
          </a:bodyPr>
          <a:lstStyle>
            <a:lvl1pPr algn="r" defTabSz="914400" rtl="0" eaLnBrk="1" latinLnBrk="0" hangingPunct="1">
              <a:lnSpc>
                <a:spcPct val="90000"/>
              </a:lnSpc>
              <a:spcBef>
                <a:spcPct val="0"/>
              </a:spcBef>
              <a:buNone/>
              <a:defRPr sz="6000" b="1" i="0" kern="1200" cap="none">
                <a:solidFill>
                  <a:schemeClr val="tx1"/>
                </a:solidFill>
                <a:effectLst/>
                <a:latin typeface="Garamond Bold"/>
                <a:ea typeface="+mj-ea"/>
                <a:cs typeface="+mj-cs"/>
              </a:defRPr>
            </a:lvl1pPr>
          </a:lstStyle>
          <a:p>
            <a:r>
              <a:rPr lang="en-US" sz="2000" dirty="0"/>
              <a:t>Santa Monica Mountains National Recreation Area </a:t>
            </a:r>
            <a:r>
              <a:rPr lang="en-US" sz="1600" dirty="0">
                <a:solidFill>
                  <a:schemeClr val="accent5"/>
                </a:solidFill>
                <a:latin typeface="Zapfino" panose="03030300040707070C03" pitchFamily="66" charset="77"/>
              </a:rPr>
              <a:t>Springs Fire Progression</a:t>
            </a:r>
          </a:p>
        </p:txBody>
      </p:sp>
    </p:spTree>
    <p:extLst>
      <p:ext uri="{BB962C8B-B14F-4D97-AF65-F5344CB8AC3E}">
        <p14:creationId xmlns:p14="http://schemas.microsoft.com/office/powerpoint/2010/main" val="3443609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_rtaylor\GoogleEarthViews\20130502SpringsFire_fireprog\SpringsFireProg2_Eastward\SpringsFire_final.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01377" y="822484"/>
            <a:ext cx="10010847" cy="5861304"/>
          </a:xfrm>
          <a:prstGeom prst="rect">
            <a:avLst/>
          </a:prstGeom>
          <a:ln w="88900" cap="sq" cmpd="thickThin">
            <a:solidFill>
              <a:srgbClr val="000000"/>
            </a:solidFill>
            <a:prstDash val="solid"/>
            <a:miter lim="800000"/>
          </a:ln>
          <a:effectLst>
            <a:innerShdw blurRad="76200">
              <a:srgbClr val="000000"/>
            </a:innerShdw>
          </a:effectLst>
        </p:spPr>
      </p:pic>
      <p:sp>
        <p:nvSpPr>
          <p:cNvPr id="5" name="Title 1"/>
          <p:cNvSpPr txBox="1">
            <a:spLocks/>
          </p:cNvSpPr>
          <p:nvPr/>
        </p:nvSpPr>
        <p:spPr>
          <a:xfrm>
            <a:off x="1201377" y="6170477"/>
            <a:ext cx="5181600" cy="609599"/>
          </a:xfrm>
          <a:prstGeom prst="rect">
            <a:avLst/>
          </a:prstGeom>
        </p:spPr>
        <p:txBody>
          <a:bodyPr vert="horz" lIns="91440" tIns="45720" rIns="91440" bIns="45720" rtlCol="0" anchor="ctr">
            <a:normAutofit fontScale="97500"/>
          </a:bodyPr>
          <a:lstStyle/>
          <a:p>
            <a:pPr defTabSz="914400">
              <a:spcBef>
                <a:spcPct val="0"/>
              </a:spcBef>
              <a:defRPr/>
            </a:pPr>
            <a:r>
              <a:rPr lang="en-US" sz="2800" b="1" dirty="0">
                <a:latin typeface="Garamond Bold"/>
                <a:ea typeface="+mj-ea"/>
                <a:cs typeface="+mj-cs"/>
              </a:rPr>
              <a:t>Final perimeter</a:t>
            </a:r>
          </a:p>
        </p:txBody>
      </p:sp>
      <p:sp>
        <p:nvSpPr>
          <p:cNvPr id="4" name="TextBox 3">
            <a:extLst>
              <a:ext uri="{FF2B5EF4-FFF2-40B4-BE49-F238E27FC236}">
                <a16:creationId xmlns:a16="http://schemas.microsoft.com/office/drawing/2014/main" xmlns="" id="{6AD2054C-3622-FF4B-B289-56E653859884}"/>
              </a:ext>
            </a:extLst>
          </p:cNvPr>
          <p:cNvSpPr txBox="1"/>
          <p:nvPr/>
        </p:nvSpPr>
        <p:spPr>
          <a:xfrm>
            <a:off x="11212224" y="6230034"/>
            <a:ext cx="1021529" cy="646331"/>
          </a:xfrm>
          <a:prstGeom prst="rect">
            <a:avLst/>
          </a:prstGeom>
          <a:noFill/>
        </p:spPr>
        <p:txBody>
          <a:bodyPr wrap="square" rtlCol="0">
            <a:spAutoFit/>
          </a:bodyPr>
          <a:lstStyle/>
          <a:p>
            <a:r>
              <a:rPr lang="en-US" sz="1200" dirty="0"/>
              <a:t>(Map: Robert Taylor; Taylor, n.d.)</a:t>
            </a:r>
          </a:p>
        </p:txBody>
      </p:sp>
      <p:sp>
        <p:nvSpPr>
          <p:cNvPr id="6" name="Title 1">
            <a:extLst>
              <a:ext uri="{FF2B5EF4-FFF2-40B4-BE49-F238E27FC236}">
                <a16:creationId xmlns:a16="http://schemas.microsoft.com/office/drawing/2014/main" xmlns="" id="{CA30B499-1069-8849-AAF4-8C0C5ADEEA25}"/>
              </a:ext>
            </a:extLst>
          </p:cNvPr>
          <p:cNvSpPr txBox="1">
            <a:spLocks/>
          </p:cNvSpPr>
          <p:nvPr/>
        </p:nvSpPr>
        <p:spPr>
          <a:xfrm>
            <a:off x="2505206" y="0"/>
            <a:ext cx="8798876" cy="1276237"/>
          </a:xfrm>
          <a:prstGeom prst="rect">
            <a:avLst/>
          </a:prstGeom>
        </p:spPr>
        <p:txBody>
          <a:bodyPr vert="horz" lIns="91440" tIns="45720" rIns="91440" bIns="45720" rtlCol="0" anchor="t">
            <a:noAutofit/>
          </a:bodyPr>
          <a:lstStyle>
            <a:lvl1pPr algn="r" defTabSz="914400" rtl="0" eaLnBrk="1" latinLnBrk="0" hangingPunct="1">
              <a:lnSpc>
                <a:spcPct val="90000"/>
              </a:lnSpc>
              <a:spcBef>
                <a:spcPct val="0"/>
              </a:spcBef>
              <a:buNone/>
              <a:defRPr sz="6000" b="1" i="0" kern="1200" cap="none">
                <a:solidFill>
                  <a:schemeClr val="tx1"/>
                </a:solidFill>
                <a:effectLst/>
                <a:latin typeface="Garamond Bold"/>
                <a:ea typeface="+mj-ea"/>
                <a:cs typeface="+mj-cs"/>
              </a:defRPr>
            </a:lvl1pPr>
          </a:lstStyle>
          <a:p>
            <a:r>
              <a:rPr lang="en-US" sz="2000" dirty="0"/>
              <a:t>Santa Monica Mountains National Recreation Area </a:t>
            </a:r>
            <a:r>
              <a:rPr lang="en-US" sz="1600" dirty="0">
                <a:solidFill>
                  <a:schemeClr val="accent5"/>
                </a:solidFill>
                <a:latin typeface="Zapfino" panose="03030300040707070C03" pitchFamily="66" charset="77"/>
              </a:rPr>
              <a:t>Springs Fire Progression</a:t>
            </a:r>
          </a:p>
        </p:txBody>
      </p:sp>
    </p:spTree>
    <p:extLst>
      <p:ext uri="{BB962C8B-B14F-4D97-AF65-F5344CB8AC3E}">
        <p14:creationId xmlns:p14="http://schemas.microsoft.com/office/powerpoint/2010/main" val="166720531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Wildland Fire" id="{7E973F4E-53A8-194A-AC2E-58F8343102AF}" vid="{DD14DFD0-9F71-7846-B244-52F2A37DC7CA}"/>
    </a:ext>
  </a:extLst>
</a:theme>
</file>

<file path=ppt/theme/theme2.xml><?xml version="1.0" encoding="utf-8"?>
<a:theme xmlns:a="http://schemas.openxmlformats.org/drawingml/2006/main" name="Parcel">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557</TotalTime>
  <Words>2759</Words>
  <Application>Microsoft Office PowerPoint</Application>
  <PresentationFormat>Widescreen</PresentationFormat>
  <Paragraphs>261</Paragraphs>
  <Slides>29</Slides>
  <Notes>19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29</vt:i4>
      </vt:variant>
    </vt:vector>
  </HeadingPairs>
  <TitlesOfParts>
    <vt:vector size="41" baseType="lpstr">
      <vt:lpstr>Apple Color Emoji</vt:lpstr>
      <vt:lpstr>Arial</vt:lpstr>
      <vt:lpstr>Calibri</vt:lpstr>
      <vt:lpstr>Garamond</vt:lpstr>
      <vt:lpstr>Garamond Bold</vt:lpstr>
      <vt:lpstr>MS Shell Dlg 2</vt:lpstr>
      <vt:lpstr>NPS Rawlinson OT Oldstyle</vt:lpstr>
      <vt:lpstr>Wingdings</vt:lpstr>
      <vt:lpstr>Wingdings 3</vt:lpstr>
      <vt:lpstr>Zapfino</vt:lpstr>
      <vt:lpstr>Madison</vt:lpstr>
      <vt:lpstr>Parcel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Santa Monica Mountains National Recreation Area Springs Fire Progression</vt:lpstr>
      <vt:lpstr>Springs Fire Conditions &amp; Behavior</vt:lpstr>
      <vt:lpstr>Santa Monica Mountains National Recreation Area  Springs Fire Weather &amp; Topography</vt:lpstr>
      <vt:lpstr>Santa Monica Mountains National Recreation Area  Springs Fire Winds</vt:lpstr>
      <vt:lpstr>Santa Monica Mountains National Recreation Area: Springs Fire Vegetation</vt:lpstr>
      <vt:lpstr>more recently…</vt:lpstr>
      <vt:lpstr>Woolsey Fire</vt:lpstr>
      <vt:lpstr>Woolsey fire facts</vt:lpstr>
      <vt:lpstr>Woolsey fire facts</vt:lpstr>
      <vt:lpstr>Woolsey Fire in the  santa Monica mountains National Recreation Area</vt:lpstr>
      <vt:lpstr>santa Monica mountains National Recreation Area Structural Damage</vt:lpstr>
      <vt:lpstr>santa Monica mountains National Recreation Area Structural Damage</vt:lpstr>
      <vt:lpstr>What’s next?</vt:lpstr>
      <vt:lpstr>What’s next?</vt:lpstr>
      <vt:lpstr>What’s next?</vt:lpstr>
      <vt:lpstr>What’s next?</vt:lpstr>
      <vt:lpstr>What’s next?</vt:lpstr>
      <vt:lpstr>What will it take for the region to bounce back?</vt:lpstr>
      <vt:lpstr>Questions for thought</vt:lpstr>
      <vt:lpstr>References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Wildland fire</dc:title>
  <dc:creator>Szczepanski, Timothy C</dc:creator>
  <cp:lastModifiedBy>Stacey Sargent Frederick</cp:lastModifiedBy>
  <cp:revision>52</cp:revision>
  <dcterms:created xsi:type="dcterms:W3CDTF">2018-07-15T22:46:23Z</dcterms:created>
  <dcterms:modified xsi:type="dcterms:W3CDTF">2019-07-26T18:54:01Z</dcterms:modified>
</cp:coreProperties>
</file>