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05" r:id="rId1"/>
  </p:sldMasterIdLst>
  <p:notesMasterIdLst>
    <p:notesMasterId r:id="rId26"/>
  </p:notesMasterIdLst>
  <p:sldIdLst>
    <p:sldId id="256" r:id="rId2"/>
    <p:sldId id="290" r:id="rId3"/>
    <p:sldId id="306" r:id="rId4"/>
    <p:sldId id="448" r:id="rId5"/>
    <p:sldId id="449" r:id="rId6"/>
    <p:sldId id="450" r:id="rId7"/>
    <p:sldId id="451" r:id="rId8"/>
    <p:sldId id="452" r:id="rId9"/>
    <p:sldId id="453" r:id="rId10"/>
    <p:sldId id="454" r:id="rId11"/>
    <p:sldId id="455" r:id="rId12"/>
    <p:sldId id="456" r:id="rId13"/>
    <p:sldId id="457" r:id="rId14"/>
    <p:sldId id="459" r:id="rId15"/>
    <p:sldId id="458" r:id="rId16"/>
    <p:sldId id="315" r:id="rId17"/>
    <p:sldId id="307" r:id="rId18"/>
    <p:sldId id="460" r:id="rId19"/>
    <p:sldId id="430" r:id="rId20"/>
    <p:sldId id="431" r:id="rId21"/>
    <p:sldId id="432" r:id="rId22"/>
    <p:sldId id="433" r:id="rId23"/>
    <p:sldId id="434" r:id="rId24"/>
    <p:sldId id="435"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72" userDrawn="1">
          <p15:clr>
            <a:srgbClr val="A4A3A4"/>
          </p15:clr>
        </p15:guide>
        <p15:guide id="2" pos="6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F1A"/>
    <a:srgbClr val="D13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210"/>
    <p:restoredTop sz="83919"/>
  </p:normalViewPr>
  <p:slideViewPr>
    <p:cSldViewPr snapToGrid="0" snapToObjects="1">
      <p:cViewPr varScale="1">
        <p:scale>
          <a:sx n="87" d="100"/>
          <a:sy n="87" d="100"/>
        </p:scale>
        <p:origin x="96" y="96"/>
      </p:cViewPr>
      <p:guideLst>
        <p:guide orient="horz" pos="4272"/>
        <p:guide pos="6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594F55-BF20-3C46-8DF4-1428282B3CD5}" type="datetimeFigureOut">
              <a:rPr lang="en-US" smtClean="0"/>
              <a:t>7/26/2019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DF7DB9-9F54-AD4D-9B15-1F256C42FA3D}" type="slidenum">
              <a:rPr lang="en-US" smtClean="0"/>
              <a:t>‹#›</a:t>
            </a:fld>
            <a:endParaRPr lang="en-US"/>
          </a:p>
        </p:txBody>
      </p:sp>
    </p:spTree>
    <p:extLst>
      <p:ext uri="{BB962C8B-B14F-4D97-AF65-F5344CB8AC3E}">
        <p14:creationId xmlns:p14="http://schemas.microsoft.com/office/powerpoint/2010/main" val="557266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Santa Monica Mountains </a:t>
            </a:r>
            <a:r>
              <a:rPr lang="en-US" sz="1200" kern="1200" dirty="0">
                <a:solidFill>
                  <a:schemeClr val="tx1"/>
                </a:solidFill>
                <a:effectLst/>
                <a:latin typeface="+mn-lt"/>
                <a:ea typeface="+mn-ea"/>
                <a:cs typeface="+mn-cs"/>
              </a:rPr>
              <a:t>have one of the most extreme fire climates in the world and periodically burn in large, dramatic wildfires (NPS 2005). Approximately 13% of this fire-prone area is developed, with communities that are among the wealthiest in Los Angeles County and the state of California. Fires in this region are often extremely damaging and costly because of both wildfire suppression costs and property losses, and are usually considered to be major social disasters.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 contrast, biologists have considered fire in the Santa Monica Mountains to be a normal event that maintains the vigor and diversity of its shrubland plant communities. Chaparral is the classic example of an auto-successional cycle where wildfire burns all of the aboveground vegetation and at the same time stimulates the regeneration of the same species that grew there previously from both the soil seed bank and </a:t>
            </a:r>
            <a:r>
              <a:rPr lang="en-US" sz="1200" kern="1200" dirty="0" err="1">
                <a:solidFill>
                  <a:schemeClr val="tx1"/>
                </a:solidFill>
                <a:effectLst/>
                <a:latin typeface="+mn-lt"/>
                <a:ea typeface="+mn-ea"/>
                <a:cs typeface="+mn-cs"/>
              </a:rPr>
              <a:t>resprouting</a:t>
            </a:r>
            <a:r>
              <a:rPr lang="en-US" sz="1200" kern="1200" dirty="0">
                <a:solidFill>
                  <a:schemeClr val="tx1"/>
                </a:solidFill>
                <a:effectLst/>
                <a:latin typeface="+mn-lt"/>
                <a:ea typeface="+mn-ea"/>
                <a:cs typeface="+mn-cs"/>
              </a:rPr>
              <a:t> shoots (Hanes 1971). The observed resilience of chaparral to fire has led to the sometimes uncritical acceptance of the idea that any fire, any time, and any where is good for chaparral. Plants are not adapted to fire per se, but to a specific fire regime defined by the range of variability in fire type, season, size, frequency, and intensity. When the parameters of the fire regime exceed their normal range species can be extirpated, causing shifts in community composition and structure to occur” (Witter, Taylor, &amp; Davis, 2007, p. 173).</a:t>
            </a:r>
          </a:p>
          <a:p>
            <a:endParaRPr lang="en-US" dirty="0"/>
          </a:p>
        </p:txBody>
      </p:sp>
      <p:sp>
        <p:nvSpPr>
          <p:cNvPr id="4" name="Slide Number Placeholder 3"/>
          <p:cNvSpPr>
            <a:spLocks noGrp="1"/>
          </p:cNvSpPr>
          <p:nvPr>
            <p:ph type="sldNum" sz="quarter" idx="10"/>
          </p:nvPr>
        </p:nvSpPr>
        <p:spPr/>
        <p:txBody>
          <a:bodyPr/>
          <a:lstStyle/>
          <a:p>
            <a:fld id="{EDDF7DB9-9F54-AD4D-9B15-1F256C42FA3D}" type="slidenum">
              <a:rPr lang="en-US" smtClean="0"/>
              <a:t>1</a:t>
            </a:fld>
            <a:endParaRPr lang="en-US"/>
          </a:p>
        </p:txBody>
      </p:sp>
    </p:spTree>
    <p:extLst>
      <p:ext uri="{BB962C8B-B14F-4D97-AF65-F5344CB8AC3E}">
        <p14:creationId xmlns:p14="http://schemas.microsoft.com/office/powerpoint/2010/main" val="354123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“The modern fire history of the Santa Monica Mountains extends back to 1925 when the Los Angeles County Fire Department first started keeping records for this area. The fire history includes fire perimeters mapped with some degree of accuracy and the dates of the fires. </a:t>
            </a: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From 1925 through 2012, 343 fires have been documented to occur within the boundaries of the Recreation Area. Most fires are very small, just a fraction of an acre, and not all small fires are documented in this database. However, recent documentation of small fires is more complete than in earlier times and documentation of large fires is very good for the entire reporting period” (NPS, 2018).</a:t>
            </a: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“Most modern fires are quickly controlled while they are still small. But fires that start during extreme fire weather in the fall burn fiercely, spread rapidly, and can get very large before a change in the weather gives firefighters the chance to stop them. All of the largest fires in our modern fire history have occurred during Santa Ana wind events in the fall. These large fires burn much more land than all the smaller fires combined. The largest 10 percent of fires account for about 90 percent of all area burned. Power lines, which make sparks when high winds blow them into things or when trees blow down on them, and arson, are the two most common causes for large fires” (NPS, 2018).</a:t>
            </a:r>
            <a:endParaRPr lang="en-US" dirty="0"/>
          </a:p>
        </p:txBody>
      </p:sp>
      <p:sp>
        <p:nvSpPr>
          <p:cNvPr id="4" name="Slide Number Placeholder 3"/>
          <p:cNvSpPr>
            <a:spLocks noGrp="1"/>
          </p:cNvSpPr>
          <p:nvPr>
            <p:ph type="sldNum" sz="quarter" idx="10"/>
          </p:nvPr>
        </p:nvSpPr>
        <p:spPr/>
        <p:txBody>
          <a:bodyPr/>
          <a:lstStyle/>
          <a:p>
            <a:fld id="{EDDF7DB9-9F54-AD4D-9B15-1F256C42FA3D}" type="slidenum">
              <a:rPr lang="en-US" smtClean="0"/>
              <a:t>2</a:t>
            </a:fld>
            <a:endParaRPr lang="en-US"/>
          </a:p>
        </p:txBody>
      </p:sp>
    </p:spTree>
    <p:extLst>
      <p:ext uri="{BB962C8B-B14F-4D97-AF65-F5344CB8AC3E}">
        <p14:creationId xmlns:p14="http://schemas.microsoft.com/office/powerpoint/2010/main" val="1237547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“The</a:t>
            </a:r>
            <a:r>
              <a:rPr lang="en-US" altLang="en-US" baseline="0" dirty="0"/>
              <a:t> National Recreation Area boundary is in purple. What we call the Mountain Zone is in green.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aseline="0" dirty="0"/>
              <a:t>There is a fire corridor through the middle of the mountains, an area where fires occur again and again. This geographic distribution is a function of of strong winds that push through Malibu Canyon, the only gap in the mountains from the inland valleys to the coast. Ignitions that start along Malibu Canyon and to the north along the 101 and 118 freeways follow this corridor to the sea. (Witter, personal communication, 2/20/19)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aseline="0" dirty="0"/>
              <a:t>The western half of SAMO sees a lot more fire than the eastern half. The Malibu Canyon area sees the most fire of all.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aseline="0" dirty="0"/>
              <a:t>These factors are likely to continue in the future, so future fire patterns are likely to look a lot like this historic one” (Taylor, n.d.).</a:t>
            </a:r>
            <a:endParaRPr lang="en-US" altLang="en-US" dirty="0"/>
          </a:p>
          <a:p>
            <a:endParaRPr lang="en-US" dirty="0"/>
          </a:p>
        </p:txBody>
      </p:sp>
      <p:sp>
        <p:nvSpPr>
          <p:cNvPr id="4" name="Slide Number Placeholder 3"/>
          <p:cNvSpPr>
            <a:spLocks noGrp="1"/>
          </p:cNvSpPr>
          <p:nvPr>
            <p:ph type="sldNum" sz="quarter" idx="10"/>
          </p:nvPr>
        </p:nvSpPr>
        <p:spPr/>
        <p:txBody>
          <a:bodyPr/>
          <a:lstStyle/>
          <a:p>
            <a:fld id="{EDDF7DB9-9F54-AD4D-9B15-1F256C42FA3D}" type="slidenum">
              <a:rPr lang="en-US" smtClean="0"/>
              <a:t>3</a:t>
            </a:fld>
            <a:endParaRPr lang="en-US"/>
          </a:p>
        </p:txBody>
      </p:sp>
    </p:spTree>
    <p:extLst>
      <p:ext uri="{BB962C8B-B14F-4D97-AF65-F5344CB8AC3E}">
        <p14:creationId xmlns:p14="http://schemas.microsoft.com/office/powerpoint/2010/main" val="958128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through the next 11 slides to see the past fire history in the Santa Monica Mountains National Recreation Area and have the students look for trends.</a:t>
            </a:r>
          </a:p>
        </p:txBody>
      </p:sp>
      <p:sp>
        <p:nvSpPr>
          <p:cNvPr id="4" name="Slide Number Placeholder 3"/>
          <p:cNvSpPr>
            <a:spLocks noGrp="1"/>
          </p:cNvSpPr>
          <p:nvPr>
            <p:ph type="sldNum" sz="quarter" idx="5"/>
          </p:nvPr>
        </p:nvSpPr>
        <p:spPr/>
        <p:txBody>
          <a:bodyPr/>
          <a:lstStyle/>
          <a:p>
            <a:fld id="{EDDF7DB9-9F54-AD4D-9B15-1F256C42FA3D}" type="slidenum">
              <a:rPr lang="en-US" smtClean="0"/>
              <a:t>4</a:t>
            </a:fld>
            <a:endParaRPr lang="en-US"/>
          </a:p>
        </p:txBody>
      </p:sp>
    </p:spTree>
    <p:extLst>
      <p:ext uri="{BB962C8B-B14F-4D97-AF65-F5344CB8AC3E}">
        <p14:creationId xmlns:p14="http://schemas.microsoft.com/office/powerpoint/2010/main" val="3376304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DF7DB9-9F54-AD4D-9B15-1F256C42FA3D}" type="slidenum">
              <a:rPr lang="en-US" smtClean="0"/>
              <a:t>16</a:t>
            </a:fld>
            <a:endParaRPr lang="en-US"/>
          </a:p>
        </p:txBody>
      </p:sp>
    </p:spTree>
    <p:extLst>
      <p:ext uri="{BB962C8B-B14F-4D97-AF65-F5344CB8AC3E}">
        <p14:creationId xmlns:p14="http://schemas.microsoft.com/office/powerpoint/2010/main" val="3658033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“The Springs Fire began on May 2, 2013 on the </a:t>
            </a:r>
            <a:r>
              <a:rPr lang="en-US" sz="1200" b="0" i="0" u="none" strike="noStrike" kern="1200" dirty="0" err="1">
                <a:solidFill>
                  <a:schemeClr val="tx1"/>
                </a:solidFill>
                <a:effectLst/>
                <a:latin typeface="+mn-lt"/>
                <a:ea typeface="+mn-ea"/>
                <a:cs typeface="+mn-cs"/>
              </a:rPr>
              <a:t>Conejo</a:t>
            </a:r>
            <a:r>
              <a:rPr lang="en-US" sz="1200" b="0" i="0" u="none" strike="noStrike" kern="1200" dirty="0">
                <a:solidFill>
                  <a:schemeClr val="tx1"/>
                </a:solidFill>
                <a:effectLst/>
                <a:latin typeface="+mn-lt"/>
                <a:ea typeface="+mn-ea"/>
                <a:cs typeface="+mn-cs"/>
              </a:rPr>
              <a:t> Grade section of the 101Freeway in Camarillo, CA by accidental ignition from a passing car or truck. The fire occurred under extreme weather conditions with low humidity, high temperatures and strong Santa Ana winds” (NPS, 2015).</a:t>
            </a: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Springs Fire was reported to the Ventura County Communications Center on Thursday May 2, 2013 at about 0630 AM. It started on a steep embankment on the south side of Highway 101 along the </a:t>
            </a:r>
            <a:r>
              <a:rPr lang="en-US" sz="1200" kern="1200" dirty="0" err="1">
                <a:solidFill>
                  <a:schemeClr val="tx1"/>
                </a:solidFill>
                <a:effectLst/>
                <a:latin typeface="+mn-lt"/>
                <a:ea typeface="+mn-ea"/>
                <a:cs typeface="+mn-cs"/>
              </a:rPr>
              <a:t>Conejo</a:t>
            </a:r>
            <a:r>
              <a:rPr lang="en-US" sz="1200" kern="1200" dirty="0">
                <a:solidFill>
                  <a:schemeClr val="tx1"/>
                </a:solidFill>
                <a:effectLst/>
                <a:latin typeface="+mn-lt"/>
                <a:ea typeface="+mn-ea"/>
                <a:cs typeface="+mn-cs"/>
              </a:rPr>
              <a:t> Grade during the heavy morning commute. This section of highway is an area of frequent fire ignitions. Two Ventura County Fire engines arrived on scene shortly after the fire was reported, but the steep 100-foot embankment could not be scaled and hose lays could not be established and the fire escaped” (NPS, 2013, p. 15).</a:t>
            </a: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i="0" u="none" strike="noStrike" kern="1200" dirty="0">
                <a:solidFill>
                  <a:schemeClr val="tx1"/>
                </a:solidFill>
                <a:effectLst/>
                <a:latin typeface="+mn-lt"/>
                <a:ea typeface="+mn-ea"/>
                <a:cs typeface="+mn-cs"/>
              </a:rPr>
              <a:t>For more information visit</a:t>
            </a:r>
            <a:r>
              <a:rPr lang="en-US" sz="1200" b="0" i="0" u="none" strike="noStrike" kern="1200" dirty="0">
                <a:solidFill>
                  <a:schemeClr val="tx1"/>
                </a:solidFill>
                <a:effectLst/>
                <a:latin typeface="+mn-lt"/>
                <a:ea typeface="+mn-ea"/>
                <a:cs typeface="+mn-cs"/>
              </a:rPr>
              <a:t>: https://</a:t>
            </a:r>
            <a:r>
              <a:rPr lang="en-US" sz="1200" b="0" i="0" u="none" strike="noStrike" kern="1200" dirty="0" err="1">
                <a:solidFill>
                  <a:schemeClr val="tx1"/>
                </a:solidFill>
                <a:effectLst/>
                <a:latin typeface="+mn-lt"/>
                <a:ea typeface="+mn-ea"/>
                <a:cs typeface="+mn-cs"/>
              </a:rPr>
              <a:t>www.nps.gov</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samo</a:t>
            </a:r>
            <a:r>
              <a:rPr lang="en-US" sz="1200" b="0" i="0" u="none" strike="noStrike" kern="1200" dirty="0">
                <a:solidFill>
                  <a:schemeClr val="tx1"/>
                </a:solidFill>
                <a:effectLst/>
                <a:latin typeface="+mn-lt"/>
                <a:ea typeface="+mn-ea"/>
                <a:cs typeface="+mn-cs"/>
              </a:rPr>
              <a:t>/learn/management/2013-springs-fire.htm</a:t>
            </a:r>
          </a:p>
          <a:p>
            <a:pPr marL="171450" indent="-171450">
              <a:buFont typeface="Arial" panose="020B0604020202020204" pitchFamily="34" charset="0"/>
              <a:buChar char="•"/>
            </a:pPr>
            <a:r>
              <a:rPr lang="en-US" sz="1200" b="1" i="0" u="none" strike="noStrike" kern="1200" dirty="0">
                <a:solidFill>
                  <a:schemeClr val="tx1"/>
                </a:solidFill>
                <a:effectLst/>
                <a:latin typeface="+mn-lt"/>
                <a:ea typeface="+mn-ea"/>
                <a:cs typeface="+mn-cs"/>
              </a:rPr>
              <a:t>For the complete Burned Area Emergency Response Plan (BAER) visit: </a:t>
            </a:r>
            <a:r>
              <a:rPr lang="en-US" sz="1200" b="0" i="0" u="none" strike="noStrike" kern="1200" dirty="0">
                <a:solidFill>
                  <a:schemeClr val="tx1"/>
                </a:solidFill>
                <a:effectLst/>
                <a:latin typeface="+mn-lt"/>
                <a:ea typeface="+mn-ea"/>
                <a:cs typeface="+mn-cs"/>
              </a:rPr>
              <a:t>https://</a:t>
            </a:r>
            <a:r>
              <a:rPr lang="en-US" sz="1200" b="0" i="0" u="none" strike="noStrike" kern="1200" dirty="0" err="1">
                <a:solidFill>
                  <a:schemeClr val="tx1"/>
                </a:solidFill>
                <a:effectLst/>
                <a:latin typeface="+mn-lt"/>
                <a:ea typeface="+mn-ea"/>
                <a:cs typeface="+mn-cs"/>
              </a:rPr>
              <a:t>www.nps.gov</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samo</a:t>
            </a:r>
            <a:r>
              <a:rPr lang="en-US" sz="1200" b="0" i="0" u="none" strike="noStrike" kern="1200" dirty="0">
                <a:solidFill>
                  <a:schemeClr val="tx1"/>
                </a:solidFill>
                <a:effectLst/>
                <a:latin typeface="+mn-lt"/>
                <a:ea typeface="+mn-ea"/>
                <a:cs typeface="+mn-cs"/>
              </a:rPr>
              <a:t>/learn/management/upload/_SpringsFireBAERPlan_FINAL_4-1-web-reduced.pdf</a:t>
            </a:r>
            <a:endParaRPr lang="en-US" sz="1200" b="1"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1"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i="0" u="none" strike="noStrike" kern="1200" dirty="0">
                <a:solidFill>
                  <a:schemeClr val="tx1"/>
                </a:solidFill>
                <a:effectLst/>
                <a:latin typeface="+mn-lt"/>
                <a:ea typeface="+mn-ea"/>
                <a:cs typeface="+mn-cs"/>
              </a:rPr>
              <a:t>Answer to question: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“The spring season fire was unprecedented for the time of year in which it burned. All other large fires in the </a:t>
            </a:r>
            <a:r>
              <a:rPr lang="en-US" dirty="0"/>
              <a:t>Santa Monica Mountains National Recreation Area</a:t>
            </a:r>
            <a:r>
              <a:rPr lang="en-US" sz="1200" b="0" i="0" u="none" strike="noStrike" kern="1200" dirty="0">
                <a:solidFill>
                  <a:schemeClr val="tx1"/>
                </a:solidFill>
                <a:effectLst/>
                <a:latin typeface="+mn-lt"/>
                <a:ea typeface="+mn-ea"/>
                <a:cs typeface="+mn-cs"/>
              </a:rPr>
              <a:t> have previously occurred in the fall at the end of the summer dry season when fuel moisture is low and Santa Ana winds occur more frequently. The year’s low rainfall was concentrated early in the season and created very dry fuel conditions for so early in the spring. This allowed for the rapid fire spread that occurred” (NPS, 2015).</a:t>
            </a:r>
          </a:p>
        </p:txBody>
      </p:sp>
      <p:sp>
        <p:nvSpPr>
          <p:cNvPr id="4" name="Slide Number Placeholder 3"/>
          <p:cNvSpPr>
            <a:spLocks noGrp="1"/>
          </p:cNvSpPr>
          <p:nvPr>
            <p:ph type="sldNum" sz="quarter" idx="10"/>
          </p:nvPr>
        </p:nvSpPr>
        <p:spPr/>
        <p:txBody>
          <a:bodyPr/>
          <a:lstStyle/>
          <a:p>
            <a:fld id="{EDDF7DB9-9F54-AD4D-9B15-1F256C42FA3D}" type="slidenum">
              <a:rPr lang="en-US" smtClean="0"/>
              <a:t>17</a:t>
            </a:fld>
            <a:endParaRPr lang="en-US"/>
          </a:p>
        </p:txBody>
      </p:sp>
    </p:spTree>
    <p:extLst>
      <p:ext uri="{BB962C8B-B14F-4D97-AF65-F5344CB8AC3E}">
        <p14:creationId xmlns:p14="http://schemas.microsoft.com/office/powerpoint/2010/main" val="15869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through the slides to see the progression of the Springs Fire.</a:t>
            </a:r>
          </a:p>
        </p:txBody>
      </p:sp>
      <p:sp>
        <p:nvSpPr>
          <p:cNvPr id="4" name="Slide Number Placeholder 3"/>
          <p:cNvSpPr>
            <a:spLocks noGrp="1"/>
          </p:cNvSpPr>
          <p:nvPr>
            <p:ph type="sldNum" sz="quarter" idx="10"/>
          </p:nvPr>
        </p:nvSpPr>
        <p:spPr/>
        <p:txBody>
          <a:bodyPr/>
          <a:lstStyle/>
          <a:p>
            <a:fld id="{AF420B7E-3CD8-45E9-890B-BCCA0F91696B}" type="slidenum">
              <a:rPr lang="en-US" smtClean="0"/>
              <a:pPr/>
              <a:t>19</a:t>
            </a:fld>
            <a:endParaRPr lang="en-US"/>
          </a:p>
        </p:txBody>
      </p:sp>
    </p:spTree>
    <p:extLst>
      <p:ext uri="{BB962C8B-B14F-4D97-AF65-F5344CB8AC3E}">
        <p14:creationId xmlns:p14="http://schemas.microsoft.com/office/powerpoint/2010/main" val="3914958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Backfire</a:t>
            </a:r>
            <a:r>
              <a:rPr lang="en-US" sz="1200" b="0" i="0" u="none" strike="noStrike"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Intentionally setting fire to fuels inside a control line to contain a fire. The wildfire burns toward the backfire area. When it meets the already burned area, it has no fuel left to burn. (Wooten, </a:t>
            </a:r>
            <a:r>
              <a:rPr lang="en-US" sz="1200" kern="1200" dirty="0" err="1">
                <a:solidFill>
                  <a:schemeClr val="tx1"/>
                </a:solidFill>
                <a:effectLst/>
                <a:latin typeface="+mn-lt"/>
                <a:ea typeface="+mn-ea"/>
                <a:cs typeface="+mn-cs"/>
              </a:rPr>
              <a:t>n.d</a:t>
            </a:r>
            <a:r>
              <a:rPr lang="en-US" sz="1200" kern="1200" dirty="0" err="1"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Powerpoint</a:t>
            </a:r>
            <a:r>
              <a:rPr lang="en-US" sz="1200" kern="1200" dirty="0" smtClean="0">
                <a:solidFill>
                  <a:schemeClr val="tx1"/>
                </a:solidFill>
                <a:effectLst/>
                <a:latin typeface="+mn-lt"/>
                <a:ea typeface="+mn-ea"/>
                <a:cs typeface="+mn-cs"/>
              </a:rPr>
              <a:t> file continued </a:t>
            </a:r>
            <a:r>
              <a:rPr lang="en-US" sz="1200" kern="1200" smtClean="0">
                <a:solidFill>
                  <a:schemeClr val="tx1"/>
                </a:solidFill>
                <a:effectLst/>
                <a:latin typeface="+mn-lt"/>
                <a:ea typeface="+mn-ea"/>
                <a:cs typeface="+mn-cs"/>
              </a:rPr>
              <a:t>in part</a:t>
            </a:r>
            <a:r>
              <a:rPr lang="en-US" sz="1200" kern="1200" baseline="0" smtClean="0">
                <a:solidFill>
                  <a:schemeClr val="tx1"/>
                </a:solidFill>
                <a:effectLst/>
                <a:latin typeface="+mn-lt"/>
                <a:ea typeface="+mn-ea"/>
                <a:cs typeface="+mn-cs"/>
              </a:rPr>
              <a:t> 2 file (P2)</a:t>
            </a:r>
            <a:endParaRPr lang="en-US" dirty="0"/>
          </a:p>
          <a:p>
            <a:endParaRPr lang="en-US" dirty="0"/>
          </a:p>
        </p:txBody>
      </p:sp>
      <p:sp>
        <p:nvSpPr>
          <p:cNvPr id="4" name="Slide Number Placeholder 3"/>
          <p:cNvSpPr>
            <a:spLocks noGrp="1"/>
          </p:cNvSpPr>
          <p:nvPr>
            <p:ph type="sldNum" sz="quarter" idx="10"/>
          </p:nvPr>
        </p:nvSpPr>
        <p:spPr/>
        <p:txBody>
          <a:bodyPr/>
          <a:lstStyle/>
          <a:p>
            <a:fld id="{EDDF7DB9-9F54-AD4D-9B15-1F256C42FA3D}" type="slidenum">
              <a:rPr lang="en-US" smtClean="0"/>
              <a:t>24</a:t>
            </a:fld>
            <a:endParaRPr lang="en-US"/>
          </a:p>
        </p:txBody>
      </p:sp>
    </p:spTree>
    <p:extLst>
      <p:ext uri="{BB962C8B-B14F-4D97-AF65-F5344CB8AC3E}">
        <p14:creationId xmlns:p14="http://schemas.microsoft.com/office/powerpoint/2010/main" val="90884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smtClean="0"/>
              <a:t>7/26/2019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rIns="45720"/>
          <a:lstStyle/>
          <a:p>
            <a:fld id="{6D22F896-40B5-4ADD-8801-0D06FADFA095}" type="slidenum">
              <a:rPr lang="en-US" smtClean="0"/>
              <a:t>‹#›</a:t>
            </a:fld>
            <a:endParaRPr lang="en-US" dirty="0"/>
          </a:p>
        </p:txBody>
      </p:sp>
    </p:spTree>
    <p:extLst>
      <p:ext uri="{BB962C8B-B14F-4D97-AF65-F5344CB8AC3E}">
        <p14:creationId xmlns:p14="http://schemas.microsoft.com/office/powerpoint/2010/main" val="3553346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smtClean="0"/>
              <a:t>7/26/2019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25056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smtClean="0"/>
              <a:t>7/26/2019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57573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smtClean="0"/>
              <a:t>7/26/2019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09126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5059C3-6A89-4494-99FF-5A4D6FFD50EB}" type="datetimeFigureOut">
              <a:rPr lang="en-US" smtClean="0"/>
              <a:t>7/26/2019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25969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smtClean="0"/>
              <a:t>7/26/2019</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44905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smtClean="0"/>
              <a:t>7/26/2019</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8883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smtClean="0"/>
              <a:t>7/26/2019</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60536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smtClean="0"/>
              <a:t>7/26/2019</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6596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D525BB-DA17-4BA0-B3C8-3AC3ABC827E6}" type="datetimeFigureOut">
              <a:rPr lang="en-US" smtClean="0"/>
              <a:t>7/26/2019</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7869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6C4C9A-3960-41CF-A4E9-2A8FB932454B}" type="datetimeFigureOut">
              <a:rPr lang="en-US" smtClean="0"/>
              <a:t>7/26/2019</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70497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Eigth level</a:t>
            </a:r>
          </a:p>
          <a:p>
            <a:pPr lvl="8"/>
            <a:r>
              <a:rPr lang="en-US" dirty="0"/>
              <a:t>Ninth level</a:t>
            </a:r>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b="1" i="0">
                <a:solidFill>
                  <a:schemeClr val="tx1">
                    <a:tint val="75000"/>
                  </a:schemeClr>
                </a:solidFill>
                <a:latin typeface="Garamond Bold"/>
              </a:defRPr>
            </a:lvl1pPr>
          </a:lstStyle>
          <a:p>
            <a:fld id="{3CBC1C18-307B-4F68-A007-B5B542270E8D}" type="datetimeFigureOut">
              <a:rPr lang="en-US" smtClean="0"/>
              <a:pPr/>
              <a:t>7/26/2019</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b="1" i="0">
                <a:solidFill>
                  <a:schemeClr val="tx1">
                    <a:tint val="75000"/>
                  </a:schemeClr>
                </a:solidFill>
                <a:latin typeface="Garamond Bold"/>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b="1" i="0">
                <a:solidFill>
                  <a:schemeClr val="tx1">
                    <a:tint val="75000"/>
                  </a:schemeClr>
                </a:solidFill>
                <a:latin typeface="Garamond Bold"/>
              </a:defRPr>
            </a:lvl1pPr>
          </a:lstStyle>
          <a:p>
            <a:fld id="{6D22F896-40B5-4ADD-8801-0D06FADFA095}" type="slidenum">
              <a:rPr lang="en-US" smtClean="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43069583"/>
      </p:ext>
    </p:extLst>
  </p:cSld>
  <p:clrMap bg1="dk1" tx1="lt1" bg2="dk2" tx2="lt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Lst>
  <p:hf sldNum="0" hdr="0" ftr="0" dt="0"/>
  <p:txStyles>
    <p:titleStyle>
      <a:lvl1pPr algn="r" defTabSz="914400" rtl="0" eaLnBrk="1" latinLnBrk="0" hangingPunct="1">
        <a:lnSpc>
          <a:spcPct val="90000"/>
        </a:lnSpc>
        <a:spcBef>
          <a:spcPct val="0"/>
        </a:spcBef>
        <a:buNone/>
        <a:defRPr sz="3400" b="1" i="0" kern="1200" cap="none">
          <a:solidFill>
            <a:schemeClr val="tx1"/>
          </a:solidFill>
          <a:effectLst/>
          <a:latin typeface="Garamond Bold"/>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b="1" i="0" kern="1200">
          <a:solidFill>
            <a:schemeClr val="tx1"/>
          </a:solidFill>
          <a:effectLst/>
          <a:latin typeface="Garamond Bold"/>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b="1" i="0" kern="1200">
          <a:solidFill>
            <a:schemeClr val="tx1"/>
          </a:solidFill>
          <a:effectLst/>
          <a:latin typeface="Garamond Bold"/>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b="1" i="0" kern="1200">
          <a:solidFill>
            <a:schemeClr val="tx1"/>
          </a:solidFill>
          <a:effectLst/>
          <a:latin typeface="Garamond Bold"/>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b="1" i="0" kern="1200">
          <a:solidFill>
            <a:schemeClr val="tx1"/>
          </a:solidFill>
          <a:effectLst/>
          <a:latin typeface="Garamond Bold"/>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a:solidFill>
            <a:schemeClr val="tx1"/>
          </a:solidFill>
          <a:effectLst/>
          <a:latin typeface="Garamond Bold"/>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F0371F74-E81C-5547-B925-697FBA0BA609}"/>
              </a:ext>
            </a:extLst>
          </p:cNvPr>
          <p:cNvPicPr>
            <a:picLocks noChangeAspect="1"/>
          </p:cNvPicPr>
          <p:nvPr/>
        </p:nvPicPr>
        <p:blipFill>
          <a:blip r:embed="rId4"/>
          <a:stretch>
            <a:fillRect/>
          </a:stretch>
        </p:blipFill>
        <p:spPr>
          <a:xfrm>
            <a:off x="0" y="-1143000"/>
            <a:ext cx="12192000" cy="8001000"/>
          </a:xfrm>
          <a:prstGeom prst="rect">
            <a:avLst/>
          </a:prstGeom>
          <a:ln w="127000" cap="sq">
            <a:noFill/>
            <a:miter lim="800000"/>
          </a:ln>
          <a:effectLst>
            <a:outerShdw blurRad="57150" dist="50800" dir="2700000" algn="tl" rotWithShape="0">
              <a:srgbClr val="000000">
                <a:alpha val="40000"/>
              </a:srgbClr>
            </a:outerShdw>
          </a:effectLst>
        </p:spPr>
      </p:pic>
      <p:sp>
        <p:nvSpPr>
          <p:cNvPr id="2" name="Title 1">
            <a:extLst>
              <a:ext uri="{FF2B5EF4-FFF2-40B4-BE49-F238E27FC236}">
                <a16:creationId xmlns:a16="http://schemas.microsoft.com/office/drawing/2014/main" xmlns="" id="{FD9B5C57-E51F-9B4B-8E8A-2D749AC622C3}"/>
              </a:ext>
            </a:extLst>
          </p:cNvPr>
          <p:cNvSpPr>
            <a:spLocks noGrp="1"/>
          </p:cNvSpPr>
          <p:nvPr>
            <p:ph type="ctrTitle"/>
          </p:nvPr>
        </p:nvSpPr>
        <p:spPr>
          <a:xfrm>
            <a:off x="5986100" y="602231"/>
            <a:ext cx="6035040" cy="1734211"/>
          </a:xfrm>
        </p:spPr>
        <p:txBody>
          <a:bodyPr>
            <a:noAutofit/>
          </a:bodyPr>
          <a:lstStyle/>
          <a:p>
            <a:r>
              <a:rPr lang="en-US" sz="4800" dirty="0">
                <a:ln w="19050">
                  <a:solidFill>
                    <a:schemeClr val="bg1"/>
                  </a:solidFill>
                  <a:prstDash val="solid"/>
                </a:ln>
                <a:solidFill>
                  <a:schemeClr val="accent5"/>
                </a:solidFill>
                <a:latin typeface="Zapfino" panose="03030300040707070C03" pitchFamily="66" charset="77"/>
              </a:rPr>
              <a:t>Wildland fire</a:t>
            </a:r>
          </a:p>
        </p:txBody>
      </p:sp>
      <p:sp>
        <p:nvSpPr>
          <p:cNvPr id="3" name="TextBox 2">
            <a:extLst>
              <a:ext uri="{FF2B5EF4-FFF2-40B4-BE49-F238E27FC236}">
                <a16:creationId xmlns:a16="http://schemas.microsoft.com/office/drawing/2014/main" xmlns="" id="{4B39EA7B-5521-3648-A63A-1C342677E866}"/>
              </a:ext>
            </a:extLst>
          </p:cNvPr>
          <p:cNvSpPr txBox="1"/>
          <p:nvPr/>
        </p:nvSpPr>
        <p:spPr>
          <a:xfrm>
            <a:off x="6448825" y="1905555"/>
            <a:ext cx="3951055" cy="400110"/>
          </a:xfrm>
          <a:prstGeom prst="rect">
            <a:avLst/>
          </a:prstGeom>
          <a:noFill/>
        </p:spPr>
        <p:txBody>
          <a:bodyPr wrap="square" rtlCol="0">
            <a:spAutoFit/>
          </a:bodyPr>
          <a:lstStyle/>
          <a:p>
            <a:pPr algn="r"/>
            <a:r>
              <a:rPr lang="en-US" sz="2000" b="1" i="1" dirty="0"/>
              <a:t>In the Santa Monica Mountains</a:t>
            </a:r>
          </a:p>
        </p:txBody>
      </p:sp>
      <p:sp>
        <p:nvSpPr>
          <p:cNvPr id="5" name="Rectangle 4">
            <a:extLst>
              <a:ext uri="{FF2B5EF4-FFF2-40B4-BE49-F238E27FC236}">
                <a16:creationId xmlns:a16="http://schemas.microsoft.com/office/drawing/2014/main" xmlns="" id="{E4938CBD-1218-6445-94F7-FB2FA05C0005}"/>
              </a:ext>
            </a:extLst>
          </p:cNvPr>
          <p:cNvSpPr/>
          <p:nvPr/>
        </p:nvSpPr>
        <p:spPr>
          <a:xfrm>
            <a:off x="6448825" y="96484"/>
            <a:ext cx="5743175" cy="400110"/>
          </a:xfrm>
          <a:prstGeom prst="rect">
            <a:avLst/>
          </a:prstGeom>
        </p:spPr>
        <p:txBody>
          <a:bodyPr wrap="none">
            <a:spAutoFit/>
          </a:bodyPr>
          <a:lstStyle/>
          <a:p>
            <a:r>
              <a:rPr lang="en-US" sz="2000" b="1" dirty="0">
                <a:solidFill>
                  <a:schemeClr val="bg1"/>
                </a:solidFill>
              </a:rPr>
              <a:t>Santa Monica Mountains National Recreation Area</a:t>
            </a:r>
          </a:p>
        </p:txBody>
      </p:sp>
      <p:sp>
        <p:nvSpPr>
          <p:cNvPr id="8" name="TextBox 7">
            <a:extLst>
              <a:ext uri="{FF2B5EF4-FFF2-40B4-BE49-F238E27FC236}">
                <a16:creationId xmlns:a16="http://schemas.microsoft.com/office/drawing/2014/main" xmlns="" id="{FFB263BD-49DA-954C-99E5-30326713054C}"/>
              </a:ext>
            </a:extLst>
          </p:cNvPr>
          <p:cNvSpPr txBox="1"/>
          <p:nvPr/>
        </p:nvSpPr>
        <p:spPr>
          <a:xfrm>
            <a:off x="10195775" y="6405063"/>
            <a:ext cx="1996225" cy="369332"/>
          </a:xfrm>
          <a:prstGeom prst="rect">
            <a:avLst/>
          </a:prstGeom>
          <a:noFill/>
          <a:ln>
            <a:noFill/>
          </a:ln>
        </p:spPr>
        <p:txBody>
          <a:bodyPr wrap="square" rtlCol="0">
            <a:spAutoFit/>
          </a:bodyPr>
          <a:lstStyle/>
          <a:p>
            <a:pPr algn="ctr"/>
            <a:r>
              <a:rPr lang="en-US" b="1" dirty="0"/>
              <a:t>2018 Woolsey Fire</a:t>
            </a:r>
          </a:p>
        </p:txBody>
      </p:sp>
    </p:spTree>
    <p:extLst>
      <p:ext uri="{BB962C8B-B14F-4D97-AF65-F5344CB8AC3E}">
        <p14:creationId xmlns:p14="http://schemas.microsoft.com/office/powerpoint/2010/main" val="2211106097"/>
      </p:ext>
    </p:extLst>
  </p:cSld>
  <p:clrMapOvr>
    <a:masterClrMapping/>
  </p:clrMapOvr>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05254 0.35288" pathEditMode="relative" ptsTypes="AA">
                                      <p:cBhvr>
                                        <p:cTn id="6" dur="30000" fill="hold"/>
                                        <p:tgtEl>
                                          <p:spTgt spid="10"/>
                                        </p:tgtEl>
                                        <p:attrNameLst>
                                          <p:attrName>ppt_x</p:attrName>
                                          <p:attrName>ppt_y</p:attrName>
                                        </p:attrNameLst>
                                      </p:cBhvr>
                                    </p:animMotion>
                                  </p:childTnLst>
                                </p:cTn>
                              </p:par>
                              <p:par>
                                <p:cTn id="7" presetID="6" presetClass="emph" presetSubtype="0" accel="50000" decel="50000" fill="hold" nodeType="withEffect">
                                  <p:stCondLst>
                                    <p:cond delay="0"/>
                                  </p:stCondLst>
                                  <p:childTnLst>
                                    <p:animScale>
                                      <p:cBhvr>
                                        <p:cTn id="8" dur="30000" fill="hold"/>
                                        <p:tgtEl>
                                          <p:spTgt spid="10"/>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05254 0.35288 L 0 0" pathEditMode="relative" ptsTypes="AA">
                                      <p:cBhvr>
                                        <p:cTn id="11" dur="30000" fill="hold"/>
                                        <p:tgtEl>
                                          <p:spTgt spid="10"/>
                                        </p:tgtEl>
                                        <p:attrNameLst>
                                          <p:attrName>ppt_x</p:attrName>
                                          <p:attrName>ppt_y</p:attrName>
                                        </p:attrNameLst>
                                      </p:cBhvr>
                                    </p:animMotion>
                                  </p:childTnLst>
                                </p:cTn>
                              </p:par>
                              <p:par>
                                <p:cTn id="12" presetID="6" presetClass="emph" presetSubtype="0" accel="50000" decel="50000" fill="hold" nodeType="withEffect">
                                  <p:stCondLst>
                                    <p:cond delay="5000"/>
                                  </p:stCondLst>
                                  <p:childTnLst>
                                    <p:animScale>
                                      <p:cBhvr>
                                        <p:cTn id="13" dur="30000" fill="hold"/>
                                        <p:tgtEl>
                                          <p:spTgt spid="10"/>
                                        </p:tgtEl>
                                      </p:cBhvr>
                                      <p:by x="150000" y="150000"/>
                                      <p:to x="100000" y="100000"/>
                                    </p:animScale>
                                  </p:childTnLst>
                                </p:cTn>
                              </p:par>
                            </p:childTnLst>
                          </p:cTn>
                        </p:par>
                        <p:par>
                          <p:cTn id="14" fill="hold">
                            <p:stCondLst>
                              <p:cond delay="65000"/>
                            </p:stCondLst>
                            <p:childTnLst>
                              <p:par>
                                <p:cTn id="15" presetID="0" presetClass="path" presetSubtype="0" accel="50000" decel="50000" fill="hold" nodeType="afterEffect">
                                  <p:stCondLst>
                                    <p:cond delay="0"/>
                                  </p:stCondLst>
                                  <p:childTnLst>
                                    <p:animMotion origin="layout" path="M 0 0 L 0 0" pathEditMode="relative" ptsTypes="AA">
                                      <p:cBhvr>
                                        <p:cTn id="16" dur="5000" fill="hold"/>
                                        <p:tgtEl>
                                          <p:spTgt spid="10"/>
                                        </p:tgtEl>
                                        <p:attrNameLst>
                                          <p:attrName>ppt_x</p:attrName>
                                          <p:attrName>ppt_y</p:attrName>
                                        </p:attrNameLst>
                                      </p:cBhvr>
                                    </p:animMotion>
                                  </p:childTnLst>
                                </p:cTn>
                              </p:par>
                            </p:childTnLst>
                          </p:cTn>
                        </p:par>
                      </p:childTnLst>
                    </p:cTn>
                  </p:par>
                </p:childTnLst>
              </p:cTn>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304D57-1259-6044-BB4D-3CFA6FFDDA53}"/>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xmlns="" id="{F6F808C9-53D5-5643-B52D-68D8DBFFA1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8235" y="0"/>
            <a:ext cx="11295529" cy="6858000"/>
          </a:xfrm>
          <a:prstGeom prst="rect">
            <a:avLst/>
          </a:prstGeom>
        </p:spPr>
      </p:pic>
    </p:spTree>
    <p:extLst>
      <p:ext uri="{BB962C8B-B14F-4D97-AF65-F5344CB8AC3E}">
        <p14:creationId xmlns:p14="http://schemas.microsoft.com/office/powerpoint/2010/main" val="2961773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91207B-6014-4A46-B6C5-C1F119F72FC9}"/>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xmlns="" id="{2A778C30-644F-C846-9C5C-AEC38902BA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8235" y="0"/>
            <a:ext cx="11295529" cy="6858000"/>
          </a:xfrm>
          <a:prstGeom prst="rect">
            <a:avLst/>
          </a:prstGeom>
        </p:spPr>
      </p:pic>
    </p:spTree>
    <p:extLst>
      <p:ext uri="{BB962C8B-B14F-4D97-AF65-F5344CB8AC3E}">
        <p14:creationId xmlns:p14="http://schemas.microsoft.com/office/powerpoint/2010/main" val="4217426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5C46C2-C5C9-1240-9093-810B25A7EA7B}"/>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xmlns="" id="{2FEC0B90-9D39-7D46-B4BC-87AC0FF1DF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8235" y="0"/>
            <a:ext cx="11295529" cy="6858000"/>
          </a:xfrm>
          <a:prstGeom prst="rect">
            <a:avLst/>
          </a:prstGeom>
        </p:spPr>
      </p:pic>
    </p:spTree>
    <p:extLst>
      <p:ext uri="{BB962C8B-B14F-4D97-AF65-F5344CB8AC3E}">
        <p14:creationId xmlns:p14="http://schemas.microsoft.com/office/powerpoint/2010/main" val="1315588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AFDBDC-7A32-DC42-864C-C67EEC17690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xmlns="" id="{3846BA4B-B541-C64E-AE33-7CA5B89F37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8235" y="0"/>
            <a:ext cx="11295529" cy="6858000"/>
          </a:xfrm>
          <a:prstGeom prst="rect">
            <a:avLst/>
          </a:prstGeom>
        </p:spPr>
      </p:pic>
    </p:spTree>
    <p:extLst>
      <p:ext uri="{BB962C8B-B14F-4D97-AF65-F5344CB8AC3E}">
        <p14:creationId xmlns:p14="http://schemas.microsoft.com/office/powerpoint/2010/main" val="3280932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9E52F65-4937-AC40-A7D5-672B7D8699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6636" y="0"/>
            <a:ext cx="10598727" cy="6858000"/>
          </a:xfrm>
          <a:prstGeom prst="rect">
            <a:avLst/>
          </a:prstGeom>
        </p:spPr>
      </p:pic>
    </p:spTree>
    <p:extLst>
      <p:ext uri="{BB962C8B-B14F-4D97-AF65-F5344CB8AC3E}">
        <p14:creationId xmlns:p14="http://schemas.microsoft.com/office/powerpoint/2010/main" val="538242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B61881-4BCB-B349-95B5-5207BE01EBD0}"/>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xmlns="" id="{11706C87-5B41-7C40-8C71-B6C5F909A312}"/>
              </a:ext>
            </a:extLst>
          </p:cNvPr>
          <p:cNvPicPr>
            <a:picLocks noChangeAspect="1"/>
          </p:cNvPicPr>
          <p:nvPr/>
        </p:nvPicPr>
        <p:blipFill>
          <a:blip r:embed="rId2"/>
          <a:stretch>
            <a:fillRect/>
          </a:stretch>
        </p:blipFill>
        <p:spPr>
          <a:xfrm>
            <a:off x="796636" y="0"/>
            <a:ext cx="10598727" cy="6858000"/>
          </a:xfrm>
          <a:prstGeom prst="rect">
            <a:avLst/>
          </a:prstGeom>
          <a:solidFill>
            <a:schemeClr val="tx1"/>
          </a:solidFill>
        </p:spPr>
      </p:pic>
    </p:spTree>
    <p:extLst>
      <p:ext uri="{BB962C8B-B14F-4D97-AF65-F5344CB8AC3E}">
        <p14:creationId xmlns:p14="http://schemas.microsoft.com/office/powerpoint/2010/main" val="1370065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36BB99-7868-AB43-9BAD-59F3DB71D2EB}"/>
              </a:ext>
            </a:extLst>
          </p:cNvPr>
          <p:cNvSpPr>
            <a:spLocks noGrp="1"/>
          </p:cNvSpPr>
          <p:nvPr>
            <p:ph type="title"/>
          </p:nvPr>
        </p:nvSpPr>
        <p:spPr>
          <a:xfrm>
            <a:off x="8229599" y="3147254"/>
            <a:ext cx="3086101" cy="3037646"/>
          </a:xfrm>
        </p:spPr>
        <p:txBody>
          <a:bodyPr>
            <a:normAutofit/>
          </a:bodyPr>
          <a:lstStyle/>
          <a:p>
            <a:r>
              <a:rPr lang="en-US" dirty="0">
                <a:solidFill>
                  <a:schemeClr val="accent5"/>
                </a:solidFill>
                <a:latin typeface="Zapfino" panose="03030300040707070C03" pitchFamily="66" charset="77"/>
              </a:rPr>
              <a:t>2013 Springs Fire</a:t>
            </a:r>
          </a:p>
        </p:txBody>
      </p:sp>
      <p:sp>
        <p:nvSpPr>
          <p:cNvPr id="3" name="Text Placeholder 2">
            <a:extLst>
              <a:ext uri="{FF2B5EF4-FFF2-40B4-BE49-F238E27FC236}">
                <a16:creationId xmlns:a16="http://schemas.microsoft.com/office/drawing/2014/main" xmlns="" id="{2201E10F-AC2F-3542-82BA-08E1A27229BA}"/>
              </a:ext>
            </a:extLst>
          </p:cNvPr>
          <p:cNvSpPr>
            <a:spLocks noGrp="1"/>
          </p:cNvSpPr>
          <p:nvPr>
            <p:ph type="body" idx="1"/>
          </p:nvPr>
        </p:nvSpPr>
        <p:spPr>
          <a:xfrm>
            <a:off x="8229598" y="698500"/>
            <a:ext cx="3086101" cy="2448754"/>
          </a:xfrm>
        </p:spPr>
        <p:txBody>
          <a:bodyPr>
            <a:normAutofit/>
          </a:bodyPr>
          <a:lstStyle/>
          <a:p>
            <a:r>
              <a:rPr lang="en-US" sz="2400" dirty="0"/>
              <a:t>Santa Monica Mountains National Recreation Area</a:t>
            </a:r>
          </a:p>
        </p:txBody>
      </p:sp>
      <p:pic>
        <p:nvPicPr>
          <p:cNvPr id="5" name="Picture 4">
            <a:extLst>
              <a:ext uri="{FF2B5EF4-FFF2-40B4-BE49-F238E27FC236}">
                <a16:creationId xmlns:a16="http://schemas.microsoft.com/office/drawing/2014/main" xmlns="" id="{D0DC0EA5-6771-A940-8860-E468636CA8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7975600" cy="6858000"/>
          </a:xfrm>
          <a:prstGeom prst="rect">
            <a:avLst/>
          </a:prstGeom>
          <a:ln w="88900" cap="sq" cmpd="thickThin">
            <a:solidFill>
              <a:srgbClr val="000000"/>
            </a:solidFill>
            <a:prstDash val="solid"/>
            <a:miter lim="800000"/>
          </a:ln>
          <a:effectLst>
            <a:innerShdw blurRad="76200">
              <a:srgbClr val="000000"/>
            </a:innerShdw>
          </a:effectLst>
        </p:spPr>
      </p:pic>
      <p:sp>
        <p:nvSpPr>
          <p:cNvPr id="6" name="TextBox 5">
            <a:extLst>
              <a:ext uri="{FF2B5EF4-FFF2-40B4-BE49-F238E27FC236}">
                <a16:creationId xmlns:a16="http://schemas.microsoft.com/office/drawing/2014/main" xmlns="" id="{519C52D3-C352-F740-9ACB-B3736E2F6447}"/>
              </a:ext>
            </a:extLst>
          </p:cNvPr>
          <p:cNvSpPr txBox="1"/>
          <p:nvPr/>
        </p:nvSpPr>
        <p:spPr>
          <a:xfrm>
            <a:off x="8089900" y="6581001"/>
            <a:ext cx="992579" cy="276999"/>
          </a:xfrm>
          <a:prstGeom prst="rect">
            <a:avLst/>
          </a:prstGeom>
          <a:noFill/>
        </p:spPr>
        <p:txBody>
          <a:bodyPr wrap="none" rtlCol="0">
            <a:spAutoFit/>
          </a:bodyPr>
          <a:lstStyle/>
          <a:p>
            <a:r>
              <a:rPr lang="en-US" sz="1200" dirty="0"/>
              <a:t>(Photo: NPS)</a:t>
            </a:r>
          </a:p>
        </p:txBody>
      </p:sp>
      <p:sp>
        <p:nvSpPr>
          <p:cNvPr id="7" name="TextBox 6">
            <a:extLst>
              <a:ext uri="{FF2B5EF4-FFF2-40B4-BE49-F238E27FC236}">
                <a16:creationId xmlns:a16="http://schemas.microsoft.com/office/drawing/2014/main" xmlns="" id="{C040345C-4963-624A-AAC5-3320503F7F63}"/>
              </a:ext>
            </a:extLst>
          </p:cNvPr>
          <p:cNvSpPr txBox="1"/>
          <p:nvPr/>
        </p:nvSpPr>
        <p:spPr>
          <a:xfrm>
            <a:off x="4040910" y="6488668"/>
            <a:ext cx="4061689" cy="369332"/>
          </a:xfrm>
          <a:prstGeom prst="rect">
            <a:avLst/>
          </a:prstGeom>
          <a:noFill/>
        </p:spPr>
        <p:txBody>
          <a:bodyPr wrap="none" rtlCol="0">
            <a:spAutoFit/>
          </a:bodyPr>
          <a:lstStyle/>
          <a:p>
            <a:r>
              <a:rPr lang="en-US" b="1" dirty="0"/>
              <a:t>Springs Fire from Rancho Sierra Vista</a:t>
            </a:r>
          </a:p>
        </p:txBody>
      </p:sp>
    </p:spTree>
    <p:extLst>
      <p:ext uri="{BB962C8B-B14F-4D97-AF65-F5344CB8AC3E}">
        <p14:creationId xmlns:p14="http://schemas.microsoft.com/office/powerpoint/2010/main" val="1567002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D4880C-475F-5048-A2F1-0CD93E17E00E}"/>
              </a:ext>
            </a:extLst>
          </p:cNvPr>
          <p:cNvSpPr>
            <a:spLocks noGrp="1"/>
          </p:cNvSpPr>
          <p:nvPr>
            <p:ph type="title"/>
          </p:nvPr>
        </p:nvSpPr>
        <p:spPr>
          <a:xfrm>
            <a:off x="1062318" y="122257"/>
            <a:ext cx="5922682" cy="1276237"/>
          </a:xfrm>
        </p:spPr>
        <p:txBody>
          <a:bodyPr>
            <a:normAutofit/>
          </a:bodyPr>
          <a:lstStyle/>
          <a:p>
            <a:pPr algn="l"/>
            <a:r>
              <a:rPr lang="en-US" sz="2200" dirty="0"/>
              <a:t>Santa Monica Mountains National Recreation Area </a:t>
            </a:r>
            <a:br>
              <a:rPr lang="en-US" sz="2200" dirty="0"/>
            </a:br>
            <a:r>
              <a:rPr lang="en-US" dirty="0">
                <a:solidFill>
                  <a:schemeClr val="accent5"/>
                </a:solidFill>
                <a:latin typeface="Zapfino" panose="03030300040707070C03" pitchFamily="66" charset="77"/>
              </a:rPr>
              <a:t>Springs Fire</a:t>
            </a:r>
          </a:p>
        </p:txBody>
      </p:sp>
      <p:sp>
        <p:nvSpPr>
          <p:cNvPr id="3" name="Content Placeholder 2">
            <a:extLst>
              <a:ext uri="{FF2B5EF4-FFF2-40B4-BE49-F238E27FC236}">
                <a16:creationId xmlns:a16="http://schemas.microsoft.com/office/drawing/2014/main" xmlns="" id="{5383C207-A3AA-6742-B173-38D56369846E}"/>
              </a:ext>
            </a:extLst>
          </p:cNvPr>
          <p:cNvSpPr>
            <a:spLocks noGrp="1"/>
          </p:cNvSpPr>
          <p:nvPr>
            <p:ph idx="1"/>
          </p:nvPr>
        </p:nvSpPr>
        <p:spPr>
          <a:xfrm>
            <a:off x="5378824" y="726141"/>
            <a:ext cx="5930151" cy="6602506"/>
          </a:xfrm>
        </p:spPr>
        <p:txBody>
          <a:bodyPr>
            <a:normAutofit/>
          </a:bodyPr>
          <a:lstStyle/>
          <a:p>
            <a:r>
              <a:rPr lang="en-US" sz="2400" dirty="0">
                <a:solidFill>
                  <a:schemeClr val="accent1"/>
                </a:solidFill>
              </a:rPr>
              <a:t>The Springs Fire began on May 2, 2013 on the </a:t>
            </a:r>
            <a:r>
              <a:rPr lang="en-US" sz="2400" dirty="0" err="1">
                <a:solidFill>
                  <a:schemeClr val="accent1"/>
                </a:solidFill>
              </a:rPr>
              <a:t>Conejo</a:t>
            </a:r>
            <a:r>
              <a:rPr lang="en-US" sz="2400" dirty="0">
                <a:solidFill>
                  <a:schemeClr val="accent1"/>
                </a:solidFill>
              </a:rPr>
              <a:t> Grade section of the 101 Freeway in Camarillo, CA by accidental ignition from a passing car or truck. </a:t>
            </a:r>
          </a:p>
          <a:p>
            <a:r>
              <a:rPr lang="en-US" sz="2400" dirty="0"/>
              <a:t>The fire burned 24,238 acres in a day and a half.</a:t>
            </a:r>
          </a:p>
          <a:p>
            <a:r>
              <a:rPr lang="en-US" sz="2400" dirty="0">
                <a:solidFill>
                  <a:schemeClr val="accent1"/>
                </a:solidFill>
              </a:rPr>
              <a:t>It is the 5th largest wildfire in the park and it burned 12% of the Recreation Area.</a:t>
            </a:r>
          </a:p>
          <a:p>
            <a:r>
              <a:rPr lang="en-US" sz="2400" dirty="0"/>
              <a:t>The fire was declared 100% contained on May 12, 2013.</a:t>
            </a:r>
          </a:p>
          <a:p>
            <a:endParaRPr lang="en-US" dirty="0"/>
          </a:p>
        </p:txBody>
      </p:sp>
      <p:pic>
        <p:nvPicPr>
          <p:cNvPr id="8" name="Picture 7">
            <a:extLst>
              <a:ext uri="{FF2B5EF4-FFF2-40B4-BE49-F238E27FC236}">
                <a16:creationId xmlns:a16="http://schemas.microsoft.com/office/drawing/2014/main" xmlns="" id="{B333E321-EC2E-9540-ABB8-25D4F2ED5E4C}"/>
              </a:ext>
            </a:extLst>
          </p:cNvPr>
          <p:cNvPicPr>
            <a:picLocks noChangeAspect="1"/>
          </p:cNvPicPr>
          <p:nvPr/>
        </p:nvPicPr>
        <p:blipFill>
          <a:blip r:embed="rId3"/>
          <a:stretch>
            <a:fillRect/>
          </a:stretch>
        </p:blipFill>
        <p:spPr>
          <a:xfrm>
            <a:off x="347543" y="1934578"/>
            <a:ext cx="4818209" cy="3513278"/>
          </a:xfrm>
          <a:prstGeom prst="rect">
            <a:avLst/>
          </a:prstGeom>
          <a:ln w="88900" cap="sq" cmpd="thickThin">
            <a:solidFill>
              <a:srgbClr val="000000"/>
            </a:solidFill>
            <a:prstDash val="solid"/>
            <a:miter lim="800000"/>
          </a:ln>
          <a:effectLst>
            <a:innerShdw blurRad="76200">
              <a:srgbClr val="000000"/>
            </a:innerShdw>
          </a:effectLst>
        </p:spPr>
      </p:pic>
      <p:sp>
        <p:nvSpPr>
          <p:cNvPr id="9" name="TextBox 8">
            <a:extLst>
              <a:ext uri="{FF2B5EF4-FFF2-40B4-BE49-F238E27FC236}">
                <a16:creationId xmlns:a16="http://schemas.microsoft.com/office/drawing/2014/main" xmlns="" id="{C4B4D53F-C711-0E46-B98E-DCBBBB3F1882}"/>
              </a:ext>
            </a:extLst>
          </p:cNvPr>
          <p:cNvSpPr txBox="1"/>
          <p:nvPr/>
        </p:nvSpPr>
        <p:spPr>
          <a:xfrm>
            <a:off x="11308975" y="6581001"/>
            <a:ext cx="1129553" cy="276999"/>
          </a:xfrm>
          <a:prstGeom prst="rect">
            <a:avLst/>
          </a:prstGeom>
          <a:noFill/>
        </p:spPr>
        <p:txBody>
          <a:bodyPr wrap="square" rtlCol="0">
            <a:spAutoFit/>
          </a:bodyPr>
          <a:lstStyle/>
          <a:p>
            <a:r>
              <a:rPr lang="en-US" sz="1200" dirty="0"/>
              <a:t>(NPS, 2015)</a:t>
            </a:r>
          </a:p>
        </p:txBody>
      </p:sp>
      <p:sp>
        <p:nvSpPr>
          <p:cNvPr id="10" name="TextBox 9">
            <a:extLst>
              <a:ext uri="{FF2B5EF4-FFF2-40B4-BE49-F238E27FC236}">
                <a16:creationId xmlns:a16="http://schemas.microsoft.com/office/drawing/2014/main" xmlns="" id="{510A12AF-254B-8046-9F6E-F073832BF7EA}"/>
              </a:ext>
            </a:extLst>
          </p:cNvPr>
          <p:cNvSpPr txBox="1"/>
          <p:nvPr/>
        </p:nvSpPr>
        <p:spPr>
          <a:xfrm>
            <a:off x="223034" y="5750004"/>
            <a:ext cx="4806165" cy="830997"/>
          </a:xfrm>
          <a:prstGeom prst="rect">
            <a:avLst/>
          </a:prstGeom>
          <a:solidFill>
            <a:schemeClr val="bg2"/>
          </a:solidFill>
        </p:spPr>
        <p:txBody>
          <a:bodyPr wrap="square" rtlCol="0">
            <a:spAutoFit/>
          </a:bodyPr>
          <a:lstStyle/>
          <a:p>
            <a:pPr algn="ctr"/>
            <a:r>
              <a:rPr lang="en-US" sz="2400" b="1" dirty="0">
                <a:solidFill>
                  <a:schemeClr val="accent3"/>
                </a:solidFill>
              </a:rPr>
              <a:t>What is different about this fire than most fires in this fire regime?</a:t>
            </a:r>
          </a:p>
        </p:txBody>
      </p:sp>
    </p:spTree>
    <p:extLst>
      <p:ext uri="{BB962C8B-B14F-4D97-AF65-F5344CB8AC3E}">
        <p14:creationId xmlns:p14="http://schemas.microsoft.com/office/powerpoint/2010/main" val="301896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80">
                                          <p:stCondLst>
                                            <p:cond delay="0"/>
                                          </p:stCondLst>
                                        </p:cTn>
                                        <p:tgtEl>
                                          <p:spTgt spid="10"/>
                                        </p:tgtEl>
                                      </p:cBhvr>
                                    </p:animEffect>
                                    <p:anim calcmode="lin" valueType="num">
                                      <p:cBhvr>
                                        <p:cTn id="3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1" dur="26">
                                          <p:stCondLst>
                                            <p:cond delay="650"/>
                                          </p:stCondLst>
                                        </p:cTn>
                                        <p:tgtEl>
                                          <p:spTgt spid="10"/>
                                        </p:tgtEl>
                                      </p:cBhvr>
                                      <p:to x="100000" y="60000"/>
                                    </p:animScale>
                                    <p:animScale>
                                      <p:cBhvr>
                                        <p:cTn id="42" dur="166" decel="50000">
                                          <p:stCondLst>
                                            <p:cond delay="676"/>
                                          </p:stCondLst>
                                        </p:cTn>
                                        <p:tgtEl>
                                          <p:spTgt spid="10"/>
                                        </p:tgtEl>
                                      </p:cBhvr>
                                      <p:to x="100000" y="100000"/>
                                    </p:animScale>
                                    <p:animScale>
                                      <p:cBhvr>
                                        <p:cTn id="43" dur="26">
                                          <p:stCondLst>
                                            <p:cond delay="1312"/>
                                          </p:stCondLst>
                                        </p:cTn>
                                        <p:tgtEl>
                                          <p:spTgt spid="10"/>
                                        </p:tgtEl>
                                      </p:cBhvr>
                                      <p:to x="100000" y="80000"/>
                                    </p:animScale>
                                    <p:animScale>
                                      <p:cBhvr>
                                        <p:cTn id="44" dur="166" decel="50000">
                                          <p:stCondLst>
                                            <p:cond delay="1338"/>
                                          </p:stCondLst>
                                        </p:cTn>
                                        <p:tgtEl>
                                          <p:spTgt spid="10"/>
                                        </p:tgtEl>
                                      </p:cBhvr>
                                      <p:to x="100000" y="100000"/>
                                    </p:animScale>
                                    <p:animScale>
                                      <p:cBhvr>
                                        <p:cTn id="45" dur="26">
                                          <p:stCondLst>
                                            <p:cond delay="1642"/>
                                          </p:stCondLst>
                                        </p:cTn>
                                        <p:tgtEl>
                                          <p:spTgt spid="10"/>
                                        </p:tgtEl>
                                      </p:cBhvr>
                                      <p:to x="100000" y="90000"/>
                                    </p:animScale>
                                    <p:animScale>
                                      <p:cBhvr>
                                        <p:cTn id="46" dur="166" decel="50000">
                                          <p:stCondLst>
                                            <p:cond delay="1668"/>
                                          </p:stCondLst>
                                        </p:cTn>
                                        <p:tgtEl>
                                          <p:spTgt spid="10"/>
                                        </p:tgtEl>
                                      </p:cBhvr>
                                      <p:to x="100000" y="100000"/>
                                    </p:animScale>
                                    <p:animScale>
                                      <p:cBhvr>
                                        <p:cTn id="47" dur="26">
                                          <p:stCondLst>
                                            <p:cond delay="1808"/>
                                          </p:stCondLst>
                                        </p:cTn>
                                        <p:tgtEl>
                                          <p:spTgt spid="10"/>
                                        </p:tgtEl>
                                      </p:cBhvr>
                                      <p:to x="100000" y="95000"/>
                                    </p:animScale>
                                    <p:animScale>
                                      <p:cBhvr>
                                        <p:cTn id="48"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E0B56B2-828D-4649-9C74-FD6D1E3194E0}"/>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068946" y="1788733"/>
            <a:ext cx="10221486" cy="4434982"/>
          </a:xfrm>
          <a:prstGeom prst="rect">
            <a:avLst/>
          </a:prstGeom>
        </p:spPr>
      </p:pic>
      <p:sp>
        <p:nvSpPr>
          <p:cNvPr id="4" name="Title 1">
            <a:extLst>
              <a:ext uri="{FF2B5EF4-FFF2-40B4-BE49-F238E27FC236}">
                <a16:creationId xmlns:a16="http://schemas.microsoft.com/office/drawing/2014/main" xmlns="" id="{9CBEE040-C083-1D49-9F90-81723A86F65D}"/>
              </a:ext>
            </a:extLst>
          </p:cNvPr>
          <p:cNvSpPr txBox="1">
            <a:spLocks/>
          </p:cNvSpPr>
          <p:nvPr/>
        </p:nvSpPr>
        <p:spPr>
          <a:xfrm>
            <a:off x="5247952" y="276804"/>
            <a:ext cx="5922682" cy="1276237"/>
          </a:xfrm>
          <a:prstGeom prst="rect">
            <a:avLst/>
          </a:prstGeom>
        </p:spPr>
        <p:txBody>
          <a:bodyPr>
            <a:normAutofit fontScale="97500"/>
          </a:bodyPr>
          <a:lstStyle>
            <a:lvl1pPr algn="r" defTabSz="914400" rtl="0" eaLnBrk="1" latinLnBrk="0" hangingPunct="1">
              <a:lnSpc>
                <a:spcPct val="90000"/>
              </a:lnSpc>
              <a:spcBef>
                <a:spcPct val="0"/>
              </a:spcBef>
              <a:buNone/>
              <a:defRPr sz="3400" b="1" i="0" kern="1200" cap="none">
                <a:solidFill>
                  <a:schemeClr val="tx1"/>
                </a:solidFill>
                <a:effectLst/>
                <a:latin typeface="Garamond Bold"/>
                <a:ea typeface="+mj-ea"/>
                <a:cs typeface="+mj-cs"/>
              </a:defRPr>
            </a:lvl1pPr>
          </a:lstStyle>
          <a:p>
            <a:r>
              <a:rPr lang="en-US" sz="2200"/>
              <a:t>Santa Monica Mountains National Recreation Area </a:t>
            </a:r>
            <a:br>
              <a:rPr lang="en-US" sz="2200"/>
            </a:br>
            <a:r>
              <a:rPr lang="en-US">
                <a:solidFill>
                  <a:schemeClr val="accent5"/>
                </a:solidFill>
                <a:latin typeface="Zapfino" panose="03030300040707070C03" pitchFamily="66" charset="77"/>
              </a:rPr>
              <a:t>Springs Fire</a:t>
            </a:r>
            <a:endParaRPr lang="en-US" dirty="0">
              <a:solidFill>
                <a:schemeClr val="accent5"/>
              </a:solidFill>
              <a:latin typeface="Zapfino" panose="03030300040707070C03" pitchFamily="66" charset="77"/>
            </a:endParaRPr>
          </a:p>
        </p:txBody>
      </p:sp>
    </p:spTree>
    <p:extLst>
      <p:ext uri="{BB962C8B-B14F-4D97-AF65-F5344CB8AC3E}">
        <p14:creationId xmlns:p14="http://schemas.microsoft.com/office/powerpoint/2010/main" val="236671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_rtaylor\GoogleEarthViews\20130502SpringsFire_fireprog\SpringsFireProg2_Eastward\SpringsFire_prog2_20130502_060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99544" y="832771"/>
            <a:ext cx="10012680" cy="5840729"/>
          </a:xfrm>
          <a:prstGeom prst="rect">
            <a:avLst/>
          </a:prstGeom>
          <a:ln w="88900" cap="sq" cmpd="thickThin">
            <a:solidFill>
              <a:srgbClr val="000000"/>
            </a:solidFill>
            <a:prstDash val="solid"/>
            <a:miter lim="800000"/>
          </a:ln>
          <a:effectLst>
            <a:innerShdw blurRad="76200">
              <a:srgbClr val="000000"/>
            </a:innerShdw>
          </a:effectLst>
        </p:spPr>
      </p:pic>
      <p:sp>
        <p:nvSpPr>
          <p:cNvPr id="5" name="Title 1"/>
          <p:cNvSpPr txBox="1">
            <a:spLocks/>
          </p:cNvSpPr>
          <p:nvPr/>
        </p:nvSpPr>
        <p:spPr>
          <a:xfrm>
            <a:off x="1199544" y="6172201"/>
            <a:ext cx="5181600" cy="609599"/>
          </a:xfrm>
          <a:prstGeom prst="rect">
            <a:avLst/>
          </a:prstGeom>
        </p:spPr>
        <p:txBody>
          <a:bodyPr vert="horz" lIns="91440" tIns="45720" rIns="91440" bIns="45720" rtlCol="0" anchor="ctr">
            <a:normAutofit fontScale="97500"/>
          </a:bodyPr>
          <a:lstStyle/>
          <a:p>
            <a:pPr defTabSz="914400">
              <a:spcBef>
                <a:spcPct val="0"/>
              </a:spcBef>
              <a:defRPr/>
            </a:pPr>
            <a:r>
              <a:rPr lang="en-US" sz="2800" b="1" dirty="0">
                <a:latin typeface="Garamond Bold"/>
                <a:ea typeface="+mj-ea"/>
                <a:cs typeface="+mj-cs"/>
              </a:rPr>
              <a:t>5/2/2013  0600hr</a:t>
            </a:r>
          </a:p>
        </p:txBody>
      </p:sp>
      <p:sp>
        <p:nvSpPr>
          <p:cNvPr id="7" name="Title 1">
            <a:extLst>
              <a:ext uri="{FF2B5EF4-FFF2-40B4-BE49-F238E27FC236}">
                <a16:creationId xmlns:a16="http://schemas.microsoft.com/office/drawing/2014/main" xmlns="" id="{B6B5C10D-86FD-FB4D-8BA3-8C6BE6536C78}"/>
              </a:ext>
            </a:extLst>
          </p:cNvPr>
          <p:cNvSpPr txBox="1">
            <a:spLocks/>
          </p:cNvSpPr>
          <p:nvPr/>
        </p:nvSpPr>
        <p:spPr>
          <a:xfrm>
            <a:off x="2505206" y="0"/>
            <a:ext cx="8798876" cy="1276237"/>
          </a:xfrm>
          <a:prstGeom prst="rect">
            <a:avLst/>
          </a:prstGeom>
        </p:spPr>
        <p:txBody>
          <a:bodyPr vert="horz" lIns="91440" tIns="45720" rIns="91440" bIns="45720" rtlCol="0" anchor="t">
            <a:noAutofit/>
          </a:bodyPr>
          <a:lstStyle>
            <a:lvl1pPr algn="r" defTabSz="914400" rtl="0" eaLnBrk="1" latinLnBrk="0" hangingPunct="1">
              <a:lnSpc>
                <a:spcPct val="90000"/>
              </a:lnSpc>
              <a:spcBef>
                <a:spcPct val="0"/>
              </a:spcBef>
              <a:buNone/>
              <a:defRPr sz="6000" b="1" i="0" kern="1200" cap="none">
                <a:solidFill>
                  <a:schemeClr val="tx1"/>
                </a:solidFill>
                <a:effectLst/>
                <a:latin typeface="Garamond Bold"/>
                <a:ea typeface="+mj-ea"/>
                <a:cs typeface="+mj-cs"/>
              </a:defRPr>
            </a:lvl1pPr>
          </a:lstStyle>
          <a:p>
            <a:r>
              <a:rPr lang="en-US" sz="2000" dirty="0"/>
              <a:t>Santa Monica Mountains National Recreation Area </a:t>
            </a:r>
            <a:r>
              <a:rPr lang="en-US" sz="1600" dirty="0">
                <a:solidFill>
                  <a:schemeClr val="accent5"/>
                </a:solidFill>
                <a:latin typeface="Zapfino" panose="03030300040707070C03" pitchFamily="66" charset="77"/>
              </a:rPr>
              <a:t>Springs Fire Progression</a:t>
            </a:r>
          </a:p>
        </p:txBody>
      </p:sp>
      <p:sp>
        <p:nvSpPr>
          <p:cNvPr id="6" name="TextBox 5">
            <a:extLst>
              <a:ext uri="{FF2B5EF4-FFF2-40B4-BE49-F238E27FC236}">
                <a16:creationId xmlns:a16="http://schemas.microsoft.com/office/drawing/2014/main" xmlns="" id="{58DE9EEE-7215-764E-B093-8EE23BE42FA4}"/>
              </a:ext>
            </a:extLst>
          </p:cNvPr>
          <p:cNvSpPr txBox="1"/>
          <p:nvPr/>
        </p:nvSpPr>
        <p:spPr>
          <a:xfrm>
            <a:off x="11212224" y="6230034"/>
            <a:ext cx="1021529" cy="646331"/>
          </a:xfrm>
          <a:prstGeom prst="rect">
            <a:avLst/>
          </a:prstGeom>
          <a:noFill/>
        </p:spPr>
        <p:txBody>
          <a:bodyPr wrap="square" rtlCol="0">
            <a:spAutoFit/>
          </a:bodyPr>
          <a:lstStyle/>
          <a:p>
            <a:r>
              <a:rPr lang="en-US" sz="1200" dirty="0"/>
              <a:t>(Map: Robert Taylor; Taylor, n.d.)</a:t>
            </a:r>
          </a:p>
        </p:txBody>
      </p:sp>
    </p:spTree>
    <p:extLst>
      <p:ext uri="{BB962C8B-B14F-4D97-AF65-F5344CB8AC3E}">
        <p14:creationId xmlns:p14="http://schemas.microsoft.com/office/powerpoint/2010/main" val="905037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03C69F-2329-0F43-AACB-B00E63BA80C3}"/>
              </a:ext>
            </a:extLst>
          </p:cNvPr>
          <p:cNvSpPr>
            <a:spLocks noGrp="1"/>
          </p:cNvSpPr>
          <p:nvPr>
            <p:ph type="title"/>
          </p:nvPr>
        </p:nvSpPr>
        <p:spPr>
          <a:xfrm>
            <a:off x="2340865" y="247363"/>
            <a:ext cx="8847840" cy="1077229"/>
          </a:xfrm>
        </p:spPr>
        <p:txBody>
          <a:bodyPr>
            <a:normAutofit/>
          </a:bodyPr>
          <a:lstStyle/>
          <a:p>
            <a:r>
              <a:rPr lang="en-US" dirty="0"/>
              <a:t>Santa Monica Mountains National Recreation Area </a:t>
            </a:r>
            <a:r>
              <a:rPr lang="en-US" dirty="0">
                <a:solidFill>
                  <a:schemeClr val="accent5"/>
                </a:solidFill>
                <a:latin typeface="Zapfino" panose="03030300040707070C03" pitchFamily="66" charset="77"/>
              </a:rPr>
              <a:t>Modern</a:t>
            </a:r>
            <a:r>
              <a:rPr lang="en-US" dirty="0"/>
              <a:t> </a:t>
            </a:r>
            <a:r>
              <a:rPr lang="en-US" dirty="0">
                <a:solidFill>
                  <a:schemeClr val="accent5"/>
                </a:solidFill>
                <a:latin typeface="Zapfino" panose="03030300040707070C03" pitchFamily="66" charset="77"/>
              </a:rPr>
              <a:t>Fire History</a:t>
            </a:r>
          </a:p>
        </p:txBody>
      </p:sp>
      <p:sp>
        <p:nvSpPr>
          <p:cNvPr id="3" name="Content Placeholder 2">
            <a:extLst>
              <a:ext uri="{FF2B5EF4-FFF2-40B4-BE49-F238E27FC236}">
                <a16:creationId xmlns:a16="http://schemas.microsoft.com/office/drawing/2014/main" xmlns="" id="{804676A9-401C-8E49-BC26-C61E9CD687C6}"/>
              </a:ext>
            </a:extLst>
          </p:cNvPr>
          <p:cNvSpPr>
            <a:spLocks noGrp="1"/>
          </p:cNvSpPr>
          <p:nvPr>
            <p:ph idx="1"/>
          </p:nvPr>
        </p:nvSpPr>
        <p:spPr>
          <a:xfrm>
            <a:off x="5891134" y="1492625"/>
            <a:ext cx="5006715" cy="5213350"/>
          </a:xfrm>
        </p:spPr>
        <p:txBody>
          <a:bodyPr>
            <a:noAutofit/>
          </a:bodyPr>
          <a:lstStyle/>
          <a:p>
            <a:r>
              <a:rPr lang="en-US" sz="2800" dirty="0"/>
              <a:t>From 1925 through 2019, more than </a:t>
            </a:r>
            <a:r>
              <a:rPr lang="en-US" sz="2800" dirty="0">
                <a:solidFill>
                  <a:schemeClr val="accent5"/>
                </a:solidFill>
              </a:rPr>
              <a:t>345 fires </a:t>
            </a:r>
            <a:r>
              <a:rPr lang="en-US" sz="2800" dirty="0"/>
              <a:t>have been documented to occur within the boundaries of the Recreation Area.</a:t>
            </a:r>
          </a:p>
          <a:p>
            <a:r>
              <a:rPr lang="en-US" sz="2800" dirty="0">
                <a:solidFill>
                  <a:schemeClr val="accent1"/>
                </a:solidFill>
                <a:latin typeface="Garamond" panose="02020404030301010803" pitchFamily="18" charset="0"/>
              </a:rPr>
              <a:t>In the greater Santa Monica Mountains area, modern fire return intervals are MUCH shorter than we think they were historically.</a:t>
            </a:r>
          </a:p>
        </p:txBody>
      </p:sp>
      <p:sp>
        <p:nvSpPr>
          <p:cNvPr id="6" name="TextBox 5">
            <a:extLst>
              <a:ext uri="{FF2B5EF4-FFF2-40B4-BE49-F238E27FC236}">
                <a16:creationId xmlns:a16="http://schemas.microsoft.com/office/drawing/2014/main" xmlns="" id="{C45CF29F-9BC0-4A4F-B303-B62D5A5D7592}"/>
              </a:ext>
            </a:extLst>
          </p:cNvPr>
          <p:cNvSpPr txBox="1"/>
          <p:nvPr/>
        </p:nvSpPr>
        <p:spPr>
          <a:xfrm>
            <a:off x="10596282" y="6567475"/>
            <a:ext cx="1856445" cy="276999"/>
          </a:xfrm>
          <a:prstGeom prst="rect">
            <a:avLst/>
          </a:prstGeom>
          <a:noFill/>
        </p:spPr>
        <p:txBody>
          <a:bodyPr wrap="square" rtlCol="0">
            <a:spAutoFit/>
          </a:bodyPr>
          <a:lstStyle/>
          <a:p>
            <a:r>
              <a:rPr lang="en-US" sz="1200" dirty="0"/>
              <a:t>(NPS, 2018; Taylor, n.d.)</a:t>
            </a:r>
          </a:p>
        </p:txBody>
      </p:sp>
      <p:sp>
        <p:nvSpPr>
          <p:cNvPr id="8" name="TextBox 7">
            <a:extLst>
              <a:ext uri="{FF2B5EF4-FFF2-40B4-BE49-F238E27FC236}">
                <a16:creationId xmlns:a16="http://schemas.microsoft.com/office/drawing/2014/main" xmlns="" id="{208D9A48-C5EB-D446-B7EA-65AB78C159C5}"/>
              </a:ext>
            </a:extLst>
          </p:cNvPr>
          <p:cNvSpPr txBox="1"/>
          <p:nvPr/>
        </p:nvSpPr>
        <p:spPr>
          <a:xfrm>
            <a:off x="164892" y="944380"/>
            <a:ext cx="5587634" cy="707886"/>
          </a:xfrm>
          <a:prstGeom prst="rect">
            <a:avLst/>
          </a:prstGeom>
          <a:solidFill>
            <a:schemeClr val="accent6">
              <a:lumMod val="75000"/>
            </a:schemeClr>
          </a:solidFill>
        </p:spPr>
        <p:txBody>
          <a:bodyPr wrap="square" rtlCol="0">
            <a:spAutoFit/>
          </a:bodyPr>
          <a:lstStyle/>
          <a:p>
            <a:pPr algn="ctr"/>
            <a:r>
              <a:rPr lang="en-US" sz="2000" b="1" dirty="0">
                <a:solidFill>
                  <a:schemeClr val="accent3">
                    <a:lumMod val="50000"/>
                  </a:schemeClr>
                </a:solidFill>
              </a:rPr>
              <a:t>Twenty largest fires to burn into the Santa Monica Mountains National Recreation Area, 1920-2019</a:t>
            </a:r>
          </a:p>
        </p:txBody>
      </p:sp>
      <p:sp>
        <p:nvSpPr>
          <p:cNvPr id="9" name="TextBox 8">
            <a:extLst>
              <a:ext uri="{FF2B5EF4-FFF2-40B4-BE49-F238E27FC236}">
                <a16:creationId xmlns:a16="http://schemas.microsoft.com/office/drawing/2014/main" xmlns="" id="{3ABC710B-CBC4-7B4E-BA9A-2697CD2E6302}"/>
              </a:ext>
            </a:extLst>
          </p:cNvPr>
          <p:cNvSpPr txBox="1"/>
          <p:nvPr/>
        </p:nvSpPr>
        <p:spPr>
          <a:xfrm>
            <a:off x="164891" y="1708879"/>
            <a:ext cx="1785182" cy="4939814"/>
          </a:xfrm>
          <a:prstGeom prst="rect">
            <a:avLst/>
          </a:prstGeom>
          <a:solidFill>
            <a:schemeClr val="accent6">
              <a:lumMod val="75000"/>
            </a:schemeClr>
          </a:solidFill>
        </p:spPr>
        <p:txBody>
          <a:bodyPr wrap="square" rtlCol="0">
            <a:spAutoFit/>
          </a:bodyPr>
          <a:lstStyle/>
          <a:p>
            <a:r>
              <a:rPr lang="en-US" sz="1500" u="sng" dirty="0"/>
              <a:t>Fire Name</a:t>
            </a:r>
          </a:p>
          <a:p>
            <a:r>
              <a:rPr lang="en-US" sz="1500" dirty="0" err="1"/>
              <a:t>Clampitt</a:t>
            </a:r>
            <a:endParaRPr lang="en-US" sz="1500" dirty="0"/>
          </a:p>
          <a:p>
            <a:r>
              <a:rPr lang="en-US" sz="1500" dirty="0"/>
              <a:t>Woolsey</a:t>
            </a:r>
          </a:p>
          <a:p>
            <a:r>
              <a:rPr lang="en-US" sz="1500" dirty="0"/>
              <a:t>Dayton Canyon</a:t>
            </a:r>
          </a:p>
          <a:p>
            <a:r>
              <a:rPr lang="en-US" sz="1500" dirty="0"/>
              <a:t>Green Meadow</a:t>
            </a:r>
          </a:p>
          <a:p>
            <a:r>
              <a:rPr lang="en-US" sz="1500" dirty="0"/>
              <a:t>Sherwood/Zuma</a:t>
            </a:r>
          </a:p>
          <a:p>
            <a:r>
              <a:rPr lang="en-US" sz="1500" dirty="0"/>
              <a:t>Wright</a:t>
            </a:r>
          </a:p>
          <a:p>
            <a:r>
              <a:rPr lang="en-US" sz="1500" dirty="0"/>
              <a:t>Malibu</a:t>
            </a:r>
          </a:p>
          <a:p>
            <a:r>
              <a:rPr lang="en-US" sz="1500" dirty="0" err="1"/>
              <a:t>Kanan</a:t>
            </a:r>
            <a:endParaRPr lang="en-US" sz="1500" dirty="0"/>
          </a:p>
          <a:p>
            <a:r>
              <a:rPr lang="en-US" sz="1500" dirty="0"/>
              <a:t>Springs</a:t>
            </a:r>
          </a:p>
          <a:p>
            <a:r>
              <a:rPr lang="en-US" sz="1500" dirty="0"/>
              <a:t>Topanga</a:t>
            </a:r>
          </a:p>
          <a:p>
            <a:r>
              <a:rPr lang="en-US" sz="1500" dirty="0"/>
              <a:t>Devonshire-Parker</a:t>
            </a:r>
          </a:p>
          <a:p>
            <a:r>
              <a:rPr lang="en-US" sz="1500" dirty="0"/>
              <a:t>Simi Hills</a:t>
            </a:r>
          </a:p>
          <a:p>
            <a:r>
              <a:rPr lang="en-US" sz="1500" dirty="0"/>
              <a:t>Potrero #42</a:t>
            </a:r>
          </a:p>
          <a:p>
            <a:r>
              <a:rPr lang="en-US" sz="1500" dirty="0"/>
              <a:t>(Unnamed)</a:t>
            </a:r>
          </a:p>
          <a:p>
            <a:r>
              <a:rPr lang="en-US" sz="1500" dirty="0"/>
              <a:t>Old Topanga</a:t>
            </a:r>
          </a:p>
          <a:p>
            <a:r>
              <a:rPr lang="en-US" sz="1500" dirty="0"/>
              <a:t>Woodland Hills #65</a:t>
            </a:r>
          </a:p>
          <a:p>
            <a:r>
              <a:rPr lang="en-US" sz="1500" dirty="0"/>
              <a:t>Topanga #50</a:t>
            </a:r>
          </a:p>
          <a:p>
            <a:r>
              <a:rPr lang="en-US" sz="1500" dirty="0" err="1"/>
              <a:t>Ventu</a:t>
            </a:r>
            <a:r>
              <a:rPr lang="en-US" sz="1500" dirty="0"/>
              <a:t> Park</a:t>
            </a:r>
          </a:p>
          <a:p>
            <a:r>
              <a:rPr lang="en-US" sz="1500" dirty="0"/>
              <a:t>Potrero</a:t>
            </a:r>
          </a:p>
          <a:p>
            <a:r>
              <a:rPr lang="en-US" sz="1500" dirty="0"/>
              <a:t>Calabasas</a:t>
            </a:r>
          </a:p>
        </p:txBody>
      </p:sp>
      <p:sp>
        <p:nvSpPr>
          <p:cNvPr id="10" name="TextBox 9">
            <a:extLst>
              <a:ext uri="{FF2B5EF4-FFF2-40B4-BE49-F238E27FC236}">
                <a16:creationId xmlns:a16="http://schemas.microsoft.com/office/drawing/2014/main" xmlns="" id="{A9E6156A-C75E-1840-BD09-B590D5702834}"/>
              </a:ext>
            </a:extLst>
          </p:cNvPr>
          <p:cNvSpPr txBox="1"/>
          <p:nvPr/>
        </p:nvSpPr>
        <p:spPr>
          <a:xfrm>
            <a:off x="1950073" y="1708879"/>
            <a:ext cx="1095172" cy="4939814"/>
          </a:xfrm>
          <a:prstGeom prst="rect">
            <a:avLst/>
          </a:prstGeom>
          <a:solidFill>
            <a:schemeClr val="accent6">
              <a:lumMod val="75000"/>
            </a:schemeClr>
          </a:solidFill>
        </p:spPr>
        <p:txBody>
          <a:bodyPr wrap="none" rtlCol="0">
            <a:spAutoFit/>
          </a:bodyPr>
          <a:lstStyle/>
          <a:p>
            <a:r>
              <a:rPr lang="en-US" sz="1500" u="sng" dirty="0"/>
              <a:t>Date</a:t>
            </a:r>
          </a:p>
          <a:p>
            <a:r>
              <a:rPr lang="en-US" sz="1500" dirty="0"/>
              <a:t>09/25/1970</a:t>
            </a:r>
          </a:p>
          <a:p>
            <a:r>
              <a:rPr lang="en-US" sz="1500" dirty="0"/>
              <a:t>11/08/2018</a:t>
            </a:r>
          </a:p>
          <a:p>
            <a:r>
              <a:rPr lang="en-US" sz="1500" dirty="0"/>
              <a:t>10/09/1982</a:t>
            </a:r>
          </a:p>
          <a:p>
            <a:r>
              <a:rPr lang="en-US" sz="1500" dirty="0"/>
              <a:t>10/26/1993</a:t>
            </a:r>
          </a:p>
          <a:p>
            <a:r>
              <a:rPr lang="en-US" sz="1500" dirty="0"/>
              <a:t>12/28/1956</a:t>
            </a:r>
          </a:p>
          <a:p>
            <a:r>
              <a:rPr lang="en-US" sz="1500" dirty="0"/>
              <a:t>09/25/1970</a:t>
            </a:r>
          </a:p>
          <a:p>
            <a:r>
              <a:rPr lang="en-US" sz="1500" dirty="0"/>
              <a:t>10/23/1935</a:t>
            </a:r>
          </a:p>
          <a:p>
            <a:r>
              <a:rPr lang="en-US" sz="1500" dirty="0"/>
              <a:t>10/23/1978</a:t>
            </a:r>
          </a:p>
          <a:p>
            <a:r>
              <a:rPr lang="en-US" sz="1500" dirty="0"/>
              <a:t>05/02/2013</a:t>
            </a:r>
          </a:p>
          <a:p>
            <a:r>
              <a:rPr lang="en-US" sz="1500" dirty="0"/>
              <a:t>09/28/2005</a:t>
            </a:r>
          </a:p>
          <a:p>
            <a:r>
              <a:rPr lang="en-US" sz="1500" dirty="0"/>
              <a:t>10/15/1967</a:t>
            </a:r>
          </a:p>
          <a:p>
            <a:r>
              <a:rPr lang="en-US" sz="1500" dirty="0"/>
              <a:t>10/31/1949</a:t>
            </a:r>
          </a:p>
          <a:p>
            <a:r>
              <a:rPr lang="en-US" sz="1500" dirty="0"/>
              <a:t>11/00/1930</a:t>
            </a:r>
          </a:p>
          <a:p>
            <a:r>
              <a:rPr lang="en-US" sz="1500" dirty="0"/>
              <a:t>12/02/1958</a:t>
            </a:r>
          </a:p>
          <a:p>
            <a:r>
              <a:rPr lang="en-US" sz="1500" dirty="0"/>
              <a:t>11/02/1993</a:t>
            </a:r>
          </a:p>
          <a:p>
            <a:r>
              <a:rPr lang="en-US" sz="1500" dirty="0"/>
              <a:t>11/06/1943</a:t>
            </a:r>
          </a:p>
          <a:p>
            <a:r>
              <a:rPr lang="en-US" sz="1500" dirty="0"/>
              <a:t>11/23/1938</a:t>
            </a:r>
          </a:p>
          <a:p>
            <a:r>
              <a:rPr lang="en-US" sz="1500" dirty="0"/>
              <a:t>11/07/1955</a:t>
            </a:r>
          </a:p>
          <a:p>
            <a:r>
              <a:rPr lang="en-US" sz="1500" dirty="0"/>
              <a:t>09/06/1973</a:t>
            </a:r>
          </a:p>
          <a:p>
            <a:r>
              <a:rPr lang="en-US" sz="1500" dirty="0"/>
              <a:t>10/21/1996</a:t>
            </a:r>
          </a:p>
        </p:txBody>
      </p:sp>
      <p:sp>
        <p:nvSpPr>
          <p:cNvPr id="11" name="TextBox 10">
            <a:extLst>
              <a:ext uri="{FF2B5EF4-FFF2-40B4-BE49-F238E27FC236}">
                <a16:creationId xmlns:a16="http://schemas.microsoft.com/office/drawing/2014/main" xmlns="" id="{60EA3270-B9E5-6A4C-B07C-30F9D4DAB114}"/>
              </a:ext>
            </a:extLst>
          </p:cNvPr>
          <p:cNvSpPr txBox="1"/>
          <p:nvPr/>
        </p:nvSpPr>
        <p:spPr>
          <a:xfrm>
            <a:off x="3045245" y="1708879"/>
            <a:ext cx="1037400" cy="4939814"/>
          </a:xfrm>
          <a:prstGeom prst="rect">
            <a:avLst/>
          </a:prstGeom>
          <a:solidFill>
            <a:schemeClr val="accent6">
              <a:lumMod val="75000"/>
            </a:schemeClr>
          </a:solidFill>
        </p:spPr>
        <p:txBody>
          <a:bodyPr wrap="none" rtlCol="0">
            <a:spAutoFit/>
          </a:bodyPr>
          <a:lstStyle/>
          <a:p>
            <a:r>
              <a:rPr lang="en-US" sz="1500" u="sng" dirty="0"/>
              <a:t>Total Acres</a:t>
            </a:r>
          </a:p>
          <a:p>
            <a:r>
              <a:rPr lang="en-US" sz="1500" dirty="0"/>
              <a:t>115,537</a:t>
            </a:r>
          </a:p>
          <a:p>
            <a:r>
              <a:rPr lang="en-US" sz="1500" dirty="0"/>
              <a:t>96,949</a:t>
            </a:r>
          </a:p>
          <a:p>
            <a:r>
              <a:rPr lang="en-US" sz="1500" dirty="0"/>
              <a:t>43,096</a:t>
            </a:r>
          </a:p>
          <a:p>
            <a:r>
              <a:rPr lang="en-US" sz="1500" dirty="0"/>
              <a:t>38,478</a:t>
            </a:r>
          </a:p>
          <a:p>
            <a:r>
              <a:rPr lang="en-US" sz="1500" dirty="0"/>
              <a:t>35,169</a:t>
            </a:r>
          </a:p>
          <a:p>
            <a:r>
              <a:rPr lang="en-US" sz="1500" dirty="0"/>
              <a:t>28,202</a:t>
            </a:r>
          </a:p>
          <a:p>
            <a:r>
              <a:rPr lang="en-US" sz="1500" dirty="0"/>
              <a:t>28,195</a:t>
            </a:r>
          </a:p>
          <a:p>
            <a:r>
              <a:rPr lang="en-US" sz="1500" dirty="0"/>
              <a:t>25,588</a:t>
            </a:r>
          </a:p>
          <a:p>
            <a:r>
              <a:rPr lang="en-US" sz="1500" dirty="0"/>
              <a:t>24,251</a:t>
            </a:r>
          </a:p>
          <a:p>
            <a:r>
              <a:rPr lang="en-US" sz="1500" dirty="0"/>
              <a:t>23,396</a:t>
            </a:r>
          </a:p>
          <a:p>
            <a:r>
              <a:rPr lang="en-US" sz="1500" dirty="0"/>
              <a:t>23,093</a:t>
            </a:r>
          </a:p>
          <a:p>
            <a:r>
              <a:rPr lang="en-US" sz="1500" dirty="0"/>
              <a:t>20,578</a:t>
            </a:r>
          </a:p>
          <a:p>
            <a:r>
              <a:rPr lang="en-US" sz="1500" dirty="0"/>
              <a:t>20,391</a:t>
            </a:r>
          </a:p>
          <a:p>
            <a:r>
              <a:rPr lang="en-US" sz="1500" dirty="0"/>
              <a:t>18,119</a:t>
            </a:r>
          </a:p>
          <a:p>
            <a:r>
              <a:rPr lang="en-US" sz="1500" dirty="0"/>
              <a:t>16,202</a:t>
            </a:r>
          </a:p>
          <a:p>
            <a:r>
              <a:rPr lang="en-US" sz="1500" dirty="0"/>
              <a:t>14,919</a:t>
            </a:r>
          </a:p>
          <a:p>
            <a:r>
              <a:rPr lang="en-US" sz="1500" dirty="0"/>
              <a:t>14,532</a:t>
            </a:r>
          </a:p>
          <a:p>
            <a:r>
              <a:rPr lang="en-US" sz="1500" dirty="0"/>
              <a:t>13,956</a:t>
            </a:r>
          </a:p>
          <a:p>
            <a:r>
              <a:rPr lang="en-US" sz="1500" dirty="0"/>
              <a:t>12,297</a:t>
            </a:r>
          </a:p>
          <a:p>
            <a:r>
              <a:rPr lang="en-US" sz="1500" dirty="0"/>
              <a:t>12,189</a:t>
            </a:r>
          </a:p>
        </p:txBody>
      </p:sp>
      <p:sp>
        <p:nvSpPr>
          <p:cNvPr id="12" name="TextBox 11">
            <a:extLst>
              <a:ext uri="{FF2B5EF4-FFF2-40B4-BE49-F238E27FC236}">
                <a16:creationId xmlns:a16="http://schemas.microsoft.com/office/drawing/2014/main" xmlns="" id="{88854619-B068-2847-BF7F-3793EE7B7B8B}"/>
              </a:ext>
            </a:extLst>
          </p:cNvPr>
          <p:cNvSpPr txBox="1"/>
          <p:nvPr/>
        </p:nvSpPr>
        <p:spPr>
          <a:xfrm>
            <a:off x="4082645" y="1708879"/>
            <a:ext cx="1669881" cy="4939814"/>
          </a:xfrm>
          <a:prstGeom prst="rect">
            <a:avLst/>
          </a:prstGeom>
          <a:solidFill>
            <a:schemeClr val="accent6">
              <a:lumMod val="75000"/>
            </a:schemeClr>
          </a:solidFill>
        </p:spPr>
        <p:txBody>
          <a:bodyPr wrap="none" rtlCol="0">
            <a:spAutoFit/>
          </a:bodyPr>
          <a:lstStyle/>
          <a:p>
            <a:r>
              <a:rPr lang="en-US" sz="1500" u="sng" dirty="0"/>
              <a:t>Cause</a:t>
            </a:r>
          </a:p>
          <a:p>
            <a:r>
              <a:rPr lang="en-US" sz="1500" dirty="0"/>
              <a:t>Power Lines</a:t>
            </a:r>
          </a:p>
          <a:p>
            <a:r>
              <a:rPr lang="en-US" sz="1500" dirty="0"/>
              <a:t>Under Investigation</a:t>
            </a:r>
          </a:p>
          <a:p>
            <a:r>
              <a:rPr lang="en-US" sz="1500" dirty="0"/>
              <a:t>Arson</a:t>
            </a:r>
          </a:p>
          <a:p>
            <a:r>
              <a:rPr lang="en-US" sz="1500" dirty="0"/>
              <a:t>Arson</a:t>
            </a:r>
          </a:p>
          <a:p>
            <a:r>
              <a:rPr lang="en-US" sz="1500" dirty="0"/>
              <a:t>Unknown</a:t>
            </a:r>
          </a:p>
          <a:p>
            <a:r>
              <a:rPr lang="en-US" sz="1500" dirty="0"/>
              <a:t>Unknown</a:t>
            </a:r>
          </a:p>
          <a:p>
            <a:r>
              <a:rPr lang="en-US" sz="1500" dirty="0"/>
              <a:t>Unknown</a:t>
            </a:r>
          </a:p>
          <a:p>
            <a:r>
              <a:rPr lang="en-US" sz="1500" dirty="0"/>
              <a:t>Arson</a:t>
            </a:r>
          </a:p>
          <a:p>
            <a:r>
              <a:rPr lang="en-US" sz="1500" dirty="0"/>
              <a:t>Under Investigation</a:t>
            </a:r>
          </a:p>
          <a:p>
            <a:r>
              <a:rPr lang="en-US" sz="1500" dirty="0"/>
              <a:t>Arson</a:t>
            </a:r>
          </a:p>
          <a:p>
            <a:r>
              <a:rPr lang="en-US" sz="1500" dirty="0"/>
              <a:t>Unknown</a:t>
            </a:r>
          </a:p>
          <a:p>
            <a:r>
              <a:rPr lang="en-US" sz="1500" dirty="0"/>
              <a:t>Unknown</a:t>
            </a:r>
          </a:p>
          <a:p>
            <a:r>
              <a:rPr lang="en-US" sz="1500" dirty="0"/>
              <a:t>Unknown</a:t>
            </a:r>
          </a:p>
          <a:p>
            <a:r>
              <a:rPr lang="en-US" sz="1500" dirty="0"/>
              <a:t>Unknown</a:t>
            </a:r>
          </a:p>
          <a:p>
            <a:r>
              <a:rPr lang="en-US" sz="1500" dirty="0"/>
              <a:t>Arson</a:t>
            </a:r>
          </a:p>
          <a:p>
            <a:r>
              <a:rPr lang="en-US" sz="1500" dirty="0"/>
              <a:t>Unknown</a:t>
            </a:r>
          </a:p>
          <a:p>
            <a:r>
              <a:rPr lang="en-US" sz="1500" dirty="0"/>
              <a:t>Hot Coals Dumped</a:t>
            </a:r>
          </a:p>
          <a:p>
            <a:r>
              <a:rPr lang="en-US" sz="1500" dirty="0"/>
              <a:t>Unknown</a:t>
            </a:r>
          </a:p>
          <a:p>
            <a:r>
              <a:rPr lang="en-US" sz="1500" dirty="0"/>
              <a:t>Unknown</a:t>
            </a:r>
          </a:p>
          <a:p>
            <a:r>
              <a:rPr lang="en-US" sz="1500" dirty="0"/>
              <a:t>Power Line</a:t>
            </a:r>
          </a:p>
        </p:txBody>
      </p:sp>
      <p:sp>
        <p:nvSpPr>
          <p:cNvPr id="22" name="Rectangle 21">
            <a:extLst>
              <a:ext uri="{FF2B5EF4-FFF2-40B4-BE49-F238E27FC236}">
                <a16:creationId xmlns:a16="http://schemas.microsoft.com/office/drawing/2014/main" xmlns="" id="{104EE8D6-69C8-D44F-B033-1D0C0CD40D1C}"/>
              </a:ext>
            </a:extLst>
          </p:cNvPr>
          <p:cNvSpPr/>
          <p:nvPr/>
        </p:nvSpPr>
        <p:spPr>
          <a:xfrm>
            <a:off x="164891" y="3818617"/>
            <a:ext cx="5587635" cy="25483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xmlns="" id="{986CF37E-3FAA-824C-9D2A-B369AF6C088C}"/>
              </a:ext>
            </a:extLst>
          </p:cNvPr>
          <p:cNvGrpSpPr/>
          <p:nvPr/>
        </p:nvGrpSpPr>
        <p:grpSpPr>
          <a:xfrm>
            <a:off x="6655222" y="4077324"/>
            <a:ext cx="3586706" cy="2628649"/>
            <a:chOff x="12467826" y="2252311"/>
            <a:chExt cx="2333468" cy="2098623"/>
          </a:xfrm>
        </p:grpSpPr>
        <p:sp>
          <p:nvSpPr>
            <p:cNvPr id="14" name="Oval 13">
              <a:extLst>
                <a:ext uri="{FF2B5EF4-FFF2-40B4-BE49-F238E27FC236}">
                  <a16:creationId xmlns:a16="http://schemas.microsoft.com/office/drawing/2014/main" xmlns="" id="{F8633646-820A-ED43-B27D-6823CAF42076}"/>
                </a:ext>
              </a:extLst>
            </p:cNvPr>
            <p:cNvSpPr/>
            <p:nvPr/>
          </p:nvSpPr>
          <p:spPr>
            <a:xfrm>
              <a:off x="12467826" y="2252311"/>
              <a:ext cx="2333468" cy="20986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E24C0405-E492-4443-A8B2-787259133B9D}"/>
                </a:ext>
              </a:extLst>
            </p:cNvPr>
            <p:cNvSpPr txBox="1"/>
            <p:nvPr/>
          </p:nvSpPr>
          <p:spPr>
            <a:xfrm>
              <a:off x="12671151" y="2527609"/>
              <a:ext cx="1856445" cy="1548025"/>
            </a:xfrm>
            <a:prstGeom prst="rect">
              <a:avLst/>
            </a:prstGeom>
            <a:noFill/>
          </p:spPr>
          <p:txBody>
            <a:bodyPr wrap="square" rtlCol="0">
              <a:spAutoFit/>
            </a:bodyPr>
            <a:lstStyle/>
            <a:p>
              <a:pPr algn="ctr"/>
              <a:r>
                <a:rPr lang="en-US" sz="2400" dirty="0">
                  <a:solidFill>
                    <a:schemeClr val="accent3">
                      <a:lumMod val="50000"/>
                    </a:schemeClr>
                  </a:solidFill>
                </a:rPr>
                <a:t>Do you notice a fire season trend? Which fire happened during a different time of the year?</a:t>
              </a:r>
            </a:p>
          </p:txBody>
        </p:sp>
      </p:grpSp>
    </p:spTree>
    <p:extLst>
      <p:ext uri="{BB962C8B-B14F-4D97-AF65-F5344CB8AC3E}">
        <p14:creationId xmlns:p14="http://schemas.microsoft.com/office/powerpoint/2010/main" val="120801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1000"/>
                                        <p:tgtEl>
                                          <p:spTgt spid="3">
                                            <p:txEl>
                                              <p:pRg st="0" end="0"/>
                                            </p:txEl>
                                          </p:spTgt>
                                        </p:tgtEl>
                                      </p:cBhvr>
                                    </p:animEffect>
                                  </p:childTnLst>
                                </p:cTn>
                              </p:par>
                            </p:childTnLst>
                          </p:cTn>
                        </p:par>
                        <p:par>
                          <p:cTn id="9" fill="hold">
                            <p:stCondLst>
                              <p:cond delay="1000"/>
                            </p:stCondLst>
                            <p:childTnLst>
                              <p:par>
                                <p:cTn id="10" presetID="26" presetClass="entr" presetSubtype="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80">
                                          <p:stCondLst>
                                            <p:cond delay="0"/>
                                          </p:stCondLst>
                                        </p:cTn>
                                        <p:tgtEl>
                                          <p:spTgt spid="15"/>
                                        </p:tgtEl>
                                      </p:cBhvr>
                                    </p:animEffect>
                                    <p:anim calcmode="lin" valueType="num">
                                      <p:cBhvr>
                                        <p:cTn id="1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8" dur="26">
                                          <p:stCondLst>
                                            <p:cond delay="650"/>
                                          </p:stCondLst>
                                        </p:cTn>
                                        <p:tgtEl>
                                          <p:spTgt spid="15"/>
                                        </p:tgtEl>
                                      </p:cBhvr>
                                      <p:to x="100000" y="60000"/>
                                    </p:animScale>
                                    <p:animScale>
                                      <p:cBhvr>
                                        <p:cTn id="19" dur="166" decel="50000">
                                          <p:stCondLst>
                                            <p:cond delay="676"/>
                                          </p:stCondLst>
                                        </p:cTn>
                                        <p:tgtEl>
                                          <p:spTgt spid="15"/>
                                        </p:tgtEl>
                                      </p:cBhvr>
                                      <p:to x="100000" y="100000"/>
                                    </p:animScale>
                                    <p:animScale>
                                      <p:cBhvr>
                                        <p:cTn id="20" dur="26">
                                          <p:stCondLst>
                                            <p:cond delay="1312"/>
                                          </p:stCondLst>
                                        </p:cTn>
                                        <p:tgtEl>
                                          <p:spTgt spid="15"/>
                                        </p:tgtEl>
                                      </p:cBhvr>
                                      <p:to x="100000" y="80000"/>
                                    </p:animScale>
                                    <p:animScale>
                                      <p:cBhvr>
                                        <p:cTn id="21" dur="166" decel="50000">
                                          <p:stCondLst>
                                            <p:cond delay="1338"/>
                                          </p:stCondLst>
                                        </p:cTn>
                                        <p:tgtEl>
                                          <p:spTgt spid="15"/>
                                        </p:tgtEl>
                                      </p:cBhvr>
                                      <p:to x="100000" y="100000"/>
                                    </p:animScale>
                                    <p:animScale>
                                      <p:cBhvr>
                                        <p:cTn id="22" dur="26">
                                          <p:stCondLst>
                                            <p:cond delay="1642"/>
                                          </p:stCondLst>
                                        </p:cTn>
                                        <p:tgtEl>
                                          <p:spTgt spid="15"/>
                                        </p:tgtEl>
                                      </p:cBhvr>
                                      <p:to x="100000" y="90000"/>
                                    </p:animScale>
                                    <p:animScale>
                                      <p:cBhvr>
                                        <p:cTn id="23" dur="166" decel="50000">
                                          <p:stCondLst>
                                            <p:cond delay="1668"/>
                                          </p:stCondLst>
                                        </p:cTn>
                                        <p:tgtEl>
                                          <p:spTgt spid="15"/>
                                        </p:tgtEl>
                                      </p:cBhvr>
                                      <p:to x="100000" y="100000"/>
                                    </p:animScale>
                                    <p:animScale>
                                      <p:cBhvr>
                                        <p:cTn id="24" dur="26">
                                          <p:stCondLst>
                                            <p:cond delay="1808"/>
                                          </p:stCondLst>
                                        </p:cTn>
                                        <p:tgtEl>
                                          <p:spTgt spid="15"/>
                                        </p:tgtEl>
                                      </p:cBhvr>
                                      <p:to x="100000" y="95000"/>
                                    </p:animScale>
                                    <p:animScale>
                                      <p:cBhvr>
                                        <p:cTn id="25" dur="166" decel="50000">
                                          <p:stCondLst>
                                            <p:cond delay="1834"/>
                                          </p:stCondLst>
                                        </p:cTn>
                                        <p:tgtEl>
                                          <p:spTgt spid="1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ppt_x"/>
                                          </p:val>
                                        </p:tav>
                                        <p:tav tm="100000">
                                          <p:val>
                                            <p:strVal val="#ppt_x"/>
                                          </p:val>
                                        </p:tav>
                                      </p:tavLst>
                                    </p:anim>
                                    <p:anim calcmode="lin" valueType="num">
                                      <p:cBhvr additive="base">
                                        <p:cTn id="3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 calcmode="lin" valueType="num">
                                      <p:cBhvr additive="base">
                                        <p:cTn id="36" dur="10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37" dur="1000"/>
                                        <p:tgtEl>
                                          <p:spTgt spid="3">
                                            <p:txEl>
                                              <p:pRg st="1" end="1"/>
                                            </p:txEl>
                                          </p:spTgt>
                                        </p:tgtEl>
                                      </p:cBhvr>
                                    </p:animEffect>
                                  </p:childTnLst>
                                </p:cTn>
                              </p:par>
                              <p:par>
                                <p:cTn id="38" presetID="26" presetClass="exit" presetSubtype="0" fill="hold" nodeType="withEffect">
                                  <p:stCondLst>
                                    <p:cond delay="0"/>
                                  </p:stCondLst>
                                  <p:childTnLst>
                                    <p:animEffect transition="out" filter="wipe(down)">
                                      <p:cBhvr>
                                        <p:cTn id="39" dur="180" accel="50000">
                                          <p:stCondLst>
                                            <p:cond delay="1820"/>
                                          </p:stCondLst>
                                        </p:cTn>
                                        <p:tgtEl>
                                          <p:spTgt spid="15"/>
                                        </p:tgtEl>
                                      </p:cBhvr>
                                    </p:animEffect>
                                    <p:anim calcmode="lin" valueType="num">
                                      <p:cBhvr>
                                        <p:cTn id="40" dur="1822" tmFilter="0,0; 0.14,0.31; 0.43,0.73; 0.71,0.91; 1.0,1.0">
                                          <p:stCondLst>
                                            <p:cond delay="0"/>
                                          </p:stCondLst>
                                        </p:cTn>
                                        <p:tgtEl>
                                          <p:spTgt spid="15"/>
                                        </p:tgtEl>
                                        <p:attrNameLst>
                                          <p:attrName>ppt_x</p:attrName>
                                        </p:attrNameLst>
                                      </p:cBhvr>
                                      <p:tavLst>
                                        <p:tav tm="0">
                                          <p:val>
                                            <p:strVal val="ppt_x"/>
                                          </p:val>
                                        </p:tav>
                                        <p:tav tm="100000">
                                          <p:val>
                                            <p:strVal val="#ppt_x+0.25"/>
                                          </p:val>
                                        </p:tav>
                                      </p:tavLst>
                                    </p:anim>
                                    <p:anim calcmode="lin" valueType="num">
                                      <p:cBhvr>
                                        <p:cTn id="41" dur="178">
                                          <p:stCondLst>
                                            <p:cond delay="1822"/>
                                          </p:stCondLst>
                                        </p:cTn>
                                        <p:tgtEl>
                                          <p:spTgt spid="15"/>
                                        </p:tgtEl>
                                        <p:attrNameLst>
                                          <p:attrName>ppt_x</p:attrName>
                                        </p:attrNameLst>
                                      </p:cBhvr>
                                      <p:tavLst>
                                        <p:tav tm="0">
                                          <p:val>
                                            <p:strVal val="ppt_x"/>
                                          </p:val>
                                        </p:tav>
                                        <p:tav tm="100000">
                                          <p:val>
                                            <p:strVal val="ppt_x"/>
                                          </p:val>
                                        </p:tav>
                                      </p:tavLst>
                                    </p:anim>
                                    <p:anim calcmode="lin" valueType="num">
                                      <p:cBhvr>
                                        <p:cTn id="42" dur="664" tmFilter="0.0,0.0;0.25,0.07;0.50,0.2;0.75,0.467;1.0,1.0">
                                          <p:stCondLst>
                                            <p:cond delay="0"/>
                                          </p:stCondLst>
                                        </p:cTn>
                                        <p:tgtEl>
                                          <p:spTgt spid="15"/>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3" dur="664" tmFilter="0, 0; 0.125,0.2665; 0.25,0.4; 0.375,0.465; 0.5,0.5;  0.625,0.535; 0.75,0.6; 0.875,0.7335; 1,1">
                                          <p:stCondLst>
                                            <p:cond delay="664"/>
                                          </p:stCondLst>
                                        </p:cTn>
                                        <p:tgtEl>
                                          <p:spTgt spid="15"/>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4" dur="332" tmFilter="0, 0; 0.125,0.2665; 0.25,0.4; 0.375,0.465; 0.5,0.5;  0.625,0.535; 0.75,0.6; 0.875,0.7335; 1,1">
                                          <p:stCondLst>
                                            <p:cond delay="1324"/>
                                          </p:stCondLst>
                                        </p:cTn>
                                        <p:tgtEl>
                                          <p:spTgt spid="15"/>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5" dur="164" tmFilter="0, 0; 0.125,0.2665; 0.25,0.4; 0.375,0.465; 0.5,0.5;  0.625,0.535; 0.75,0.6; 0.875,0.7335; 1,1">
                                          <p:stCondLst>
                                            <p:cond delay="1656"/>
                                          </p:stCondLst>
                                        </p:cTn>
                                        <p:tgtEl>
                                          <p:spTgt spid="15"/>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6" dur="180" accel="50000">
                                          <p:stCondLst>
                                            <p:cond delay="1820"/>
                                          </p:stCondLst>
                                        </p:cTn>
                                        <p:tgtEl>
                                          <p:spTgt spid="15"/>
                                        </p:tgtEl>
                                        <p:attrNameLst>
                                          <p:attrName>ppt_y</p:attrName>
                                        </p:attrNameLst>
                                      </p:cBhvr>
                                      <p:tavLst>
                                        <p:tav tm="0">
                                          <p:val>
                                            <p:strVal val="ppt_y"/>
                                          </p:val>
                                        </p:tav>
                                        <p:tav tm="100000">
                                          <p:val>
                                            <p:strVal val="ppt_y+ppt_h"/>
                                          </p:val>
                                        </p:tav>
                                      </p:tavLst>
                                    </p:anim>
                                    <p:animScale>
                                      <p:cBhvr>
                                        <p:cTn id="47" dur="26">
                                          <p:stCondLst>
                                            <p:cond delay="620"/>
                                          </p:stCondLst>
                                        </p:cTn>
                                        <p:tgtEl>
                                          <p:spTgt spid="15"/>
                                        </p:tgtEl>
                                      </p:cBhvr>
                                      <p:to x="100000" y="60000"/>
                                    </p:animScale>
                                    <p:animScale>
                                      <p:cBhvr>
                                        <p:cTn id="48" dur="166" decel="50000">
                                          <p:stCondLst>
                                            <p:cond delay="646"/>
                                          </p:stCondLst>
                                        </p:cTn>
                                        <p:tgtEl>
                                          <p:spTgt spid="15"/>
                                        </p:tgtEl>
                                      </p:cBhvr>
                                      <p:to x="100000" y="100000"/>
                                    </p:animScale>
                                    <p:animScale>
                                      <p:cBhvr>
                                        <p:cTn id="49" dur="26">
                                          <p:stCondLst>
                                            <p:cond delay="1312"/>
                                          </p:stCondLst>
                                        </p:cTn>
                                        <p:tgtEl>
                                          <p:spTgt spid="15"/>
                                        </p:tgtEl>
                                      </p:cBhvr>
                                      <p:to x="100000" y="80000"/>
                                    </p:animScale>
                                    <p:animScale>
                                      <p:cBhvr>
                                        <p:cTn id="50" dur="166" decel="50000">
                                          <p:stCondLst>
                                            <p:cond delay="1338"/>
                                          </p:stCondLst>
                                        </p:cTn>
                                        <p:tgtEl>
                                          <p:spTgt spid="15"/>
                                        </p:tgtEl>
                                      </p:cBhvr>
                                      <p:to x="100000" y="100000"/>
                                    </p:animScale>
                                    <p:animScale>
                                      <p:cBhvr>
                                        <p:cTn id="51" dur="26">
                                          <p:stCondLst>
                                            <p:cond delay="1642"/>
                                          </p:stCondLst>
                                        </p:cTn>
                                        <p:tgtEl>
                                          <p:spTgt spid="15"/>
                                        </p:tgtEl>
                                      </p:cBhvr>
                                      <p:to x="100000" y="90000"/>
                                    </p:animScale>
                                    <p:animScale>
                                      <p:cBhvr>
                                        <p:cTn id="52" dur="166" decel="50000">
                                          <p:stCondLst>
                                            <p:cond delay="1668"/>
                                          </p:stCondLst>
                                        </p:cTn>
                                        <p:tgtEl>
                                          <p:spTgt spid="15"/>
                                        </p:tgtEl>
                                      </p:cBhvr>
                                      <p:to x="100000" y="100000"/>
                                    </p:animScale>
                                    <p:animScale>
                                      <p:cBhvr>
                                        <p:cTn id="53" dur="26">
                                          <p:stCondLst>
                                            <p:cond delay="1808"/>
                                          </p:stCondLst>
                                        </p:cTn>
                                        <p:tgtEl>
                                          <p:spTgt spid="15"/>
                                        </p:tgtEl>
                                      </p:cBhvr>
                                      <p:to x="100000" y="95000"/>
                                    </p:animScale>
                                    <p:animScale>
                                      <p:cBhvr>
                                        <p:cTn id="54" dur="166" decel="50000">
                                          <p:stCondLst>
                                            <p:cond delay="1834"/>
                                          </p:stCondLst>
                                        </p:cTn>
                                        <p:tgtEl>
                                          <p:spTgt spid="15"/>
                                        </p:tgtEl>
                                      </p:cBhvr>
                                      <p:to x="100000" y="100000"/>
                                    </p:animScale>
                                    <p:set>
                                      <p:cBhvr>
                                        <p:cTn id="55" dur="1" fill="hold">
                                          <p:stCondLst>
                                            <p:cond delay="1999"/>
                                          </p:stCondLst>
                                        </p:cTn>
                                        <p:tgtEl>
                                          <p:spTgt spid="15"/>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2" grpId="0" animBg="1"/>
      <p:bldP spid="22"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_rtaylor\GoogleEarthViews\20130502SpringsFire_fireprog\SpringsFireProg2_Eastward\SpringsFire_prog2_20130502_0630.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99544" y="821947"/>
            <a:ext cx="10012680" cy="5862377"/>
          </a:xfrm>
          <a:prstGeom prst="rect">
            <a:avLst/>
          </a:prstGeom>
          <a:ln w="88900" cap="sq" cmpd="thickThin">
            <a:solidFill>
              <a:srgbClr val="000000"/>
            </a:solidFill>
            <a:prstDash val="solid"/>
            <a:miter lim="800000"/>
          </a:ln>
          <a:effectLst>
            <a:innerShdw blurRad="76200">
              <a:srgbClr val="000000"/>
            </a:innerShdw>
          </a:effectLst>
        </p:spPr>
      </p:pic>
      <p:sp>
        <p:nvSpPr>
          <p:cNvPr id="4" name="TextBox 3">
            <a:extLst>
              <a:ext uri="{FF2B5EF4-FFF2-40B4-BE49-F238E27FC236}">
                <a16:creationId xmlns:a16="http://schemas.microsoft.com/office/drawing/2014/main" xmlns="" id="{9D64EEDD-7452-914F-AC7D-36488CA4B7AF}"/>
              </a:ext>
            </a:extLst>
          </p:cNvPr>
          <p:cNvSpPr txBox="1"/>
          <p:nvPr/>
        </p:nvSpPr>
        <p:spPr>
          <a:xfrm>
            <a:off x="11212224" y="6230034"/>
            <a:ext cx="1021529" cy="646331"/>
          </a:xfrm>
          <a:prstGeom prst="rect">
            <a:avLst/>
          </a:prstGeom>
          <a:noFill/>
        </p:spPr>
        <p:txBody>
          <a:bodyPr wrap="square" rtlCol="0">
            <a:spAutoFit/>
          </a:bodyPr>
          <a:lstStyle/>
          <a:p>
            <a:r>
              <a:rPr lang="en-US" sz="1200" dirty="0"/>
              <a:t>(Map: Robert Taylor; Taylor, n.d.)</a:t>
            </a:r>
          </a:p>
        </p:txBody>
      </p:sp>
      <p:sp>
        <p:nvSpPr>
          <p:cNvPr id="6" name="Title 1">
            <a:extLst>
              <a:ext uri="{FF2B5EF4-FFF2-40B4-BE49-F238E27FC236}">
                <a16:creationId xmlns:a16="http://schemas.microsoft.com/office/drawing/2014/main" xmlns="" id="{C8C02958-F2C3-2743-A909-0DF54E3829E6}"/>
              </a:ext>
            </a:extLst>
          </p:cNvPr>
          <p:cNvSpPr txBox="1">
            <a:spLocks/>
          </p:cNvSpPr>
          <p:nvPr/>
        </p:nvSpPr>
        <p:spPr>
          <a:xfrm>
            <a:off x="2505206" y="0"/>
            <a:ext cx="8798876" cy="1276237"/>
          </a:xfrm>
          <a:prstGeom prst="rect">
            <a:avLst/>
          </a:prstGeom>
        </p:spPr>
        <p:txBody>
          <a:bodyPr vert="horz" lIns="91440" tIns="45720" rIns="91440" bIns="45720" rtlCol="0" anchor="t">
            <a:noAutofit/>
          </a:bodyPr>
          <a:lstStyle>
            <a:lvl1pPr algn="r" defTabSz="914400" rtl="0" eaLnBrk="1" latinLnBrk="0" hangingPunct="1">
              <a:lnSpc>
                <a:spcPct val="90000"/>
              </a:lnSpc>
              <a:spcBef>
                <a:spcPct val="0"/>
              </a:spcBef>
              <a:buNone/>
              <a:defRPr sz="6000" b="1" i="0" kern="1200" cap="none">
                <a:solidFill>
                  <a:schemeClr val="tx1"/>
                </a:solidFill>
                <a:effectLst/>
                <a:latin typeface="Garamond Bold"/>
                <a:ea typeface="+mj-ea"/>
                <a:cs typeface="+mj-cs"/>
              </a:defRPr>
            </a:lvl1pPr>
          </a:lstStyle>
          <a:p>
            <a:r>
              <a:rPr lang="en-US" sz="2000" dirty="0"/>
              <a:t>Santa Monica Mountains National Recreation Area </a:t>
            </a:r>
            <a:r>
              <a:rPr lang="en-US" sz="1600" dirty="0">
                <a:solidFill>
                  <a:schemeClr val="accent5"/>
                </a:solidFill>
                <a:latin typeface="Zapfino" panose="03030300040707070C03" pitchFamily="66" charset="77"/>
              </a:rPr>
              <a:t>Springs Fire Progression</a:t>
            </a:r>
          </a:p>
        </p:txBody>
      </p:sp>
      <p:sp>
        <p:nvSpPr>
          <p:cNvPr id="5" name="Title 1"/>
          <p:cNvSpPr txBox="1">
            <a:spLocks/>
          </p:cNvSpPr>
          <p:nvPr/>
        </p:nvSpPr>
        <p:spPr>
          <a:xfrm>
            <a:off x="1199544" y="6172201"/>
            <a:ext cx="5181600" cy="609599"/>
          </a:xfrm>
          <a:prstGeom prst="rect">
            <a:avLst/>
          </a:prstGeom>
        </p:spPr>
        <p:txBody>
          <a:bodyPr vert="horz" lIns="91440" tIns="45720" rIns="91440" bIns="45720" rtlCol="0" anchor="ctr">
            <a:normAutofit fontScale="97500"/>
          </a:bodyPr>
          <a:lstStyle/>
          <a:p>
            <a:pPr defTabSz="914400">
              <a:spcBef>
                <a:spcPct val="0"/>
              </a:spcBef>
              <a:defRPr/>
            </a:pPr>
            <a:r>
              <a:rPr lang="en-US" sz="2800" b="1" dirty="0">
                <a:latin typeface="Garamond Bold"/>
                <a:ea typeface="+mj-ea"/>
                <a:cs typeface="+mj-cs"/>
              </a:rPr>
              <a:t>5/2/2013  0630hr</a:t>
            </a:r>
          </a:p>
        </p:txBody>
      </p:sp>
    </p:spTree>
    <p:extLst>
      <p:ext uri="{BB962C8B-B14F-4D97-AF65-F5344CB8AC3E}">
        <p14:creationId xmlns:p14="http://schemas.microsoft.com/office/powerpoint/2010/main" val="4025565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_rtaylor\GoogleEarthViews\20130502SpringsFire_fireprog\SpringsFireProg2_Eastward\SpringsFire_prog2_20130502_0800.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99544" y="821947"/>
            <a:ext cx="10012680" cy="5862377"/>
          </a:xfrm>
          <a:prstGeom prst="rect">
            <a:avLst/>
          </a:prstGeom>
          <a:ln w="88900" cap="sq" cmpd="thickThin">
            <a:solidFill>
              <a:srgbClr val="000000"/>
            </a:solidFill>
            <a:prstDash val="solid"/>
            <a:miter lim="800000"/>
          </a:ln>
          <a:effectLst>
            <a:innerShdw blurRad="76200">
              <a:srgbClr val="000000"/>
            </a:innerShdw>
          </a:effectLst>
        </p:spPr>
      </p:pic>
      <p:sp>
        <p:nvSpPr>
          <p:cNvPr id="5" name="Title 1"/>
          <p:cNvSpPr txBox="1">
            <a:spLocks/>
          </p:cNvSpPr>
          <p:nvPr/>
        </p:nvSpPr>
        <p:spPr>
          <a:xfrm>
            <a:off x="1162968" y="6176099"/>
            <a:ext cx="5181600" cy="609599"/>
          </a:xfrm>
          <a:prstGeom prst="rect">
            <a:avLst/>
          </a:prstGeom>
        </p:spPr>
        <p:txBody>
          <a:bodyPr vert="horz" lIns="91440" tIns="45720" rIns="91440" bIns="45720" rtlCol="0" anchor="ctr">
            <a:normAutofit fontScale="97500"/>
          </a:bodyPr>
          <a:lstStyle/>
          <a:p>
            <a:pPr defTabSz="914400">
              <a:spcBef>
                <a:spcPct val="0"/>
              </a:spcBef>
              <a:defRPr/>
            </a:pPr>
            <a:r>
              <a:rPr lang="en-US" sz="2800" b="1" dirty="0">
                <a:latin typeface="Garamond Bold"/>
                <a:ea typeface="+mj-ea"/>
                <a:cs typeface="+mj-cs"/>
              </a:rPr>
              <a:t>5/2/2013  0800hr</a:t>
            </a:r>
          </a:p>
        </p:txBody>
      </p:sp>
      <p:sp>
        <p:nvSpPr>
          <p:cNvPr id="4" name="TextBox 3">
            <a:extLst>
              <a:ext uri="{FF2B5EF4-FFF2-40B4-BE49-F238E27FC236}">
                <a16:creationId xmlns:a16="http://schemas.microsoft.com/office/drawing/2014/main" xmlns="" id="{23EE969A-A8BD-1D47-9D81-F255B7DAE004}"/>
              </a:ext>
            </a:extLst>
          </p:cNvPr>
          <p:cNvSpPr txBox="1"/>
          <p:nvPr/>
        </p:nvSpPr>
        <p:spPr>
          <a:xfrm>
            <a:off x="11212224" y="6230034"/>
            <a:ext cx="1021529" cy="646331"/>
          </a:xfrm>
          <a:prstGeom prst="rect">
            <a:avLst/>
          </a:prstGeom>
          <a:noFill/>
        </p:spPr>
        <p:txBody>
          <a:bodyPr wrap="square" rtlCol="0">
            <a:spAutoFit/>
          </a:bodyPr>
          <a:lstStyle/>
          <a:p>
            <a:r>
              <a:rPr lang="en-US" sz="1200" dirty="0"/>
              <a:t>(Map: Robert Taylor; Taylor, n.d.)</a:t>
            </a:r>
          </a:p>
        </p:txBody>
      </p:sp>
      <p:sp>
        <p:nvSpPr>
          <p:cNvPr id="6" name="Title 1">
            <a:extLst>
              <a:ext uri="{FF2B5EF4-FFF2-40B4-BE49-F238E27FC236}">
                <a16:creationId xmlns:a16="http://schemas.microsoft.com/office/drawing/2014/main" xmlns="" id="{E5E8F55F-ACD4-004F-B654-CDA5C47CA72D}"/>
              </a:ext>
            </a:extLst>
          </p:cNvPr>
          <p:cNvSpPr txBox="1">
            <a:spLocks/>
          </p:cNvSpPr>
          <p:nvPr/>
        </p:nvSpPr>
        <p:spPr>
          <a:xfrm>
            <a:off x="2505206" y="0"/>
            <a:ext cx="8798876" cy="1276237"/>
          </a:xfrm>
          <a:prstGeom prst="rect">
            <a:avLst/>
          </a:prstGeom>
        </p:spPr>
        <p:txBody>
          <a:bodyPr vert="horz" lIns="91440" tIns="45720" rIns="91440" bIns="45720" rtlCol="0" anchor="t">
            <a:noAutofit/>
          </a:bodyPr>
          <a:lstStyle>
            <a:lvl1pPr algn="r" defTabSz="914400" rtl="0" eaLnBrk="1" latinLnBrk="0" hangingPunct="1">
              <a:lnSpc>
                <a:spcPct val="90000"/>
              </a:lnSpc>
              <a:spcBef>
                <a:spcPct val="0"/>
              </a:spcBef>
              <a:buNone/>
              <a:defRPr sz="6000" b="1" i="0" kern="1200" cap="none">
                <a:solidFill>
                  <a:schemeClr val="tx1"/>
                </a:solidFill>
                <a:effectLst/>
                <a:latin typeface="Garamond Bold"/>
                <a:ea typeface="+mj-ea"/>
                <a:cs typeface="+mj-cs"/>
              </a:defRPr>
            </a:lvl1pPr>
          </a:lstStyle>
          <a:p>
            <a:r>
              <a:rPr lang="en-US" sz="2000" dirty="0"/>
              <a:t>Santa Monica Mountains National Recreation Area </a:t>
            </a:r>
            <a:r>
              <a:rPr lang="en-US" sz="1600" dirty="0">
                <a:solidFill>
                  <a:schemeClr val="accent5"/>
                </a:solidFill>
                <a:latin typeface="Zapfino" panose="03030300040707070C03" pitchFamily="66" charset="77"/>
              </a:rPr>
              <a:t>Springs Fire Progression</a:t>
            </a:r>
          </a:p>
        </p:txBody>
      </p:sp>
    </p:spTree>
    <p:extLst>
      <p:ext uri="{BB962C8B-B14F-4D97-AF65-F5344CB8AC3E}">
        <p14:creationId xmlns:p14="http://schemas.microsoft.com/office/powerpoint/2010/main" val="815860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_rtaylor\GoogleEarthViews\20130502SpringsFire_fireprog\SpringsFireProg2_Eastward\SpringsFire_prog2_20130502_1100.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99544" y="821947"/>
            <a:ext cx="10012680" cy="5862377"/>
          </a:xfrm>
          <a:prstGeom prst="rect">
            <a:avLst/>
          </a:prstGeom>
          <a:ln w="88900" cap="sq" cmpd="thickThin">
            <a:solidFill>
              <a:srgbClr val="000000"/>
            </a:solidFill>
            <a:prstDash val="solid"/>
            <a:miter lim="800000"/>
          </a:ln>
          <a:effectLst>
            <a:innerShdw blurRad="76200">
              <a:srgbClr val="000000"/>
            </a:innerShdw>
          </a:effectLst>
        </p:spPr>
      </p:pic>
      <p:sp>
        <p:nvSpPr>
          <p:cNvPr id="4" name="TextBox 3">
            <a:extLst>
              <a:ext uri="{FF2B5EF4-FFF2-40B4-BE49-F238E27FC236}">
                <a16:creationId xmlns:a16="http://schemas.microsoft.com/office/drawing/2014/main" xmlns="" id="{5345C1EB-D268-D147-8D62-E573D6C17F23}"/>
              </a:ext>
            </a:extLst>
          </p:cNvPr>
          <p:cNvSpPr txBox="1"/>
          <p:nvPr/>
        </p:nvSpPr>
        <p:spPr>
          <a:xfrm>
            <a:off x="11212224" y="6230034"/>
            <a:ext cx="1021529" cy="646331"/>
          </a:xfrm>
          <a:prstGeom prst="rect">
            <a:avLst/>
          </a:prstGeom>
          <a:noFill/>
        </p:spPr>
        <p:txBody>
          <a:bodyPr wrap="square" rtlCol="0">
            <a:spAutoFit/>
          </a:bodyPr>
          <a:lstStyle/>
          <a:p>
            <a:r>
              <a:rPr lang="en-US" sz="1200" dirty="0"/>
              <a:t>(Map: Robert Taylor; Taylor, n.d.)</a:t>
            </a:r>
          </a:p>
        </p:txBody>
      </p:sp>
      <p:sp>
        <p:nvSpPr>
          <p:cNvPr id="6" name="Title 1">
            <a:extLst>
              <a:ext uri="{FF2B5EF4-FFF2-40B4-BE49-F238E27FC236}">
                <a16:creationId xmlns:a16="http://schemas.microsoft.com/office/drawing/2014/main" xmlns="" id="{F2F3ABE3-2721-0541-AC56-B85BF410E242}"/>
              </a:ext>
            </a:extLst>
          </p:cNvPr>
          <p:cNvSpPr txBox="1">
            <a:spLocks/>
          </p:cNvSpPr>
          <p:nvPr/>
        </p:nvSpPr>
        <p:spPr>
          <a:xfrm>
            <a:off x="2505206" y="0"/>
            <a:ext cx="8798876" cy="1276237"/>
          </a:xfrm>
          <a:prstGeom prst="rect">
            <a:avLst/>
          </a:prstGeom>
        </p:spPr>
        <p:txBody>
          <a:bodyPr vert="horz" lIns="91440" tIns="45720" rIns="91440" bIns="45720" rtlCol="0" anchor="t">
            <a:noAutofit/>
          </a:bodyPr>
          <a:lstStyle>
            <a:lvl1pPr algn="r" defTabSz="914400" rtl="0" eaLnBrk="1" latinLnBrk="0" hangingPunct="1">
              <a:lnSpc>
                <a:spcPct val="90000"/>
              </a:lnSpc>
              <a:spcBef>
                <a:spcPct val="0"/>
              </a:spcBef>
              <a:buNone/>
              <a:defRPr sz="6000" b="1" i="0" kern="1200" cap="none">
                <a:solidFill>
                  <a:schemeClr val="tx1"/>
                </a:solidFill>
                <a:effectLst/>
                <a:latin typeface="Garamond Bold"/>
                <a:ea typeface="+mj-ea"/>
                <a:cs typeface="+mj-cs"/>
              </a:defRPr>
            </a:lvl1pPr>
          </a:lstStyle>
          <a:p>
            <a:r>
              <a:rPr lang="en-US" sz="2000" dirty="0"/>
              <a:t>Santa Monica Mountains National Recreation Area </a:t>
            </a:r>
            <a:r>
              <a:rPr lang="en-US" sz="1600" dirty="0">
                <a:solidFill>
                  <a:schemeClr val="accent5"/>
                </a:solidFill>
                <a:latin typeface="Zapfino" panose="03030300040707070C03" pitchFamily="66" charset="77"/>
              </a:rPr>
              <a:t>Springs Fire Progression</a:t>
            </a:r>
          </a:p>
        </p:txBody>
      </p:sp>
      <p:sp>
        <p:nvSpPr>
          <p:cNvPr id="5" name="Title 1"/>
          <p:cNvSpPr txBox="1">
            <a:spLocks/>
          </p:cNvSpPr>
          <p:nvPr/>
        </p:nvSpPr>
        <p:spPr>
          <a:xfrm>
            <a:off x="1162968" y="6176099"/>
            <a:ext cx="5181600" cy="609599"/>
          </a:xfrm>
          <a:prstGeom prst="rect">
            <a:avLst/>
          </a:prstGeom>
        </p:spPr>
        <p:txBody>
          <a:bodyPr vert="horz" lIns="91440" tIns="45720" rIns="91440" bIns="45720" rtlCol="0" anchor="ctr">
            <a:normAutofit fontScale="97500"/>
          </a:bodyPr>
          <a:lstStyle/>
          <a:p>
            <a:pPr defTabSz="914400">
              <a:spcBef>
                <a:spcPct val="0"/>
              </a:spcBef>
              <a:defRPr/>
            </a:pPr>
            <a:r>
              <a:rPr lang="en-US" sz="2800" b="1" dirty="0">
                <a:latin typeface="Garamond Bold"/>
                <a:ea typeface="+mj-ea"/>
                <a:cs typeface="+mj-cs"/>
              </a:rPr>
              <a:t>5/2/2013  1100hr</a:t>
            </a:r>
          </a:p>
        </p:txBody>
      </p:sp>
    </p:spTree>
    <p:extLst>
      <p:ext uri="{BB962C8B-B14F-4D97-AF65-F5344CB8AC3E}">
        <p14:creationId xmlns:p14="http://schemas.microsoft.com/office/powerpoint/2010/main" val="571879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_rtaylor\GoogleEarthViews\20130502SpringsFire_fireprog\SpringsFireProg2_Eastward\SpringsFire_prog2_20130502_1300.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99544" y="821947"/>
            <a:ext cx="10012680" cy="5862377"/>
          </a:xfrm>
          <a:prstGeom prst="rect">
            <a:avLst/>
          </a:prstGeom>
          <a:ln w="88900" cap="sq" cmpd="thickThin">
            <a:solidFill>
              <a:srgbClr val="000000"/>
            </a:solidFill>
            <a:prstDash val="solid"/>
            <a:miter lim="800000"/>
          </a:ln>
          <a:effectLst>
            <a:innerShdw blurRad="76200">
              <a:srgbClr val="000000"/>
            </a:innerShdw>
          </a:effectLst>
        </p:spPr>
      </p:pic>
      <p:sp>
        <p:nvSpPr>
          <p:cNvPr id="5" name="Title 1"/>
          <p:cNvSpPr txBox="1">
            <a:spLocks/>
          </p:cNvSpPr>
          <p:nvPr/>
        </p:nvSpPr>
        <p:spPr>
          <a:xfrm>
            <a:off x="1162968" y="6176099"/>
            <a:ext cx="5181600" cy="609599"/>
          </a:xfrm>
          <a:prstGeom prst="rect">
            <a:avLst/>
          </a:prstGeom>
        </p:spPr>
        <p:txBody>
          <a:bodyPr vert="horz" lIns="91440" tIns="45720" rIns="91440" bIns="45720" rtlCol="0" anchor="ctr">
            <a:normAutofit fontScale="97500"/>
          </a:bodyPr>
          <a:lstStyle/>
          <a:p>
            <a:pPr defTabSz="914400">
              <a:spcBef>
                <a:spcPct val="0"/>
              </a:spcBef>
              <a:defRPr/>
            </a:pPr>
            <a:r>
              <a:rPr lang="en-US" sz="2800" b="1" dirty="0">
                <a:latin typeface="Garamond Bold"/>
                <a:ea typeface="+mj-ea"/>
                <a:cs typeface="+mj-cs"/>
              </a:rPr>
              <a:t>5/2/2013  1300hr</a:t>
            </a:r>
          </a:p>
        </p:txBody>
      </p:sp>
      <p:sp>
        <p:nvSpPr>
          <p:cNvPr id="4" name="TextBox 3">
            <a:extLst>
              <a:ext uri="{FF2B5EF4-FFF2-40B4-BE49-F238E27FC236}">
                <a16:creationId xmlns:a16="http://schemas.microsoft.com/office/drawing/2014/main" xmlns="" id="{BDEA48EB-66B0-2C45-AFAF-865DECDA4770}"/>
              </a:ext>
            </a:extLst>
          </p:cNvPr>
          <p:cNvSpPr txBox="1"/>
          <p:nvPr/>
        </p:nvSpPr>
        <p:spPr>
          <a:xfrm>
            <a:off x="11212224" y="6230034"/>
            <a:ext cx="1021529" cy="646331"/>
          </a:xfrm>
          <a:prstGeom prst="rect">
            <a:avLst/>
          </a:prstGeom>
          <a:noFill/>
        </p:spPr>
        <p:txBody>
          <a:bodyPr wrap="square" rtlCol="0">
            <a:spAutoFit/>
          </a:bodyPr>
          <a:lstStyle/>
          <a:p>
            <a:r>
              <a:rPr lang="en-US" sz="1200" dirty="0"/>
              <a:t>(Map: Robert Taylor; Taylor, n.d.)</a:t>
            </a:r>
          </a:p>
        </p:txBody>
      </p:sp>
      <p:sp>
        <p:nvSpPr>
          <p:cNvPr id="6" name="Title 1">
            <a:extLst>
              <a:ext uri="{FF2B5EF4-FFF2-40B4-BE49-F238E27FC236}">
                <a16:creationId xmlns:a16="http://schemas.microsoft.com/office/drawing/2014/main" xmlns="" id="{FD09D1B5-3705-BC42-A57F-8D5814E2D8E6}"/>
              </a:ext>
            </a:extLst>
          </p:cNvPr>
          <p:cNvSpPr txBox="1">
            <a:spLocks/>
          </p:cNvSpPr>
          <p:nvPr/>
        </p:nvSpPr>
        <p:spPr>
          <a:xfrm>
            <a:off x="2505206" y="0"/>
            <a:ext cx="8798876" cy="1276237"/>
          </a:xfrm>
          <a:prstGeom prst="rect">
            <a:avLst/>
          </a:prstGeom>
        </p:spPr>
        <p:txBody>
          <a:bodyPr vert="horz" lIns="91440" tIns="45720" rIns="91440" bIns="45720" rtlCol="0" anchor="t">
            <a:noAutofit/>
          </a:bodyPr>
          <a:lstStyle>
            <a:lvl1pPr algn="r" defTabSz="914400" rtl="0" eaLnBrk="1" latinLnBrk="0" hangingPunct="1">
              <a:lnSpc>
                <a:spcPct val="90000"/>
              </a:lnSpc>
              <a:spcBef>
                <a:spcPct val="0"/>
              </a:spcBef>
              <a:buNone/>
              <a:defRPr sz="6000" b="1" i="0" kern="1200" cap="none">
                <a:solidFill>
                  <a:schemeClr val="tx1"/>
                </a:solidFill>
                <a:effectLst/>
                <a:latin typeface="Garamond Bold"/>
                <a:ea typeface="+mj-ea"/>
                <a:cs typeface="+mj-cs"/>
              </a:defRPr>
            </a:lvl1pPr>
          </a:lstStyle>
          <a:p>
            <a:r>
              <a:rPr lang="en-US" sz="2000" dirty="0"/>
              <a:t>Santa Monica Mountains National Recreation Area </a:t>
            </a:r>
            <a:r>
              <a:rPr lang="en-US" sz="1600" dirty="0">
                <a:solidFill>
                  <a:schemeClr val="accent5"/>
                </a:solidFill>
                <a:latin typeface="Zapfino" panose="03030300040707070C03" pitchFamily="66" charset="77"/>
              </a:rPr>
              <a:t>Springs Fire Progression</a:t>
            </a:r>
          </a:p>
        </p:txBody>
      </p:sp>
    </p:spTree>
    <p:extLst>
      <p:ext uri="{BB962C8B-B14F-4D97-AF65-F5344CB8AC3E}">
        <p14:creationId xmlns:p14="http://schemas.microsoft.com/office/powerpoint/2010/main" val="2968510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_rtaylor\GoogleEarthViews\20130502SpringsFire_fireprog\SpringsFireProg2_Eastward\SpringsFire_prog2_20130502_150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99544" y="821947"/>
            <a:ext cx="10012680" cy="5862377"/>
          </a:xfrm>
          <a:prstGeom prst="rect">
            <a:avLst/>
          </a:prstGeom>
          <a:ln w="88900" cap="sq" cmpd="thickThin">
            <a:solidFill>
              <a:srgbClr val="000000"/>
            </a:solidFill>
            <a:prstDash val="solid"/>
            <a:miter lim="800000"/>
          </a:ln>
          <a:effectLst>
            <a:innerShdw blurRad="76200">
              <a:srgbClr val="000000"/>
            </a:innerShdw>
          </a:effectLst>
        </p:spPr>
      </p:pic>
      <p:sp>
        <p:nvSpPr>
          <p:cNvPr id="5" name="Title 1"/>
          <p:cNvSpPr txBox="1">
            <a:spLocks/>
          </p:cNvSpPr>
          <p:nvPr/>
        </p:nvSpPr>
        <p:spPr>
          <a:xfrm>
            <a:off x="1199544" y="6170745"/>
            <a:ext cx="5181600" cy="609599"/>
          </a:xfrm>
          <a:prstGeom prst="rect">
            <a:avLst/>
          </a:prstGeom>
        </p:spPr>
        <p:txBody>
          <a:bodyPr vert="horz" lIns="91440" tIns="45720" rIns="91440" bIns="45720" rtlCol="0" anchor="ctr">
            <a:normAutofit fontScale="97500"/>
          </a:bodyPr>
          <a:lstStyle/>
          <a:p>
            <a:pPr defTabSz="914400">
              <a:spcBef>
                <a:spcPct val="0"/>
              </a:spcBef>
              <a:defRPr/>
            </a:pPr>
            <a:r>
              <a:rPr lang="en-US" sz="2800" b="1" dirty="0">
                <a:latin typeface="Garamond Bold"/>
                <a:ea typeface="+mj-ea"/>
                <a:cs typeface="+mj-cs"/>
              </a:rPr>
              <a:t>5/2/2013  1500hr</a:t>
            </a:r>
          </a:p>
        </p:txBody>
      </p:sp>
      <p:sp>
        <p:nvSpPr>
          <p:cNvPr id="4" name="TextBox 3">
            <a:extLst>
              <a:ext uri="{FF2B5EF4-FFF2-40B4-BE49-F238E27FC236}">
                <a16:creationId xmlns:a16="http://schemas.microsoft.com/office/drawing/2014/main" xmlns="" id="{A7AB13F5-C322-B14D-9BED-83899DA8C1DA}"/>
              </a:ext>
            </a:extLst>
          </p:cNvPr>
          <p:cNvSpPr txBox="1"/>
          <p:nvPr/>
        </p:nvSpPr>
        <p:spPr>
          <a:xfrm>
            <a:off x="11212224" y="6230034"/>
            <a:ext cx="1021529" cy="646331"/>
          </a:xfrm>
          <a:prstGeom prst="rect">
            <a:avLst/>
          </a:prstGeom>
          <a:noFill/>
        </p:spPr>
        <p:txBody>
          <a:bodyPr wrap="square" rtlCol="0">
            <a:spAutoFit/>
          </a:bodyPr>
          <a:lstStyle/>
          <a:p>
            <a:r>
              <a:rPr lang="en-US" sz="1200" dirty="0"/>
              <a:t>(Map: Robert Taylor; Taylor, n.d.)</a:t>
            </a:r>
          </a:p>
        </p:txBody>
      </p:sp>
      <p:sp>
        <p:nvSpPr>
          <p:cNvPr id="6" name="Title 1">
            <a:extLst>
              <a:ext uri="{FF2B5EF4-FFF2-40B4-BE49-F238E27FC236}">
                <a16:creationId xmlns:a16="http://schemas.microsoft.com/office/drawing/2014/main" xmlns="" id="{9768F04E-5CD5-5C4D-B5B5-4EFE67EF7ED0}"/>
              </a:ext>
            </a:extLst>
          </p:cNvPr>
          <p:cNvSpPr txBox="1">
            <a:spLocks/>
          </p:cNvSpPr>
          <p:nvPr/>
        </p:nvSpPr>
        <p:spPr>
          <a:xfrm>
            <a:off x="2505206" y="0"/>
            <a:ext cx="8798876" cy="1276237"/>
          </a:xfrm>
          <a:prstGeom prst="rect">
            <a:avLst/>
          </a:prstGeom>
        </p:spPr>
        <p:txBody>
          <a:bodyPr vert="horz" lIns="91440" tIns="45720" rIns="91440" bIns="45720" rtlCol="0" anchor="t">
            <a:noAutofit/>
          </a:bodyPr>
          <a:lstStyle>
            <a:lvl1pPr algn="r" defTabSz="914400" rtl="0" eaLnBrk="1" latinLnBrk="0" hangingPunct="1">
              <a:lnSpc>
                <a:spcPct val="90000"/>
              </a:lnSpc>
              <a:spcBef>
                <a:spcPct val="0"/>
              </a:spcBef>
              <a:buNone/>
              <a:defRPr sz="6000" b="1" i="0" kern="1200" cap="none">
                <a:solidFill>
                  <a:schemeClr val="tx1"/>
                </a:solidFill>
                <a:effectLst/>
                <a:latin typeface="Garamond Bold"/>
                <a:ea typeface="+mj-ea"/>
                <a:cs typeface="+mj-cs"/>
              </a:defRPr>
            </a:lvl1pPr>
          </a:lstStyle>
          <a:p>
            <a:r>
              <a:rPr lang="en-US" sz="2000" dirty="0"/>
              <a:t>Santa Monica Mountains National Recreation Area </a:t>
            </a:r>
            <a:r>
              <a:rPr lang="en-US" sz="1600" dirty="0">
                <a:solidFill>
                  <a:schemeClr val="accent5"/>
                </a:solidFill>
                <a:latin typeface="Zapfino" panose="03030300040707070C03" pitchFamily="66" charset="77"/>
              </a:rPr>
              <a:t>Springs Fire Progression</a:t>
            </a:r>
          </a:p>
        </p:txBody>
      </p:sp>
    </p:spTree>
    <p:extLst>
      <p:ext uri="{BB962C8B-B14F-4D97-AF65-F5344CB8AC3E}">
        <p14:creationId xmlns:p14="http://schemas.microsoft.com/office/powerpoint/2010/main" val="1442850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6BD209-8D10-8741-AC32-19A90619B72C}"/>
              </a:ext>
            </a:extLst>
          </p:cNvPr>
          <p:cNvSpPr>
            <a:spLocks noGrp="1"/>
          </p:cNvSpPr>
          <p:nvPr>
            <p:ph type="title"/>
          </p:nvPr>
        </p:nvSpPr>
        <p:spPr>
          <a:xfrm>
            <a:off x="2140777" y="187766"/>
            <a:ext cx="7956560" cy="1078348"/>
          </a:xfrm>
        </p:spPr>
        <p:txBody>
          <a:bodyPr>
            <a:normAutofit/>
          </a:bodyPr>
          <a:lstStyle/>
          <a:p>
            <a:r>
              <a:rPr lang="en-US" dirty="0">
                <a:solidFill>
                  <a:schemeClr val="accent5"/>
                </a:solidFill>
                <a:latin typeface="Zapfino" panose="03030300040707070C03" pitchFamily="66" charset="77"/>
              </a:rPr>
              <a:t>fire</a:t>
            </a:r>
            <a:r>
              <a:rPr lang="en-US" dirty="0"/>
              <a:t>  Frequency in Santa Monica Mountains</a:t>
            </a:r>
          </a:p>
        </p:txBody>
      </p:sp>
      <p:pic>
        <p:nvPicPr>
          <p:cNvPr id="7" name="Picture 2" descr="D:\_rtaylor\MapProducts\RtaylorMapProducts\_SAMO_FireMaps\SAMOfirehistories_visualizations_indices_statistics\SAMOfirehistories_FireFreqthruSprings05022013_11x17.jpg">
            <a:extLst>
              <a:ext uri="{FF2B5EF4-FFF2-40B4-BE49-F238E27FC236}">
                <a16:creationId xmlns:a16="http://schemas.microsoft.com/office/drawing/2014/main" xmlns="" id="{C181E95A-B132-2540-B738-63E78F7BE2C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00385" y="1266114"/>
            <a:ext cx="9126543" cy="545608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10F21FD2-E03F-624F-BE8A-41E18905F5E6}"/>
              </a:ext>
            </a:extLst>
          </p:cNvPr>
          <p:cNvSpPr txBox="1"/>
          <p:nvPr/>
        </p:nvSpPr>
        <p:spPr>
          <a:xfrm>
            <a:off x="124701" y="1739822"/>
            <a:ext cx="2545491" cy="4749955"/>
          </a:xfrm>
          <a:prstGeom prst="rect">
            <a:avLst/>
          </a:prstGeom>
          <a:solidFill>
            <a:schemeClr val="bg2"/>
          </a:solidFill>
        </p:spPr>
        <p:txBody>
          <a:bodyPr wrap="square" rtlCol="0">
            <a:spAutoFit/>
          </a:bodyPr>
          <a:lstStyle/>
          <a:p>
            <a:pPr marL="457200" indent="-457200">
              <a:buFont typeface="Wingdings" pitchFamily="2" charset="2"/>
              <a:buChar char="§"/>
            </a:pPr>
            <a:r>
              <a:rPr lang="en-US" sz="2800" b="1" dirty="0">
                <a:solidFill>
                  <a:schemeClr val="accent3"/>
                </a:solidFill>
              </a:rPr>
              <a:t>Geographic distribution of winds</a:t>
            </a:r>
          </a:p>
          <a:p>
            <a:pPr algn="ctr"/>
            <a:r>
              <a:rPr lang="en-US" b="1" dirty="0">
                <a:solidFill>
                  <a:schemeClr val="accent5"/>
                </a:solidFill>
                <a:latin typeface="Zapfino" panose="03030300040707070C03" pitchFamily="66" charset="77"/>
              </a:rPr>
              <a:t>&amp;</a:t>
            </a:r>
          </a:p>
          <a:p>
            <a:pPr marL="457200" indent="-457200">
              <a:buFont typeface="Wingdings" pitchFamily="2" charset="2"/>
              <a:buChar char="§"/>
            </a:pPr>
            <a:r>
              <a:rPr lang="en-US" sz="2800" b="1" dirty="0">
                <a:solidFill>
                  <a:schemeClr val="accent1"/>
                </a:solidFill>
              </a:rPr>
              <a:t>Human fire ignitions along highways &amp; canyon roads</a:t>
            </a:r>
          </a:p>
        </p:txBody>
      </p:sp>
      <p:sp>
        <p:nvSpPr>
          <p:cNvPr id="8" name="TextBox 7">
            <a:extLst>
              <a:ext uri="{FF2B5EF4-FFF2-40B4-BE49-F238E27FC236}">
                <a16:creationId xmlns:a16="http://schemas.microsoft.com/office/drawing/2014/main" xmlns="" id="{5AF205CE-697E-7C43-804D-09F803FB12C6}"/>
              </a:ext>
            </a:extLst>
          </p:cNvPr>
          <p:cNvSpPr txBox="1"/>
          <p:nvPr/>
        </p:nvSpPr>
        <p:spPr>
          <a:xfrm>
            <a:off x="241300" y="1978220"/>
            <a:ext cx="2298700" cy="4031873"/>
          </a:xfrm>
          <a:prstGeom prst="rect">
            <a:avLst/>
          </a:prstGeom>
          <a:solidFill>
            <a:schemeClr val="bg2"/>
          </a:solidFill>
        </p:spPr>
        <p:txBody>
          <a:bodyPr wrap="square" rtlCol="0">
            <a:spAutoFit/>
          </a:bodyPr>
          <a:lstStyle/>
          <a:p>
            <a:pPr algn="ctr"/>
            <a:r>
              <a:rPr lang="en-US" sz="3200" b="1" dirty="0">
                <a:solidFill>
                  <a:schemeClr val="accent3"/>
                </a:solidFill>
              </a:rPr>
              <a:t>Why do you think certain areas like Malibu Canyon burn more than others?</a:t>
            </a:r>
          </a:p>
        </p:txBody>
      </p:sp>
      <p:sp>
        <p:nvSpPr>
          <p:cNvPr id="3" name="Oval 2">
            <a:extLst>
              <a:ext uri="{FF2B5EF4-FFF2-40B4-BE49-F238E27FC236}">
                <a16:creationId xmlns:a16="http://schemas.microsoft.com/office/drawing/2014/main" xmlns="" id="{8121C630-003B-3A45-978A-ABC9A8E035CA}"/>
              </a:ext>
            </a:extLst>
          </p:cNvPr>
          <p:cNvSpPr/>
          <p:nvPr/>
        </p:nvSpPr>
        <p:spPr>
          <a:xfrm>
            <a:off x="6028267" y="4114800"/>
            <a:ext cx="1701800" cy="855133"/>
          </a:xfrm>
          <a:prstGeom prst="ellipse">
            <a:avLst/>
          </a:prstGeom>
          <a:noFill/>
          <a:ln w="317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xmlns="" id="{81A3C2FE-CCC0-8541-9B39-FFC536A1C9E8}"/>
              </a:ext>
            </a:extLst>
          </p:cNvPr>
          <p:cNvCxnSpPr>
            <a:cxnSpLocks/>
          </p:cNvCxnSpPr>
          <p:nvPr/>
        </p:nvCxnSpPr>
        <p:spPr>
          <a:xfrm flipV="1">
            <a:off x="2786791" y="3804980"/>
            <a:ext cx="4339089" cy="1071107"/>
          </a:xfrm>
          <a:prstGeom prst="straightConnector1">
            <a:avLst/>
          </a:prstGeom>
          <a:ln w="53975">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xmlns="" id="{DCCADEED-89C1-7646-861F-4383AE27A4A1}"/>
              </a:ext>
            </a:extLst>
          </p:cNvPr>
          <p:cNvCxnSpPr>
            <a:cxnSpLocks/>
          </p:cNvCxnSpPr>
          <p:nvPr/>
        </p:nvCxnSpPr>
        <p:spPr>
          <a:xfrm>
            <a:off x="7030995" y="2249500"/>
            <a:ext cx="107" cy="803520"/>
          </a:xfrm>
          <a:prstGeom prst="straightConnector1">
            <a:avLst/>
          </a:prstGeom>
          <a:ln w="63500">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xmlns="" id="{23D809DC-D9E4-4E47-AFAD-6C4F85AB65FD}"/>
              </a:ext>
            </a:extLst>
          </p:cNvPr>
          <p:cNvCxnSpPr>
            <a:cxnSpLocks/>
          </p:cNvCxnSpPr>
          <p:nvPr/>
        </p:nvCxnSpPr>
        <p:spPr>
          <a:xfrm>
            <a:off x="7183396" y="2249500"/>
            <a:ext cx="0" cy="1127854"/>
          </a:xfrm>
          <a:prstGeom prst="straightConnector1">
            <a:avLst/>
          </a:prstGeom>
          <a:ln w="63500">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a:extLst>
              <a:ext uri="{FF2B5EF4-FFF2-40B4-BE49-F238E27FC236}">
                <a16:creationId xmlns:a16="http://schemas.microsoft.com/office/drawing/2014/main" xmlns="" id="{D27ADAB1-54DE-D148-BF63-B92D5B1B836A}"/>
              </a:ext>
            </a:extLst>
          </p:cNvPr>
          <p:cNvCxnSpPr>
            <a:cxnSpLocks/>
          </p:cNvCxnSpPr>
          <p:nvPr/>
        </p:nvCxnSpPr>
        <p:spPr>
          <a:xfrm>
            <a:off x="7335691" y="2292256"/>
            <a:ext cx="0" cy="1413982"/>
          </a:xfrm>
          <a:prstGeom prst="straightConnector1">
            <a:avLst/>
          </a:prstGeom>
          <a:ln w="63500">
            <a:tailEnd type="triangle"/>
          </a:ln>
        </p:spPr>
        <p:style>
          <a:lnRef idx="3">
            <a:schemeClr val="dk1"/>
          </a:lnRef>
          <a:fillRef idx="0">
            <a:schemeClr val="dk1"/>
          </a:fillRef>
          <a:effectRef idx="2">
            <a:schemeClr val="dk1"/>
          </a:effectRef>
          <a:fontRef idx="minor">
            <a:schemeClr val="tx1"/>
          </a:fontRef>
        </p:style>
      </p:cxnSp>
      <p:sp>
        <p:nvSpPr>
          <p:cNvPr id="17" name="TextBox 16">
            <a:extLst>
              <a:ext uri="{FF2B5EF4-FFF2-40B4-BE49-F238E27FC236}">
                <a16:creationId xmlns:a16="http://schemas.microsoft.com/office/drawing/2014/main" xmlns="" id="{943D6E91-61B1-0F4A-BD60-38A321988310}"/>
              </a:ext>
            </a:extLst>
          </p:cNvPr>
          <p:cNvSpPr txBox="1"/>
          <p:nvPr/>
        </p:nvSpPr>
        <p:spPr>
          <a:xfrm>
            <a:off x="5749506" y="1411682"/>
            <a:ext cx="1853514" cy="923330"/>
          </a:xfrm>
          <a:prstGeom prst="rect">
            <a:avLst/>
          </a:prstGeom>
          <a:solidFill>
            <a:schemeClr val="accent1"/>
          </a:solidFill>
          <a:scene3d>
            <a:camera prst="orthographicFront"/>
            <a:lightRig rig="twoPt" dir="t"/>
          </a:scene3d>
          <a:sp3d contourW="12700">
            <a:bevelT prst="slope"/>
            <a:bevelB prst="angle"/>
            <a:contourClr>
              <a:schemeClr val="bg1"/>
            </a:contourClr>
          </a:sp3d>
        </p:spPr>
        <p:txBody>
          <a:bodyPr wrap="square" rtlCol="0">
            <a:spAutoFit/>
          </a:bodyPr>
          <a:lstStyle/>
          <a:p>
            <a:pPr algn="ctr"/>
            <a:r>
              <a:rPr lang="en-US" b="1" dirty="0">
                <a:solidFill>
                  <a:schemeClr val="bg1"/>
                </a:solidFill>
              </a:rPr>
              <a:t>Santa Ana winds blowing through the canyons</a:t>
            </a:r>
          </a:p>
        </p:txBody>
      </p:sp>
      <p:cxnSp>
        <p:nvCxnSpPr>
          <p:cNvPr id="12" name="Straight Arrow Connector 11">
            <a:extLst>
              <a:ext uri="{FF2B5EF4-FFF2-40B4-BE49-F238E27FC236}">
                <a16:creationId xmlns:a16="http://schemas.microsoft.com/office/drawing/2014/main" xmlns="" id="{03B10E8F-C7C8-654C-9BB4-6151768BCC4F}"/>
              </a:ext>
            </a:extLst>
          </p:cNvPr>
          <p:cNvCxnSpPr>
            <a:cxnSpLocks/>
          </p:cNvCxnSpPr>
          <p:nvPr/>
        </p:nvCxnSpPr>
        <p:spPr>
          <a:xfrm flipV="1">
            <a:off x="2744663" y="3377354"/>
            <a:ext cx="4095534" cy="956375"/>
          </a:xfrm>
          <a:prstGeom prst="straightConnector1">
            <a:avLst/>
          </a:prstGeom>
          <a:ln w="53975">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xmlns="" id="{D1CE7E77-D0FE-2D41-A902-4BE60468B62B}"/>
              </a:ext>
            </a:extLst>
          </p:cNvPr>
          <p:cNvCxnSpPr>
            <a:cxnSpLocks/>
          </p:cNvCxnSpPr>
          <p:nvPr/>
        </p:nvCxnSpPr>
        <p:spPr>
          <a:xfrm flipH="1" flipV="1">
            <a:off x="8175044" y="1679116"/>
            <a:ext cx="3807606" cy="722784"/>
          </a:xfrm>
          <a:prstGeom prst="straightConnector1">
            <a:avLst/>
          </a:prstGeom>
          <a:ln w="53975">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1096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26" presetClass="entr" presetSubtype="0" fill="hold" grpId="0" nodeType="withEffect">
                                  <p:stCondLst>
                                    <p:cond delay="200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xit" presetSubtype="0" fill="hold" grpId="1" nodeType="clickEffect">
                                  <p:stCondLst>
                                    <p:cond delay="0"/>
                                  </p:stCondLst>
                                  <p:childTnLst>
                                    <p:animEffect transition="out" filter="wipe(down)">
                                      <p:cBhvr>
                                        <p:cTn id="40" dur="180" accel="50000">
                                          <p:stCondLst>
                                            <p:cond delay="1820"/>
                                          </p:stCondLst>
                                        </p:cTn>
                                        <p:tgtEl>
                                          <p:spTgt spid="8"/>
                                        </p:tgtEl>
                                      </p:cBhvr>
                                    </p:animEffect>
                                    <p:anim calcmode="lin" valueType="num">
                                      <p:cBhvr>
                                        <p:cTn id="41" dur="1822" tmFilter="0,0; 0.14,0.31; 0.43,0.73; 0.71,0.91; 1.0,1.0">
                                          <p:stCondLst>
                                            <p:cond delay="0"/>
                                          </p:stCondLst>
                                        </p:cTn>
                                        <p:tgtEl>
                                          <p:spTgt spid="8"/>
                                        </p:tgtEl>
                                        <p:attrNameLst>
                                          <p:attrName>ppt_x</p:attrName>
                                        </p:attrNameLst>
                                      </p:cBhvr>
                                      <p:tavLst>
                                        <p:tav tm="0">
                                          <p:val>
                                            <p:strVal val="ppt_x"/>
                                          </p:val>
                                        </p:tav>
                                        <p:tav tm="100000">
                                          <p:val>
                                            <p:strVal val="#ppt_x+0.25"/>
                                          </p:val>
                                        </p:tav>
                                      </p:tavLst>
                                    </p:anim>
                                    <p:anim calcmode="lin" valueType="num">
                                      <p:cBhvr>
                                        <p:cTn id="42" dur="178">
                                          <p:stCondLst>
                                            <p:cond delay="1822"/>
                                          </p:stCondLst>
                                        </p:cTn>
                                        <p:tgtEl>
                                          <p:spTgt spid="8"/>
                                        </p:tgtEl>
                                        <p:attrNameLst>
                                          <p:attrName>ppt_x</p:attrName>
                                        </p:attrNameLst>
                                      </p:cBhvr>
                                      <p:tavLst>
                                        <p:tav tm="0">
                                          <p:val>
                                            <p:strVal val="ppt_x"/>
                                          </p:val>
                                        </p:tav>
                                        <p:tav tm="100000">
                                          <p:val>
                                            <p:strVal val="ppt_x"/>
                                          </p:val>
                                        </p:tav>
                                      </p:tavLst>
                                    </p:anim>
                                    <p:anim calcmode="lin" valueType="num">
                                      <p:cBhvr>
                                        <p:cTn id="43" dur="664" tmFilter="0.0,0.0;0.25,0.07;0.50,0.2;0.75,0.467;1.0,1.0">
                                          <p:stCondLst>
                                            <p:cond delay="0"/>
                                          </p:stCondLst>
                                        </p:cTn>
                                        <p:tgtEl>
                                          <p:spTgt spid="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4" dur="664" tmFilter="0, 0; 0.125,0.2665; 0.25,0.4; 0.375,0.465; 0.5,0.5;  0.625,0.535; 0.75,0.6; 0.875,0.7335; 1,1">
                                          <p:stCondLst>
                                            <p:cond delay="664"/>
                                          </p:stCondLst>
                                        </p:cTn>
                                        <p:tgtEl>
                                          <p:spTgt spid="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5" dur="332" tmFilter="0, 0; 0.125,0.2665; 0.25,0.4; 0.375,0.465; 0.5,0.5;  0.625,0.535; 0.75,0.6; 0.875,0.7335; 1,1">
                                          <p:stCondLst>
                                            <p:cond delay="1324"/>
                                          </p:stCondLst>
                                        </p:cTn>
                                        <p:tgtEl>
                                          <p:spTgt spid="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6" dur="164" tmFilter="0, 0; 0.125,0.2665; 0.25,0.4; 0.375,0.465; 0.5,0.5;  0.625,0.535; 0.75,0.6; 0.875,0.7335; 1,1">
                                          <p:stCondLst>
                                            <p:cond delay="1656"/>
                                          </p:stCondLst>
                                        </p:cTn>
                                        <p:tgtEl>
                                          <p:spTgt spid="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7" dur="180" accel="50000">
                                          <p:stCondLst>
                                            <p:cond delay="1820"/>
                                          </p:stCondLst>
                                        </p:cTn>
                                        <p:tgtEl>
                                          <p:spTgt spid="8"/>
                                        </p:tgtEl>
                                        <p:attrNameLst>
                                          <p:attrName>ppt_y</p:attrName>
                                        </p:attrNameLst>
                                      </p:cBhvr>
                                      <p:tavLst>
                                        <p:tav tm="0">
                                          <p:val>
                                            <p:strVal val="ppt_y"/>
                                          </p:val>
                                        </p:tav>
                                        <p:tav tm="100000">
                                          <p:val>
                                            <p:strVal val="ppt_y+ppt_h"/>
                                          </p:val>
                                        </p:tav>
                                      </p:tavLst>
                                    </p:anim>
                                    <p:animScale>
                                      <p:cBhvr>
                                        <p:cTn id="48" dur="26">
                                          <p:stCondLst>
                                            <p:cond delay="620"/>
                                          </p:stCondLst>
                                        </p:cTn>
                                        <p:tgtEl>
                                          <p:spTgt spid="8"/>
                                        </p:tgtEl>
                                      </p:cBhvr>
                                      <p:to x="100000" y="60000"/>
                                    </p:animScale>
                                    <p:animScale>
                                      <p:cBhvr>
                                        <p:cTn id="49" dur="166" decel="50000">
                                          <p:stCondLst>
                                            <p:cond delay="646"/>
                                          </p:stCondLst>
                                        </p:cTn>
                                        <p:tgtEl>
                                          <p:spTgt spid="8"/>
                                        </p:tgtEl>
                                      </p:cBhvr>
                                      <p:to x="100000" y="100000"/>
                                    </p:animScale>
                                    <p:animScale>
                                      <p:cBhvr>
                                        <p:cTn id="50" dur="26">
                                          <p:stCondLst>
                                            <p:cond delay="1312"/>
                                          </p:stCondLst>
                                        </p:cTn>
                                        <p:tgtEl>
                                          <p:spTgt spid="8"/>
                                        </p:tgtEl>
                                      </p:cBhvr>
                                      <p:to x="100000" y="80000"/>
                                    </p:animScale>
                                    <p:animScale>
                                      <p:cBhvr>
                                        <p:cTn id="51" dur="166" decel="50000">
                                          <p:stCondLst>
                                            <p:cond delay="1338"/>
                                          </p:stCondLst>
                                        </p:cTn>
                                        <p:tgtEl>
                                          <p:spTgt spid="8"/>
                                        </p:tgtEl>
                                      </p:cBhvr>
                                      <p:to x="100000" y="100000"/>
                                    </p:animScale>
                                    <p:animScale>
                                      <p:cBhvr>
                                        <p:cTn id="52" dur="26">
                                          <p:stCondLst>
                                            <p:cond delay="1642"/>
                                          </p:stCondLst>
                                        </p:cTn>
                                        <p:tgtEl>
                                          <p:spTgt spid="8"/>
                                        </p:tgtEl>
                                      </p:cBhvr>
                                      <p:to x="100000" y="90000"/>
                                    </p:animScale>
                                    <p:animScale>
                                      <p:cBhvr>
                                        <p:cTn id="53" dur="166" decel="50000">
                                          <p:stCondLst>
                                            <p:cond delay="1668"/>
                                          </p:stCondLst>
                                        </p:cTn>
                                        <p:tgtEl>
                                          <p:spTgt spid="8"/>
                                        </p:tgtEl>
                                      </p:cBhvr>
                                      <p:to x="100000" y="100000"/>
                                    </p:animScale>
                                    <p:animScale>
                                      <p:cBhvr>
                                        <p:cTn id="54" dur="26">
                                          <p:stCondLst>
                                            <p:cond delay="1808"/>
                                          </p:stCondLst>
                                        </p:cTn>
                                        <p:tgtEl>
                                          <p:spTgt spid="8"/>
                                        </p:tgtEl>
                                      </p:cBhvr>
                                      <p:to x="100000" y="95000"/>
                                    </p:animScale>
                                    <p:animScale>
                                      <p:cBhvr>
                                        <p:cTn id="55" dur="166" decel="50000">
                                          <p:stCondLst>
                                            <p:cond delay="1834"/>
                                          </p:stCondLst>
                                        </p:cTn>
                                        <p:tgtEl>
                                          <p:spTgt spid="8"/>
                                        </p:tgtEl>
                                      </p:cBhvr>
                                      <p:to x="100000" y="100000"/>
                                    </p:animScale>
                                    <p:set>
                                      <p:cBhvr>
                                        <p:cTn id="56" dur="1" fill="hold">
                                          <p:stCondLst>
                                            <p:cond delay="1999"/>
                                          </p:stCondLst>
                                        </p:cTn>
                                        <p:tgtEl>
                                          <p:spTgt spid="8"/>
                                        </p:tgtEl>
                                        <p:attrNameLst>
                                          <p:attrName>style.visibility</p:attrName>
                                        </p:attrNameLst>
                                      </p:cBhvr>
                                      <p:to>
                                        <p:strVal val="hidden"/>
                                      </p:to>
                                    </p:set>
                                  </p:childTnLst>
                                </p:cTn>
                              </p:par>
                              <p:par>
                                <p:cTn id="57" presetID="26"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wipe(down)">
                                      <p:cBhvr>
                                        <p:cTn id="59" dur="580">
                                          <p:stCondLst>
                                            <p:cond delay="0"/>
                                          </p:stCondLst>
                                        </p:cTn>
                                        <p:tgtEl>
                                          <p:spTgt spid="10"/>
                                        </p:tgtEl>
                                      </p:cBhvr>
                                    </p:animEffect>
                                    <p:anim calcmode="lin" valueType="num">
                                      <p:cBhvr>
                                        <p:cTn id="6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5" dur="26">
                                          <p:stCondLst>
                                            <p:cond delay="650"/>
                                          </p:stCondLst>
                                        </p:cTn>
                                        <p:tgtEl>
                                          <p:spTgt spid="10"/>
                                        </p:tgtEl>
                                      </p:cBhvr>
                                      <p:to x="100000" y="60000"/>
                                    </p:animScale>
                                    <p:animScale>
                                      <p:cBhvr>
                                        <p:cTn id="66" dur="166" decel="50000">
                                          <p:stCondLst>
                                            <p:cond delay="676"/>
                                          </p:stCondLst>
                                        </p:cTn>
                                        <p:tgtEl>
                                          <p:spTgt spid="10"/>
                                        </p:tgtEl>
                                      </p:cBhvr>
                                      <p:to x="100000" y="100000"/>
                                    </p:animScale>
                                    <p:animScale>
                                      <p:cBhvr>
                                        <p:cTn id="67" dur="26">
                                          <p:stCondLst>
                                            <p:cond delay="1312"/>
                                          </p:stCondLst>
                                        </p:cTn>
                                        <p:tgtEl>
                                          <p:spTgt spid="10"/>
                                        </p:tgtEl>
                                      </p:cBhvr>
                                      <p:to x="100000" y="80000"/>
                                    </p:animScale>
                                    <p:animScale>
                                      <p:cBhvr>
                                        <p:cTn id="68" dur="166" decel="50000">
                                          <p:stCondLst>
                                            <p:cond delay="1338"/>
                                          </p:stCondLst>
                                        </p:cTn>
                                        <p:tgtEl>
                                          <p:spTgt spid="10"/>
                                        </p:tgtEl>
                                      </p:cBhvr>
                                      <p:to x="100000" y="100000"/>
                                    </p:animScale>
                                    <p:animScale>
                                      <p:cBhvr>
                                        <p:cTn id="69" dur="26">
                                          <p:stCondLst>
                                            <p:cond delay="1642"/>
                                          </p:stCondLst>
                                        </p:cTn>
                                        <p:tgtEl>
                                          <p:spTgt spid="10"/>
                                        </p:tgtEl>
                                      </p:cBhvr>
                                      <p:to x="100000" y="90000"/>
                                    </p:animScale>
                                    <p:animScale>
                                      <p:cBhvr>
                                        <p:cTn id="70" dur="166" decel="50000">
                                          <p:stCondLst>
                                            <p:cond delay="1668"/>
                                          </p:stCondLst>
                                        </p:cTn>
                                        <p:tgtEl>
                                          <p:spTgt spid="10"/>
                                        </p:tgtEl>
                                      </p:cBhvr>
                                      <p:to x="100000" y="100000"/>
                                    </p:animScale>
                                    <p:animScale>
                                      <p:cBhvr>
                                        <p:cTn id="71" dur="26">
                                          <p:stCondLst>
                                            <p:cond delay="1808"/>
                                          </p:stCondLst>
                                        </p:cTn>
                                        <p:tgtEl>
                                          <p:spTgt spid="10"/>
                                        </p:tgtEl>
                                      </p:cBhvr>
                                      <p:to x="100000" y="95000"/>
                                    </p:animScale>
                                    <p:animScale>
                                      <p:cBhvr>
                                        <p:cTn id="72" dur="166" decel="50000">
                                          <p:stCondLst>
                                            <p:cond delay="1834"/>
                                          </p:stCondLst>
                                        </p:cTn>
                                        <p:tgtEl>
                                          <p:spTgt spid="10"/>
                                        </p:tgtEl>
                                      </p:cBhvr>
                                      <p:to x="100000" y="100000"/>
                                    </p:animScale>
                                  </p:childTnLst>
                                </p:cTn>
                              </p:par>
                            </p:childTnLst>
                          </p:cTn>
                        </p:par>
                        <p:par>
                          <p:cTn id="73" fill="hold">
                            <p:stCondLst>
                              <p:cond delay="2000"/>
                            </p:stCondLst>
                            <p:childTnLst>
                              <p:par>
                                <p:cTn id="74" presetID="2" presetClass="entr" presetSubtype="1" fill="hold" grpId="0" nodeType="afterEffect">
                                  <p:stCondLst>
                                    <p:cond delay="0"/>
                                  </p:stCondLst>
                                  <p:childTnLst>
                                    <p:set>
                                      <p:cBhvr>
                                        <p:cTn id="75" dur="1" fill="hold">
                                          <p:stCondLst>
                                            <p:cond delay="0"/>
                                          </p:stCondLst>
                                        </p:cTn>
                                        <p:tgtEl>
                                          <p:spTgt spid="17"/>
                                        </p:tgtEl>
                                        <p:attrNameLst>
                                          <p:attrName>style.visibility</p:attrName>
                                        </p:attrNameLst>
                                      </p:cBhvr>
                                      <p:to>
                                        <p:strVal val="visible"/>
                                      </p:to>
                                    </p:set>
                                    <p:anim calcmode="lin" valueType="num">
                                      <p:cBhvr additive="base">
                                        <p:cTn id="76" dur="1000" fill="hold"/>
                                        <p:tgtEl>
                                          <p:spTgt spid="17"/>
                                        </p:tgtEl>
                                        <p:attrNameLst>
                                          <p:attrName>ppt_x</p:attrName>
                                        </p:attrNameLst>
                                      </p:cBhvr>
                                      <p:tavLst>
                                        <p:tav tm="0">
                                          <p:val>
                                            <p:strVal val="#ppt_x"/>
                                          </p:val>
                                        </p:tav>
                                        <p:tav tm="100000">
                                          <p:val>
                                            <p:strVal val="#ppt_x"/>
                                          </p:val>
                                        </p:tav>
                                      </p:tavLst>
                                    </p:anim>
                                    <p:anim calcmode="lin" valueType="num">
                                      <p:cBhvr additive="base">
                                        <p:cTn id="77" dur="1000" fill="hold"/>
                                        <p:tgtEl>
                                          <p:spTgt spid="17"/>
                                        </p:tgtEl>
                                        <p:attrNameLst>
                                          <p:attrName>ppt_y</p:attrName>
                                        </p:attrNameLst>
                                      </p:cBhvr>
                                      <p:tavLst>
                                        <p:tav tm="0">
                                          <p:val>
                                            <p:strVal val="0-#ppt_h/2"/>
                                          </p:val>
                                        </p:tav>
                                        <p:tav tm="100000">
                                          <p:val>
                                            <p:strVal val="#ppt_y"/>
                                          </p:val>
                                        </p:tav>
                                      </p:tavLst>
                                    </p:anim>
                                  </p:childTnLst>
                                </p:cTn>
                              </p:par>
                              <p:par>
                                <p:cTn id="78" presetID="2" presetClass="entr" presetSubtype="1" fill="hold" nodeType="withEffect">
                                  <p:stCondLst>
                                    <p:cond delay="0"/>
                                  </p:stCondLst>
                                  <p:childTnLst>
                                    <p:set>
                                      <p:cBhvr>
                                        <p:cTn id="79" dur="1" fill="hold">
                                          <p:stCondLst>
                                            <p:cond delay="0"/>
                                          </p:stCondLst>
                                        </p:cTn>
                                        <p:tgtEl>
                                          <p:spTgt spid="13"/>
                                        </p:tgtEl>
                                        <p:attrNameLst>
                                          <p:attrName>style.visibility</p:attrName>
                                        </p:attrNameLst>
                                      </p:cBhvr>
                                      <p:to>
                                        <p:strVal val="visible"/>
                                      </p:to>
                                    </p:set>
                                    <p:anim calcmode="lin" valueType="num">
                                      <p:cBhvr additive="base">
                                        <p:cTn id="80" dur="1000" fill="hold"/>
                                        <p:tgtEl>
                                          <p:spTgt spid="13"/>
                                        </p:tgtEl>
                                        <p:attrNameLst>
                                          <p:attrName>ppt_x</p:attrName>
                                        </p:attrNameLst>
                                      </p:cBhvr>
                                      <p:tavLst>
                                        <p:tav tm="0">
                                          <p:val>
                                            <p:strVal val="#ppt_x"/>
                                          </p:val>
                                        </p:tav>
                                        <p:tav tm="100000">
                                          <p:val>
                                            <p:strVal val="#ppt_x"/>
                                          </p:val>
                                        </p:tav>
                                      </p:tavLst>
                                    </p:anim>
                                    <p:anim calcmode="lin" valueType="num">
                                      <p:cBhvr additive="base">
                                        <p:cTn id="81" dur="1000" fill="hold"/>
                                        <p:tgtEl>
                                          <p:spTgt spid="13"/>
                                        </p:tgtEl>
                                        <p:attrNameLst>
                                          <p:attrName>ppt_y</p:attrName>
                                        </p:attrNameLst>
                                      </p:cBhvr>
                                      <p:tavLst>
                                        <p:tav tm="0">
                                          <p:val>
                                            <p:strVal val="0-#ppt_h/2"/>
                                          </p:val>
                                        </p:tav>
                                        <p:tav tm="100000">
                                          <p:val>
                                            <p:strVal val="#ppt_y"/>
                                          </p:val>
                                        </p:tav>
                                      </p:tavLst>
                                    </p:anim>
                                  </p:childTnLst>
                                </p:cTn>
                              </p:par>
                              <p:par>
                                <p:cTn id="82" presetID="2" presetClass="entr" presetSubtype="1"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 calcmode="lin" valueType="num">
                                      <p:cBhvr additive="base">
                                        <p:cTn id="84" dur="1000" fill="hold"/>
                                        <p:tgtEl>
                                          <p:spTgt spid="15"/>
                                        </p:tgtEl>
                                        <p:attrNameLst>
                                          <p:attrName>ppt_x</p:attrName>
                                        </p:attrNameLst>
                                      </p:cBhvr>
                                      <p:tavLst>
                                        <p:tav tm="0">
                                          <p:val>
                                            <p:strVal val="#ppt_x"/>
                                          </p:val>
                                        </p:tav>
                                        <p:tav tm="100000">
                                          <p:val>
                                            <p:strVal val="#ppt_x"/>
                                          </p:val>
                                        </p:tav>
                                      </p:tavLst>
                                    </p:anim>
                                    <p:anim calcmode="lin" valueType="num">
                                      <p:cBhvr additive="base">
                                        <p:cTn id="85" dur="1000" fill="hold"/>
                                        <p:tgtEl>
                                          <p:spTgt spid="15"/>
                                        </p:tgtEl>
                                        <p:attrNameLst>
                                          <p:attrName>ppt_y</p:attrName>
                                        </p:attrNameLst>
                                      </p:cBhvr>
                                      <p:tavLst>
                                        <p:tav tm="0">
                                          <p:val>
                                            <p:strVal val="0-#ppt_h/2"/>
                                          </p:val>
                                        </p:tav>
                                        <p:tav tm="100000">
                                          <p:val>
                                            <p:strVal val="#ppt_y"/>
                                          </p:val>
                                        </p:tav>
                                      </p:tavLst>
                                    </p:anim>
                                  </p:childTnLst>
                                </p:cTn>
                              </p:par>
                              <p:par>
                                <p:cTn id="86" presetID="2" presetClass="entr" presetSubtype="1" fill="hold" nodeType="withEffect">
                                  <p:stCondLst>
                                    <p:cond delay="0"/>
                                  </p:stCondLst>
                                  <p:childTnLst>
                                    <p:set>
                                      <p:cBhvr>
                                        <p:cTn id="87" dur="1" fill="hold">
                                          <p:stCondLst>
                                            <p:cond delay="0"/>
                                          </p:stCondLst>
                                        </p:cTn>
                                        <p:tgtEl>
                                          <p:spTgt spid="16"/>
                                        </p:tgtEl>
                                        <p:attrNameLst>
                                          <p:attrName>style.visibility</p:attrName>
                                        </p:attrNameLst>
                                      </p:cBhvr>
                                      <p:to>
                                        <p:strVal val="visible"/>
                                      </p:to>
                                    </p:set>
                                    <p:anim calcmode="lin" valueType="num">
                                      <p:cBhvr additive="base">
                                        <p:cTn id="88" dur="1000" fill="hold"/>
                                        <p:tgtEl>
                                          <p:spTgt spid="16"/>
                                        </p:tgtEl>
                                        <p:attrNameLst>
                                          <p:attrName>ppt_x</p:attrName>
                                        </p:attrNameLst>
                                      </p:cBhvr>
                                      <p:tavLst>
                                        <p:tav tm="0">
                                          <p:val>
                                            <p:strVal val="#ppt_x"/>
                                          </p:val>
                                        </p:tav>
                                        <p:tav tm="100000">
                                          <p:val>
                                            <p:strVal val="#ppt_x"/>
                                          </p:val>
                                        </p:tav>
                                      </p:tavLst>
                                    </p:anim>
                                    <p:anim calcmode="lin" valueType="num">
                                      <p:cBhvr additive="base">
                                        <p:cTn id="89" dur="1000" fill="hold"/>
                                        <p:tgtEl>
                                          <p:spTgt spid="16"/>
                                        </p:tgtEl>
                                        <p:attrNameLst>
                                          <p:attrName>ppt_y</p:attrName>
                                        </p:attrNameLst>
                                      </p:cBhvr>
                                      <p:tavLst>
                                        <p:tav tm="0">
                                          <p:val>
                                            <p:strVal val="0-#ppt_h/2"/>
                                          </p:val>
                                        </p:tav>
                                        <p:tav tm="100000">
                                          <p:val>
                                            <p:strVal val="#ppt_y"/>
                                          </p:val>
                                        </p:tav>
                                      </p:tavLst>
                                    </p:anim>
                                  </p:childTnLst>
                                </p:cTn>
                              </p:par>
                            </p:childTnLst>
                          </p:cTn>
                        </p:par>
                        <p:par>
                          <p:cTn id="90" fill="hold">
                            <p:stCondLst>
                              <p:cond delay="3000"/>
                            </p:stCondLst>
                            <p:childTnLst>
                              <p:par>
                                <p:cTn id="91" presetID="2" presetClass="entr" presetSubtype="12" fill="hold" nodeType="afterEffect">
                                  <p:stCondLst>
                                    <p:cond delay="500"/>
                                  </p:stCondLst>
                                  <p:childTnLst>
                                    <p:set>
                                      <p:cBhvr>
                                        <p:cTn id="92" dur="1" fill="hold">
                                          <p:stCondLst>
                                            <p:cond delay="0"/>
                                          </p:stCondLst>
                                        </p:cTn>
                                        <p:tgtEl>
                                          <p:spTgt spid="5"/>
                                        </p:tgtEl>
                                        <p:attrNameLst>
                                          <p:attrName>style.visibility</p:attrName>
                                        </p:attrNameLst>
                                      </p:cBhvr>
                                      <p:to>
                                        <p:strVal val="visible"/>
                                      </p:to>
                                    </p:set>
                                    <p:anim calcmode="lin" valueType="num">
                                      <p:cBhvr additive="base">
                                        <p:cTn id="93" dur="1000" fill="hold"/>
                                        <p:tgtEl>
                                          <p:spTgt spid="5"/>
                                        </p:tgtEl>
                                        <p:attrNameLst>
                                          <p:attrName>ppt_x</p:attrName>
                                        </p:attrNameLst>
                                      </p:cBhvr>
                                      <p:tavLst>
                                        <p:tav tm="0">
                                          <p:val>
                                            <p:strVal val="0-#ppt_w/2"/>
                                          </p:val>
                                        </p:tav>
                                        <p:tav tm="100000">
                                          <p:val>
                                            <p:strVal val="#ppt_x"/>
                                          </p:val>
                                        </p:tav>
                                      </p:tavLst>
                                    </p:anim>
                                    <p:anim calcmode="lin" valueType="num">
                                      <p:cBhvr additive="base">
                                        <p:cTn id="94" dur="1000" fill="hold"/>
                                        <p:tgtEl>
                                          <p:spTgt spid="5"/>
                                        </p:tgtEl>
                                        <p:attrNameLst>
                                          <p:attrName>ppt_y</p:attrName>
                                        </p:attrNameLst>
                                      </p:cBhvr>
                                      <p:tavLst>
                                        <p:tav tm="0">
                                          <p:val>
                                            <p:strVal val="1+#ppt_h/2"/>
                                          </p:val>
                                        </p:tav>
                                        <p:tav tm="100000">
                                          <p:val>
                                            <p:strVal val="#ppt_y"/>
                                          </p:val>
                                        </p:tav>
                                      </p:tavLst>
                                    </p:anim>
                                  </p:childTnLst>
                                </p:cTn>
                              </p:par>
                              <p:par>
                                <p:cTn id="95" presetID="2" presetClass="entr" presetSubtype="12" fill="hold" nodeType="withEffect">
                                  <p:stCondLst>
                                    <p:cond delay="0"/>
                                  </p:stCondLst>
                                  <p:childTnLst>
                                    <p:set>
                                      <p:cBhvr>
                                        <p:cTn id="96" dur="1" fill="hold">
                                          <p:stCondLst>
                                            <p:cond delay="0"/>
                                          </p:stCondLst>
                                        </p:cTn>
                                        <p:tgtEl>
                                          <p:spTgt spid="12"/>
                                        </p:tgtEl>
                                        <p:attrNameLst>
                                          <p:attrName>style.visibility</p:attrName>
                                        </p:attrNameLst>
                                      </p:cBhvr>
                                      <p:to>
                                        <p:strVal val="visible"/>
                                      </p:to>
                                    </p:set>
                                    <p:anim calcmode="lin" valueType="num">
                                      <p:cBhvr additive="base">
                                        <p:cTn id="97" dur="1000" fill="hold"/>
                                        <p:tgtEl>
                                          <p:spTgt spid="12"/>
                                        </p:tgtEl>
                                        <p:attrNameLst>
                                          <p:attrName>ppt_x</p:attrName>
                                        </p:attrNameLst>
                                      </p:cBhvr>
                                      <p:tavLst>
                                        <p:tav tm="0">
                                          <p:val>
                                            <p:strVal val="0-#ppt_w/2"/>
                                          </p:val>
                                        </p:tav>
                                        <p:tav tm="100000">
                                          <p:val>
                                            <p:strVal val="#ppt_x"/>
                                          </p:val>
                                        </p:tav>
                                      </p:tavLst>
                                    </p:anim>
                                    <p:anim calcmode="lin" valueType="num">
                                      <p:cBhvr additive="base">
                                        <p:cTn id="98" dur="1000" fill="hold"/>
                                        <p:tgtEl>
                                          <p:spTgt spid="12"/>
                                        </p:tgtEl>
                                        <p:attrNameLst>
                                          <p:attrName>ppt_y</p:attrName>
                                        </p:attrNameLst>
                                      </p:cBhvr>
                                      <p:tavLst>
                                        <p:tav tm="0">
                                          <p:val>
                                            <p:strVal val="1+#ppt_h/2"/>
                                          </p:val>
                                        </p:tav>
                                        <p:tav tm="100000">
                                          <p:val>
                                            <p:strVal val="#ppt_y"/>
                                          </p:val>
                                        </p:tav>
                                      </p:tavLst>
                                    </p:anim>
                                  </p:childTnLst>
                                </p:cTn>
                              </p:par>
                              <p:par>
                                <p:cTn id="99" presetID="2" presetClass="entr" presetSubtype="2" fill="hold" nodeType="withEffect">
                                  <p:stCondLst>
                                    <p:cond delay="500"/>
                                  </p:stCondLst>
                                  <p:childTnLst>
                                    <p:set>
                                      <p:cBhvr>
                                        <p:cTn id="100" dur="1" fill="hold">
                                          <p:stCondLst>
                                            <p:cond delay="0"/>
                                          </p:stCondLst>
                                        </p:cTn>
                                        <p:tgtEl>
                                          <p:spTgt spid="14"/>
                                        </p:tgtEl>
                                        <p:attrNameLst>
                                          <p:attrName>style.visibility</p:attrName>
                                        </p:attrNameLst>
                                      </p:cBhvr>
                                      <p:to>
                                        <p:strVal val="visible"/>
                                      </p:to>
                                    </p:set>
                                    <p:anim calcmode="lin" valueType="num">
                                      <p:cBhvr additive="base">
                                        <p:cTn id="101" dur="1000" fill="hold"/>
                                        <p:tgtEl>
                                          <p:spTgt spid="14"/>
                                        </p:tgtEl>
                                        <p:attrNameLst>
                                          <p:attrName>ppt_x</p:attrName>
                                        </p:attrNameLst>
                                      </p:cBhvr>
                                      <p:tavLst>
                                        <p:tav tm="0">
                                          <p:val>
                                            <p:strVal val="1+#ppt_w/2"/>
                                          </p:val>
                                        </p:tav>
                                        <p:tav tm="100000">
                                          <p:val>
                                            <p:strVal val="#ppt_x"/>
                                          </p:val>
                                        </p:tav>
                                      </p:tavLst>
                                    </p:anim>
                                    <p:anim calcmode="lin" valueType="num">
                                      <p:cBhvr additive="base">
                                        <p:cTn id="102"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8" grpId="1" animBg="1"/>
      <p:bldP spid="3"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CFCB0B-CB9A-004D-A7D4-CBA110880B1B}"/>
              </a:ext>
            </a:extLst>
          </p:cNvPr>
          <p:cNvSpPr>
            <a:spLocks noGrp="1"/>
          </p:cNvSpPr>
          <p:nvPr>
            <p:ph type="title"/>
          </p:nvPr>
        </p:nvSpPr>
        <p:spPr/>
        <p:txBody>
          <a:bodyPr/>
          <a:lstStyle/>
          <a:p>
            <a:r>
              <a:rPr lang="en-US" dirty="0">
                <a:solidFill>
                  <a:schemeClr val="accent5"/>
                </a:solidFill>
                <a:latin typeface="Zapfino" panose="03030300040707070C03" pitchFamily="66" charset="77"/>
              </a:rPr>
              <a:t>Past Fires </a:t>
            </a:r>
            <a:r>
              <a:rPr lang="en-US" dirty="0"/>
              <a:t>by Decade</a:t>
            </a:r>
          </a:p>
        </p:txBody>
      </p:sp>
      <p:sp>
        <p:nvSpPr>
          <p:cNvPr id="3" name="Text Placeholder 2">
            <a:extLst>
              <a:ext uri="{FF2B5EF4-FFF2-40B4-BE49-F238E27FC236}">
                <a16:creationId xmlns:a16="http://schemas.microsoft.com/office/drawing/2014/main" xmlns="" id="{CA10FF52-79D8-5247-88B0-7D035DA6EA3E}"/>
              </a:ext>
            </a:extLst>
          </p:cNvPr>
          <p:cNvSpPr>
            <a:spLocks noGrp="1"/>
          </p:cNvSpPr>
          <p:nvPr>
            <p:ph type="body" idx="1"/>
          </p:nvPr>
        </p:nvSpPr>
        <p:spPr/>
        <p:txBody>
          <a:bodyPr/>
          <a:lstStyle/>
          <a:p>
            <a:r>
              <a:rPr lang="en-US" dirty="0"/>
              <a:t>Santa Monica Mountains</a:t>
            </a:r>
          </a:p>
        </p:txBody>
      </p:sp>
    </p:spTree>
    <p:extLst>
      <p:ext uri="{BB962C8B-B14F-4D97-AF65-F5344CB8AC3E}">
        <p14:creationId xmlns:p14="http://schemas.microsoft.com/office/powerpoint/2010/main" val="1693811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214082-DFB7-114F-B4E7-12A976DED02C}"/>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xmlns="" id="{57BA8C3B-EEBA-2448-BD77-F3079C0FF7EC}"/>
              </a:ext>
            </a:extLst>
          </p:cNvPr>
          <p:cNvPicPr>
            <a:picLocks noChangeAspect="1"/>
          </p:cNvPicPr>
          <p:nvPr/>
        </p:nvPicPr>
        <p:blipFill>
          <a:blip r:embed="rId2"/>
          <a:stretch>
            <a:fillRect/>
          </a:stretch>
        </p:blipFill>
        <p:spPr>
          <a:xfrm>
            <a:off x="546363" y="0"/>
            <a:ext cx="11295526" cy="6857999"/>
          </a:xfrm>
          <a:prstGeom prst="rect">
            <a:avLst/>
          </a:prstGeom>
          <a:solidFill>
            <a:schemeClr val="tx1"/>
          </a:solidFill>
        </p:spPr>
      </p:pic>
    </p:spTree>
    <p:extLst>
      <p:ext uri="{BB962C8B-B14F-4D97-AF65-F5344CB8AC3E}">
        <p14:creationId xmlns:p14="http://schemas.microsoft.com/office/powerpoint/2010/main" val="1817495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673DE7-B0B2-654F-9BBC-9BFC7E8DEDB7}"/>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E31226A9-AB85-D546-9719-4497FA9722DC}"/>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DBDCD23B-BF07-5742-AA25-18EA700065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8235" y="0"/>
            <a:ext cx="11295529" cy="6858000"/>
          </a:xfrm>
          <a:prstGeom prst="rect">
            <a:avLst/>
          </a:prstGeom>
        </p:spPr>
      </p:pic>
    </p:spTree>
    <p:extLst>
      <p:ext uri="{BB962C8B-B14F-4D97-AF65-F5344CB8AC3E}">
        <p14:creationId xmlns:p14="http://schemas.microsoft.com/office/powerpoint/2010/main" val="2282783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3D2704-D2F0-2448-A219-95B7CBF56BC4}"/>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xmlns="" id="{E8FAAEDD-36F6-B541-8501-C81F22B4D88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8235" y="0"/>
            <a:ext cx="11295529" cy="6858000"/>
          </a:xfrm>
          <a:prstGeom prst="rect">
            <a:avLst/>
          </a:prstGeom>
        </p:spPr>
      </p:pic>
    </p:spTree>
    <p:extLst>
      <p:ext uri="{BB962C8B-B14F-4D97-AF65-F5344CB8AC3E}">
        <p14:creationId xmlns:p14="http://schemas.microsoft.com/office/powerpoint/2010/main" val="3783254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94E7D8-DA0A-8E43-9E1C-AC41F8373FF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xmlns="" id="{ECF0862C-D2A8-7B42-93B5-C95AC2E917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8235" y="0"/>
            <a:ext cx="11295529" cy="6858000"/>
          </a:xfrm>
          <a:prstGeom prst="rect">
            <a:avLst/>
          </a:prstGeom>
        </p:spPr>
      </p:pic>
    </p:spTree>
    <p:extLst>
      <p:ext uri="{BB962C8B-B14F-4D97-AF65-F5344CB8AC3E}">
        <p14:creationId xmlns:p14="http://schemas.microsoft.com/office/powerpoint/2010/main" val="4265178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DC961E-B6AD-544A-BC9B-F2F275022092}"/>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xmlns="" id="{718E7BF5-2CBF-A545-B325-1D37D075F7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8235" y="0"/>
            <a:ext cx="11295529" cy="6858000"/>
          </a:xfrm>
          <a:prstGeom prst="rect">
            <a:avLst/>
          </a:prstGeom>
        </p:spPr>
      </p:pic>
    </p:spTree>
    <p:extLst>
      <p:ext uri="{BB962C8B-B14F-4D97-AF65-F5344CB8AC3E}">
        <p14:creationId xmlns:p14="http://schemas.microsoft.com/office/powerpoint/2010/main" val="715383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Wildland Fire" id="{7E973F4E-53A8-194A-AC2E-58F8343102AF}" vid="{DD14DFD0-9F71-7846-B244-52F2A37DC7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556</TotalTime>
  <Words>1591</Words>
  <Application>Microsoft Office PowerPoint</Application>
  <PresentationFormat>Widescreen</PresentationFormat>
  <Paragraphs>165</Paragraphs>
  <Slides>24</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Calibri</vt:lpstr>
      <vt:lpstr>Garamond</vt:lpstr>
      <vt:lpstr>Garamond Bold</vt:lpstr>
      <vt:lpstr>MS Shell Dlg 2</vt:lpstr>
      <vt:lpstr>Wingdings</vt:lpstr>
      <vt:lpstr>Wingdings 3</vt:lpstr>
      <vt:lpstr>Zapfino</vt:lpstr>
      <vt:lpstr>Madison</vt:lpstr>
      <vt:lpstr>Wildland fire</vt:lpstr>
      <vt:lpstr>Santa Monica Mountains National Recreation Area Modern Fire History</vt:lpstr>
      <vt:lpstr>fire  Frequency in Santa Monica Mountains</vt:lpstr>
      <vt:lpstr>Past Fires by Decade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2013 Springs Fire</vt:lpstr>
      <vt:lpstr>Santa Monica Mountains National Recreation Area  Springs Fire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Wildland fire</dc:title>
  <dc:creator>Szczepanski, Timothy C</dc:creator>
  <cp:lastModifiedBy>Stacey Sargent Frederick</cp:lastModifiedBy>
  <cp:revision>51</cp:revision>
  <dcterms:created xsi:type="dcterms:W3CDTF">2018-07-15T22:46:23Z</dcterms:created>
  <dcterms:modified xsi:type="dcterms:W3CDTF">2019-07-26T18:51:29Z</dcterms:modified>
</cp:coreProperties>
</file>