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5" r:id="rId1"/>
  </p:sldMasterIdLst>
  <p:notesMasterIdLst>
    <p:notesMasterId r:id="rId13"/>
  </p:notesMasterIdLst>
  <p:sldIdLst>
    <p:sldId id="280" r:id="rId2"/>
    <p:sldId id="282" r:id="rId3"/>
    <p:sldId id="281" r:id="rId4"/>
    <p:sldId id="286" r:id="rId5"/>
    <p:sldId id="272" r:id="rId6"/>
    <p:sldId id="284" r:id="rId7"/>
    <p:sldId id="287" r:id="rId8"/>
    <p:sldId id="285" r:id="rId9"/>
    <p:sldId id="278" r:id="rId10"/>
    <p:sldId id="277"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9"/>
    <p:restoredTop sz="83638"/>
  </p:normalViewPr>
  <p:slideViewPr>
    <p:cSldViewPr snapToGrid="0" snapToObjects="1">
      <p:cViewPr>
        <p:scale>
          <a:sx n="89" d="100"/>
          <a:sy n="89" d="100"/>
        </p:scale>
        <p:origin x="129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94F55-BF20-3C46-8DF4-1428282B3CD5}" type="datetimeFigureOut">
              <a:rPr lang="en-US" smtClean="0"/>
              <a:t>12/21/18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F7DB9-9F54-AD4D-9B15-1F256C42FA3D}" type="slidenum">
              <a:rPr lang="en-US" smtClean="0"/>
              <a:t>‹#›</a:t>
            </a:fld>
            <a:endParaRPr lang="en-US"/>
          </a:p>
        </p:txBody>
      </p:sp>
    </p:spTree>
    <p:extLst>
      <p:ext uri="{BB962C8B-B14F-4D97-AF65-F5344CB8AC3E}">
        <p14:creationId xmlns:p14="http://schemas.microsoft.com/office/powerpoint/2010/main" val="55726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ps.gov/samo/learn/nature/geologicformations.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ps.gov/samo/learn/management/firefrequency.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a:t>
            </a:fld>
            <a:endParaRPr lang="en-US"/>
          </a:p>
        </p:txBody>
      </p:sp>
    </p:spTree>
    <p:extLst>
      <p:ext uri="{BB962C8B-B14F-4D97-AF65-F5344CB8AC3E}">
        <p14:creationId xmlns:p14="http://schemas.microsoft.com/office/powerpoint/2010/main" val="130199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11</a:t>
            </a:fld>
            <a:endParaRPr lang="en-US"/>
          </a:p>
        </p:txBody>
      </p:sp>
    </p:spTree>
    <p:extLst>
      <p:ext uri="{BB962C8B-B14F-4D97-AF65-F5344CB8AC3E}">
        <p14:creationId xmlns:p14="http://schemas.microsoft.com/office/powerpoint/2010/main" val="189222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Santa Monica Mountains: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“Fires are not a new phenomenon in southern California. The global circulation patterns that cause the Mediterranean climate and Santa Ana wind patterns have existed for many millions of years, even though the Santa Monica Mountains have existed in their current form for only about 2 million years. There have been many changes in vegetation and temperature patterns as ice ages have come and gone during that time, but Santa Ana winds and the Mediterranean climate with dry summers and moist winters are older than these </a:t>
            </a:r>
            <a:r>
              <a:rPr lang="en-US" sz="1200" b="1" i="0" u="none" strike="noStrike" kern="1200" dirty="0">
                <a:solidFill>
                  <a:schemeClr val="tx1"/>
                </a:solidFill>
                <a:effectLst/>
                <a:latin typeface="+mn-lt"/>
                <a:ea typeface="+mn-ea"/>
                <a:cs typeface="+mn-cs"/>
                <a:hlinkClick r:id="rId3"/>
              </a:rPr>
              <a:t>mountains</a:t>
            </a:r>
            <a:r>
              <a:rPr lang="en-US" sz="1200" b="0" i="0" kern="1200" dirty="0">
                <a:solidFill>
                  <a:schemeClr val="tx1"/>
                </a:solidFill>
                <a:effectLst/>
                <a:latin typeface="+mn-lt"/>
                <a:ea typeface="+mn-ea"/>
                <a:cs typeface="+mn-cs"/>
              </a:rPr>
              <a:t>” </a:t>
            </a:r>
            <a:r>
              <a:rPr lang="en-US" dirty="0"/>
              <a:t>(NPS, </a:t>
            </a:r>
            <a:r>
              <a:rPr lang="en-US" dirty="0" err="1"/>
              <a:t>n.d.a</a:t>
            </a:r>
            <a:r>
              <a:rPr lang="en-US" dirty="0"/>
              <a: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“Large weather-driven fires continued to occur steadily through the Chumash Indian times, the Spanish, Mexican, and American ranching periods, and modern times. The fact that large fires have continued to occur steadily though different historic periods with very different approaches to fire suppression suggest that the incidence of large fires is primarily determined by fire weather, and that it is substantially unaffected by even our best modern attempts at fire suppression” (NPS, </a:t>
            </a:r>
            <a:r>
              <a:rPr lang="en-US" sz="1200" b="0" i="0" kern="1200" dirty="0" err="1">
                <a:solidFill>
                  <a:schemeClr val="tx1"/>
                </a:solidFill>
                <a:effectLst/>
                <a:latin typeface="+mn-lt"/>
                <a:ea typeface="+mn-ea"/>
                <a:cs typeface="+mn-cs"/>
              </a:rPr>
              <a:t>n.d.a</a:t>
            </a:r>
            <a:r>
              <a:rPr lang="en-US" sz="1200" b="0" i="0" kern="1200" dirty="0">
                <a:solidFill>
                  <a:schemeClr val="tx1"/>
                </a:solidFill>
                <a:effectLst/>
                <a:latin typeface="+mn-lt"/>
                <a:ea typeface="+mn-ea"/>
                <a:cs typeface="+mn-cs"/>
              </a:rPr>
              <a:t>).</a:t>
            </a:r>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“Large fires driven by Santa Ana winds have dominated the fire history of the Santa Monica Mountains as far back as there is evidence to assess. Analysis of charcoal in sediment cores collected in the Santa Barbara Channel suggest that large weather-driven fires have occurred more or less regularly throughout the last 600 years (</a:t>
            </a:r>
            <a:r>
              <a:rPr lang="en-US" sz="1200" b="0" i="0" kern="1200" dirty="0" err="1">
                <a:solidFill>
                  <a:schemeClr val="tx1"/>
                </a:solidFill>
                <a:effectLst/>
                <a:latin typeface="+mn-lt"/>
                <a:ea typeface="+mn-ea"/>
                <a:cs typeface="+mn-cs"/>
              </a:rPr>
              <a:t>Mensing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Michaelsen</a:t>
            </a:r>
            <a:r>
              <a:rPr lang="en-US" sz="1200" b="0" i="0" kern="1200" dirty="0">
                <a:solidFill>
                  <a:schemeClr val="tx1"/>
                </a:solidFill>
                <a:effectLst/>
                <a:latin typeface="+mn-lt"/>
                <a:ea typeface="+mn-ea"/>
                <a:cs typeface="+mn-cs"/>
              </a:rPr>
              <a:t>, and Byrne, 1999).”                                                                                                                                                                                                                                                                                               </a:t>
            </a:r>
            <a:r>
              <a:rPr lang="en-US" dirty="0"/>
              <a:t>(NPS, </a:t>
            </a:r>
            <a:r>
              <a:rPr lang="en-US" dirty="0" err="1"/>
              <a:t>n.d.a</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Fire frequency (fire return interval) is largely determined by the ignition source and the weather patterns that may encourage the spread of fire. (NPS, </a:t>
            </a:r>
            <a:r>
              <a:rPr lang="en-US" dirty="0" err="1"/>
              <a:t>n.d.b</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current fire return interval of 28 years is far shorter than the estimated natural fire return interval of approximately 70-100 years. The ecological perturbations related to fire in the Santa Monica Mountains are not from an insufficient amount of fire required in a fire-dependent ecosystem, but from fire occurring at such a </a:t>
            </a:r>
            <a:r>
              <a:rPr lang="en-US" dirty="0">
                <a:hlinkClick r:id="rId4"/>
              </a:rPr>
              <a:t>high frequency</a:t>
            </a:r>
            <a:r>
              <a:rPr lang="en-US" sz="1200" b="0" i="0" u="none" strike="noStrike" kern="1200" dirty="0">
                <a:solidFill>
                  <a:schemeClr val="tx1"/>
                </a:solidFill>
                <a:effectLst/>
                <a:latin typeface="+mn-lt"/>
                <a:ea typeface="+mn-ea"/>
                <a:cs typeface="+mn-cs"/>
              </a:rPr>
              <a:t> that it can exceed the ability of the ecosystem to recover normally” (NPS,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variable based on source.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a:t>
            </a:fld>
            <a:endParaRPr lang="en-US"/>
          </a:p>
        </p:txBody>
      </p:sp>
    </p:spTree>
    <p:extLst>
      <p:ext uri="{BB962C8B-B14F-4D97-AF65-F5344CB8AC3E}">
        <p14:creationId xmlns:p14="http://schemas.microsoft.com/office/powerpoint/2010/main" val="103781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*Chaparral fires are almost always high intensity fires that destroy everything. However, the native plants are well adapted to survive through their underground roots, tubers, and seeds that have remained unharmed. Some plants even require the heat or smoke to crack open the seeds and germinate. (</a:t>
            </a:r>
            <a:r>
              <a:rPr lang="en-US" dirty="0" err="1"/>
              <a:t>Litman</a:t>
            </a:r>
            <a:r>
              <a:rPr lang="en-US" dirty="0"/>
              <a:t>, 2013, p. 4)</a:t>
            </a:r>
          </a:p>
          <a:p>
            <a:endParaRPr lang="en-US" dirty="0"/>
          </a:p>
          <a:p>
            <a:r>
              <a:rPr lang="en-US" dirty="0"/>
              <a:t>*More about chaparral fire adaptations in the Fire Ecology PowerPoint.</a:t>
            </a: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3</a:t>
            </a:fld>
            <a:endParaRPr lang="en-US"/>
          </a:p>
        </p:txBody>
      </p:sp>
    </p:spTree>
    <p:extLst>
      <p:ext uri="{BB962C8B-B14F-4D97-AF65-F5344CB8AC3E}">
        <p14:creationId xmlns:p14="http://schemas.microsoft.com/office/powerpoint/2010/main" val="6707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biggest concern about frequent fires is the threat of type conversion from chaparral into grasslands. Human disturbance creates conditions that can favor nonnative grasslands over chaparral. Under an unnatural regime of frequent fires, nonnative grasses can readily displace native species. The timing, frequency, and intensity of a chaparral fire are all critical to native plant recovery. Short intervals between fires do not allow enough time for some species to replenish their seed banks, which is necessary for postfire survival. For example, most Ceanothus  species, which reproduce only from the postfire seed bank, need more than 10 years between fires to reestablish their seed bank. Manzanita requires even more time, perhaps 20 years. Without an adequate period between fires these dominant chaparral species will not recover, and nonnative grasses will likely take over” (</a:t>
            </a:r>
            <a:r>
              <a:rPr lang="en-US" sz="1200" kern="1200" dirty="0" err="1">
                <a:solidFill>
                  <a:schemeClr val="tx1"/>
                </a:solidFill>
                <a:effectLst/>
                <a:latin typeface="+mn-lt"/>
                <a:ea typeface="+mn-ea"/>
                <a:cs typeface="+mn-cs"/>
              </a:rPr>
              <a:t>Litman</a:t>
            </a:r>
            <a:r>
              <a:rPr lang="en-US" sz="1200" kern="1200" dirty="0">
                <a:solidFill>
                  <a:schemeClr val="tx1"/>
                </a:solidFill>
                <a:effectLst/>
                <a:latin typeface="+mn-lt"/>
                <a:ea typeface="+mn-ea"/>
                <a:cs typeface="+mn-cs"/>
              </a:rPr>
              <a:t>, 2013, p. 5).</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Photo caption from California Chaparral Institute: </a:t>
            </a:r>
            <a:r>
              <a:rPr lang="en-US" sz="1200" b="0" i="0" kern="1200" dirty="0">
                <a:solidFill>
                  <a:schemeClr val="tx1"/>
                </a:solidFill>
                <a:effectLst/>
                <a:latin typeface="+mn-lt"/>
                <a:ea typeface="+mn-ea"/>
                <a:cs typeface="+mn-cs"/>
              </a:rPr>
              <a:t>“Nearly the entire chaparral and coastal sage scrub ecosystem that once existed here has been eliminated and replaced by non-native weeds. The Witch fire swept through this area in 2007. Photo taken a year later. Location: Clevenger Canyon along State Highway 78 between Escondido and Ramona” (CCI, </a:t>
            </a:r>
            <a:r>
              <a:rPr lang="en-US" sz="1200" b="0" i="0" kern="1200" dirty="0" err="1">
                <a:solidFill>
                  <a:schemeClr val="tx1"/>
                </a:solidFill>
                <a:effectLst/>
                <a:latin typeface="+mn-lt"/>
                <a:ea typeface="+mn-ea"/>
                <a:cs typeface="+mn-cs"/>
              </a:rPr>
              <a:t>n.d.b</a:t>
            </a:r>
            <a:r>
              <a:rPr lang="en-US" sz="1200" b="0" i="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4</a:t>
            </a:fld>
            <a:endParaRPr lang="en-US"/>
          </a:p>
        </p:txBody>
      </p:sp>
    </p:spTree>
    <p:extLst>
      <p:ext uri="{BB962C8B-B14F-4D97-AF65-F5344CB8AC3E}">
        <p14:creationId xmlns:p14="http://schemas.microsoft.com/office/powerpoint/2010/main" val="225911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Under natural conditions, fire is started by lightning. This is an uncommon occurrence in southern California.</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know that humans have occupied California for at least 11,000 years. Prior to that time, fire regimes were dependent upon the time required for continuous fuel to build up to the point at which it would support a spreading flame ignited by lightning. Fires were also started by much rarer events, such as volcanic eruptions or a spark initiated by rocks falling and striking each other. Only broad generalizations can be drawn from the evidence that has been documented regarding the history of fire in California prior to human settlement. Much of what is known is very general in nature and has been reconstructed from </a:t>
            </a:r>
            <a:r>
              <a:rPr lang="en-US" sz="1200" kern="1200" dirty="0" err="1">
                <a:solidFill>
                  <a:schemeClr val="tx1"/>
                </a:solidFill>
                <a:effectLst/>
                <a:latin typeface="+mn-lt"/>
                <a:ea typeface="+mn-ea"/>
                <a:cs typeface="+mn-cs"/>
              </a:rPr>
              <a:t>paleoecological</a:t>
            </a:r>
            <a:r>
              <a:rPr lang="en-US" sz="1200" kern="1200" dirty="0">
                <a:solidFill>
                  <a:schemeClr val="tx1"/>
                </a:solidFill>
                <a:effectLst/>
                <a:latin typeface="+mn-lt"/>
                <a:ea typeface="+mn-ea"/>
                <a:cs typeface="+mn-cs"/>
              </a:rPr>
              <a:t> evidence. For example, we do know that in the Southern California Coast Ranges, pulses of charcoal deposition in sediments indicate a fire regime dominated by infrequent, large fires. Similarly, extensive charcoal deposits in the Sierra Nevada indicate that fire was prevalent at least 5,000 years ago” (</a:t>
            </a:r>
            <a:r>
              <a:rPr lang="en-US" sz="1200" b="0" dirty="0"/>
              <a:t>Sugihara, van </a:t>
            </a:r>
            <a:r>
              <a:rPr lang="en-US" sz="1200" b="0" dirty="0" err="1"/>
              <a:t>Wagtendonk</a:t>
            </a:r>
            <a:r>
              <a:rPr lang="en-US" sz="1200" b="0" dirty="0"/>
              <a:t>, Shaffer, </a:t>
            </a:r>
            <a:r>
              <a:rPr lang="en-US" sz="1200" b="0" dirty="0" err="1"/>
              <a:t>Fites</a:t>
            </a:r>
            <a:r>
              <a:rPr lang="en-US" sz="1200" b="0" dirty="0"/>
              <a:t>-Kaufman, &amp; </a:t>
            </a:r>
            <a:r>
              <a:rPr lang="en-US" sz="1200" b="0" dirty="0" err="1"/>
              <a:t>Thode</a:t>
            </a:r>
            <a:r>
              <a:rPr lang="en-US" sz="1200" b="0" dirty="0"/>
              <a:t>, 2006).</a:t>
            </a:r>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5</a:t>
            </a:fld>
            <a:endParaRPr lang="en-US"/>
          </a:p>
        </p:txBody>
      </p:sp>
    </p:spTree>
    <p:extLst>
      <p:ext uri="{BB962C8B-B14F-4D97-AF65-F5344CB8AC3E}">
        <p14:creationId xmlns:p14="http://schemas.microsoft.com/office/powerpoint/2010/main" val="266884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“Indigenous, Native American peoples first came to southern California 12,000-14,000 years ago and settled in villages about 8,000 years ago. Best available evidence suggests that they used fire to manage portions of the landscape for food and material production, near their homes, and along their trails, but that they did not deliberately light large scale fires. Periodic large charcoal deposits in offshore sediments were apparently the result of large Santa Ana-driven wildfires” (NPS, </a:t>
            </a:r>
            <a:r>
              <a:rPr lang="en-US" sz="1200" b="0" i="0" kern="1200" dirty="0" err="1">
                <a:solidFill>
                  <a:schemeClr val="tx1"/>
                </a:solidFill>
                <a:effectLst/>
                <a:latin typeface="+mn-lt"/>
                <a:ea typeface="+mn-ea"/>
                <a:cs typeface="+mn-cs"/>
              </a:rPr>
              <a:t>n.d.a</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Kat Anderson, in her book, </a:t>
            </a:r>
            <a:r>
              <a:rPr lang="en-US" sz="1200" b="1" i="1" kern="1200" dirty="0">
                <a:solidFill>
                  <a:schemeClr val="tx1"/>
                </a:solidFill>
                <a:effectLst/>
                <a:latin typeface="+mn-lt"/>
                <a:ea typeface="+mn-ea"/>
                <a:cs typeface="+mn-cs"/>
              </a:rPr>
              <a:t>Tending the Wild: Native American Knowledge and the Management of California’s Natural Resources</a:t>
            </a:r>
            <a:r>
              <a:rPr lang="en-US" sz="1200" b="1" i="0" kern="1200" dirty="0">
                <a:solidFill>
                  <a:schemeClr val="tx1"/>
                </a:solidFill>
                <a:effectLst/>
                <a:latin typeface="+mn-lt"/>
                <a:ea typeface="+mn-ea"/>
                <a:cs typeface="+mn-cs"/>
              </a:rPr>
              <a:t>, writes about California’s native tribes and their methods for caring for the land. The following is information from Chapter 4 of her book:</a:t>
            </a:r>
            <a:endParaRPr lang="en-US" b="1"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“Other early anthropologists found examples of </a:t>
            </a:r>
            <a:r>
              <a:rPr lang="en-US" sz="1200" b="0" i="0" kern="1200" dirty="0" err="1">
                <a:solidFill>
                  <a:schemeClr val="tx1"/>
                </a:solidFill>
                <a:effectLst/>
                <a:latin typeface="+mn-lt"/>
                <a:ea typeface="+mn-ea"/>
                <a:cs typeface="+mn-cs"/>
              </a:rPr>
              <a:t>huntergatherers</a:t>
            </a:r>
            <a:r>
              <a:rPr lang="en-US" sz="1200" b="0" i="0" kern="1200" dirty="0">
                <a:solidFill>
                  <a:schemeClr val="tx1"/>
                </a:solidFill>
                <a:effectLst/>
                <a:latin typeface="+mn-lt"/>
                <a:ea typeface="+mn-ea"/>
                <a:cs typeface="+mn-cs"/>
              </a:rPr>
              <a:t> saving and sowing wild seeds, pruning wild crops, and managing wildlife and vegetation with fire” (Anderson, 2005, p. 126).</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also find evidence of diverse resource management techniques— burning, pruning, sowing, weeding, tilling— that Indians assert were practiced to help nature along. These techniques, especially fire, were integral to the health and vigor of myriad species of plants and animals and were the basis of successful subsistence economies throughout the state. Behind the seemingly simple act of digging leopard lilies (</a:t>
            </a:r>
            <a:r>
              <a:rPr lang="en-US" sz="1200" b="0" i="0" kern="1200" dirty="0" err="1">
                <a:solidFill>
                  <a:schemeClr val="tx1"/>
                </a:solidFill>
                <a:effectLst/>
                <a:latin typeface="+mn-lt"/>
                <a:ea typeface="+mn-ea"/>
                <a:cs typeface="+mn-cs"/>
              </a:rPr>
              <a:t>Lilium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pardalinum</a:t>
            </a:r>
            <a:r>
              <a:rPr lang="en-US" sz="1200" b="0" i="0" kern="1200" dirty="0">
                <a:solidFill>
                  <a:schemeClr val="tx1"/>
                </a:solidFill>
                <a:effectLst/>
                <a:latin typeface="+mn-lt"/>
                <a:ea typeface="+mn-ea"/>
                <a:cs typeface="+mn-cs"/>
              </a:rPr>
              <a:t> subsp. </a:t>
            </a:r>
            <a:r>
              <a:rPr lang="en-US" sz="1200" b="0" i="0" kern="1200" dirty="0" err="1">
                <a:solidFill>
                  <a:schemeClr val="tx1"/>
                </a:solidFill>
                <a:effectLst/>
                <a:latin typeface="+mn-lt"/>
                <a:ea typeface="+mn-ea"/>
                <a:cs typeface="+mn-cs"/>
              </a:rPr>
              <a:t>pardalinum</a:t>
            </a:r>
            <a:r>
              <a:rPr lang="en-US" sz="1200" b="0" i="0" kern="1200" dirty="0">
                <a:solidFill>
                  <a:schemeClr val="tx1"/>
                </a:solidFill>
                <a:effectLst/>
                <a:latin typeface="+mn-lt"/>
                <a:ea typeface="+mn-ea"/>
                <a:cs typeface="+mn-cs"/>
              </a:rPr>
              <a:t>), pinching clover greens, or capturing quail lay intimate, complex knowledge. It is this knowledge, based on the keen observation of plants’ physical requirements and responses to fire and animals’ reproductive biology, nutritional needs, and migration cycles, that provided the foundation for figuring out how to both harvest and sustain plants and animals. In other words, human cultures that established intimate relationships with plants and animals time and again informed and dictated the elements of harvest and management, and these practices eventually led to some measure of ecological harmony” (Anderson, 2005, p. 127).</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“Burning is the application of fire to particular vegetation areas under specified conditions to achieve select cultural purposes. The use of fire entails a number of important considerations, such as seasonality, the frequency of burning in a particular area, and the aerial extent of the fire. Tribes in California made fire either by drilling or by percussion. “Drilling” refers to the rotating of a slender wooden shaft in a hole in a stationary board called the hearth to create intense heat by friction; “percussion” refers to striking two objects together, such as two stones, to create sparks. Most tribes used a slow match or torch, which consisted of a tightly packed flammable material that smoldered at one end for a considerable </a:t>
            </a:r>
            <a:r>
              <a:rPr lang="en-US" sz="1200" b="0" i="0" kern="1200" dirty="0" err="1">
                <a:solidFill>
                  <a:schemeClr val="tx1"/>
                </a:solidFill>
                <a:effectLst/>
                <a:latin typeface="+mn-lt"/>
                <a:ea typeface="+mn-ea"/>
                <a:cs typeface="+mn-cs"/>
              </a:rPr>
              <a:t>period.Various</a:t>
            </a:r>
            <a:r>
              <a:rPr lang="en-US" sz="1200" b="0" i="0" kern="1200" dirty="0">
                <a:solidFill>
                  <a:schemeClr val="tx1"/>
                </a:solidFill>
                <a:effectLst/>
                <a:latin typeface="+mn-lt"/>
                <a:ea typeface="+mn-ea"/>
                <a:cs typeface="+mn-cs"/>
              </a:rPr>
              <a:t> tribes used fire fans to control the intensity or direction of the fire. The Pomo fitted the tail feathers of herons with long wooden handles to create fire fans for augmenting a blaze. The Foothill </a:t>
            </a:r>
            <a:r>
              <a:rPr lang="en-US" sz="1200" b="0" i="0" kern="1200" dirty="0" err="1">
                <a:solidFill>
                  <a:schemeClr val="tx1"/>
                </a:solidFill>
                <a:effectLst/>
                <a:latin typeface="+mn-lt"/>
                <a:ea typeface="+mn-ea"/>
                <a:cs typeface="+mn-cs"/>
              </a:rPr>
              <a:t>Yokuts</a:t>
            </a:r>
            <a:r>
              <a:rPr lang="en-US" sz="1200" b="0" i="0" kern="1200" dirty="0">
                <a:solidFill>
                  <a:schemeClr val="tx1"/>
                </a:solidFill>
                <a:effectLst/>
                <a:latin typeface="+mn-lt"/>
                <a:ea typeface="+mn-ea"/>
                <a:cs typeface="+mn-cs"/>
              </a:rPr>
              <a:t> and Western Mono used a fire fan made of hawk or buzzard tail feathers to smoke out ground squirrels” (Anderson, 2005, p. 135-6).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“Fire was the most significant, effective, efficient, and widely employed vegetation management tool of California Indian </a:t>
            </a:r>
            <a:r>
              <a:rPr lang="en-US" sz="1200" b="0" i="0" kern="1200" dirty="0" err="1">
                <a:solidFill>
                  <a:schemeClr val="tx1"/>
                </a:solidFill>
                <a:effectLst/>
                <a:latin typeface="+mn-lt"/>
                <a:ea typeface="+mn-ea"/>
                <a:cs typeface="+mn-cs"/>
              </a:rPr>
              <a:t>tribes.The</a:t>
            </a:r>
            <a:r>
              <a:rPr lang="en-US" sz="1200" b="0" i="0" kern="1200" dirty="0">
                <a:solidFill>
                  <a:schemeClr val="tx1"/>
                </a:solidFill>
                <a:effectLst/>
                <a:latin typeface="+mn-lt"/>
                <a:ea typeface="+mn-ea"/>
                <a:cs typeface="+mn-cs"/>
              </a:rPr>
              <a:t> slow match gave them the technological capability to burn both small patches and extensive tracts of vegetation in a systematic fashion. When they set fire to vegetation types occurring as continuous fuel beds, such as grasslands, the fire conceivably could burn uninterrupted for miles” </a:t>
            </a:r>
            <a:r>
              <a:rPr lang="en-US" dirty="0"/>
              <a:t>(</a:t>
            </a:r>
            <a:r>
              <a:rPr lang="en-US" sz="1200" b="0" i="0" kern="1200" dirty="0">
                <a:solidFill>
                  <a:schemeClr val="tx1"/>
                </a:solidFill>
                <a:effectLst/>
                <a:latin typeface="+mn-lt"/>
                <a:ea typeface="+mn-ea"/>
                <a:cs typeface="+mn-cs"/>
              </a:rPr>
              <a:t>Anderson, 2005, p. 136)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“Heightened species diversity, abundance, and density have been associated with regular, intermediate-intensity, spatially heterogeneous disturbance. Based on this relationship, it can be hypothesized that the disturbance caused by California Indians’ use of fire in a variety of ecosystems, occurring at intermediate intensities and frequencies, promoted a maximally heterogeneous mosaic of vegetation types and increased species diversity. California’s coastal prairies provide a good, well-researched example of how native practices promoted vegetational heterogeneity and high biodiversity”</a:t>
            </a:r>
            <a:br>
              <a:rPr lang="en-US" dirty="0"/>
            </a:br>
            <a:r>
              <a:rPr lang="en-US" dirty="0"/>
              <a:t>(</a:t>
            </a:r>
            <a:r>
              <a:rPr lang="en-US" sz="1200" b="0" i="0" kern="1200" dirty="0">
                <a:solidFill>
                  <a:schemeClr val="tx1"/>
                </a:solidFill>
                <a:effectLst/>
                <a:latin typeface="+mn-lt"/>
                <a:ea typeface="+mn-ea"/>
                <a:cs typeface="+mn-cs"/>
              </a:rPr>
              <a:t>Anderson, 2005, p. 153).</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Timbrook, Johnson, &amp; Earle, in their article </a:t>
            </a:r>
            <a:r>
              <a:rPr lang="en-US" sz="1200" b="1" kern="1200" dirty="0">
                <a:solidFill>
                  <a:schemeClr val="tx1"/>
                </a:solidFill>
                <a:effectLst/>
                <a:latin typeface="+mn-lt"/>
                <a:ea typeface="+mn-ea"/>
                <a:cs typeface="+mn-cs"/>
              </a:rPr>
              <a:t>Vegetation Burning by the Chumash write about probable Chumash burning:</a:t>
            </a: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“Increased plant food yield and improved hunting were probably both seen by the Chumash as good reasons for burning vegetation. Both involve the significant process of performing an activity at one point in time in order to obtain desired results at another point in the future, some months or a year away” (</a:t>
            </a:r>
            <a:r>
              <a:rPr lang="en-US" sz="1200" b="0" i="0" kern="1200" dirty="0">
                <a:solidFill>
                  <a:schemeClr val="tx1"/>
                </a:solidFill>
                <a:effectLst/>
                <a:latin typeface="+mn-lt"/>
                <a:ea typeface="+mn-ea"/>
                <a:cs typeface="+mn-cs"/>
              </a:rPr>
              <a:t>Timbrook, Johnson, &amp; Earle, 1982, p. 181).</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probable effects of regular burning on the vegetation of coastal Chumash territory over a long period of time have significant implications for attempts at reconstruction of the aboriginal environment, both here and elsewhere. The grassland and savanna which dominated the landscape of the Santa Barbara plains and foothills when the Spanish explorers first arrived have now been replaced by coastal sage scrub as well as much non-native vegetation, and chaparral has apparently increased its density and extent, since grassland burning has been suppressed for nearly 200 years” (</a:t>
            </a:r>
            <a:r>
              <a:rPr lang="en-US" sz="1200" b="0" i="0" kern="1200" dirty="0">
                <a:solidFill>
                  <a:schemeClr val="tx1"/>
                </a:solidFill>
                <a:effectLst/>
                <a:latin typeface="+mn-lt"/>
                <a:ea typeface="+mn-ea"/>
                <a:cs typeface="+mn-cs"/>
              </a:rPr>
              <a:t>Timbrook, Johnson, &amp; Earle, 1982, p. 181-2).</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practice of vegetation burning by the Chumash should be added to the list of important ecological factors in southern California” (</a:t>
            </a:r>
            <a:r>
              <a:rPr lang="en-US" sz="1200" b="0" i="0" kern="1200" dirty="0">
                <a:solidFill>
                  <a:schemeClr val="tx1"/>
                </a:solidFill>
                <a:effectLst/>
                <a:latin typeface="+mn-lt"/>
                <a:ea typeface="+mn-ea"/>
                <a:cs typeface="+mn-cs"/>
              </a:rPr>
              <a:t>Timbrook, Johnson, &amp; Earle, 1982, p. 182).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more information visit: http://</a:t>
            </a:r>
            <a:r>
              <a:rPr lang="en-US" sz="1200" b="0" i="0" kern="1200" dirty="0" err="1">
                <a:solidFill>
                  <a:schemeClr val="tx1"/>
                </a:solidFill>
                <a:effectLst/>
                <a:latin typeface="+mn-lt"/>
                <a:ea typeface="+mn-ea"/>
                <a:cs typeface="+mn-cs"/>
              </a:rPr>
              <a:t>www.californiachaparral.com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enativeamericans.html</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more information visit: https://</a:t>
            </a:r>
            <a:r>
              <a:rPr lang="en-US" sz="1200" b="0" i="0" kern="1200" dirty="0" err="1">
                <a:solidFill>
                  <a:schemeClr val="tx1"/>
                </a:solidFill>
                <a:effectLst/>
                <a:latin typeface="+mn-lt"/>
                <a:ea typeface="+mn-ea"/>
                <a:cs typeface="+mn-cs"/>
              </a:rPr>
              <a:t>www.nps.gov</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samo</a:t>
            </a:r>
            <a:r>
              <a:rPr lang="en-US" sz="1200" b="0" i="0" kern="1200" dirty="0">
                <a:solidFill>
                  <a:schemeClr val="tx1"/>
                </a:solidFill>
                <a:effectLst/>
                <a:latin typeface="+mn-lt"/>
                <a:ea typeface="+mn-ea"/>
                <a:cs typeface="+mn-cs"/>
              </a:rPr>
              <a:t>/learn/management/</a:t>
            </a:r>
            <a:r>
              <a:rPr lang="en-US" sz="1200" b="0" i="0" kern="1200" dirty="0" err="1">
                <a:solidFill>
                  <a:schemeClr val="tx1"/>
                </a:solidFill>
                <a:effectLst/>
                <a:latin typeface="+mn-lt"/>
                <a:ea typeface="+mn-ea"/>
                <a:cs typeface="+mn-cs"/>
              </a:rPr>
              <a:t>firehistory.htm</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more information visit: http://</a:t>
            </a:r>
            <a:r>
              <a:rPr lang="en-US" sz="1200" b="0" i="0" kern="1200" dirty="0" err="1">
                <a:solidFill>
                  <a:schemeClr val="tx1"/>
                </a:solidFill>
                <a:effectLst/>
                <a:latin typeface="+mn-lt"/>
                <a:ea typeface="+mn-ea"/>
                <a:cs typeface="+mn-cs"/>
              </a:rPr>
              <a:t>www.californiachaparral.com</a:t>
            </a:r>
            <a:r>
              <a:rPr lang="en-US" sz="1200" b="0" i="0" kern="1200" dirty="0">
                <a:solidFill>
                  <a:schemeClr val="tx1"/>
                </a:solidFill>
                <a:effectLst/>
                <a:latin typeface="+mn-lt"/>
                <a:ea typeface="+mn-ea"/>
                <a:cs typeface="+mn-cs"/>
              </a:rPr>
              <a:t>/images/Keeley_Indian_Burning_2002.pdf</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6</a:t>
            </a:fld>
            <a:endParaRPr lang="en-US"/>
          </a:p>
        </p:txBody>
      </p:sp>
    </p:spTree>
    <p:extLst>
      <p:ext uri="{BB962C8B-B14F-4D97-AF65-F5344CB8AC3E}">
        <p14:creationId xmlns:p14="http://schemas.microsoft.com/office/powerpoint/2010/main" val="117695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There is also evidence that the burning of native ecosystems could have led to type-conversion (the altering of one plant community to another) which opened a door for non-native and invasive species: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“Ethnographic studies and other historical documents show that California Indians were responsible for extensive burning and type-conversion of chaparral and other shrublands to grasslands in order to increase favored game species, protect themselves from predators (the favored habitat of  the California grizzly bear was chaparral), and as a tool of warfare” (CCI, </a:t>
            </a:r>
            <a:r>
              <a:rPr lang="en-US" sz="1200" b="0" i="0" kern="1200" dirty="0" err="1">
                <a:solidFill>
                  <a:schemeClr val="tx1"/>
                </a:solidFill>
                <a:effectLst/>
                <a:latin typeface="+mn-lt"/>
                <a:ea typeface="+mn-ea"/>
                <a:cs typeface="+mn-cs"/>
              </a:rPr>
              <a:t>n.d.a</a:t>
            </a:r>
            <a:r>
              <a:rPr lang="en-US" sz="1200" b="0" i="0" kern="1200" dirty="0">
                <a:solidFill>
                  <a:schemeClr val="tx1"/>
                </a:solidFill>
                <a:effectLst/>
                <a:latin typeface="+mn-lt"/>
                <a:ea typeface="+mn-ea"/>
                <a:cs typeface="+mn-cs"/>
              </a:rPr>
              <a:t>, para 4).</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relative impact of Native American burning in the coastal portions of California was probably quite significant. They almost certainly increased fire frequencies over what was naturally possible due to lightning” (CCI, </a:t>
            </a:r>
            <a:r>
              <a:rPr lang="en-US" sz="1200" b="0" i="0" kern="1200" dirty="0" err="1">
                <a:solidFill>
                  <a:schemeClr val="tx1"/>
                </a:solidFill>
                <a:effectLst/>
                <a:latin typeface="+mn-lt"/>
                <a:ea typeface="+mn-ea"/>
                <a:cs typeface="+mn-cs"/>
              </a:rPr>
              <a:t>n.d.a</a:t>
            </a:r>
            <a:r>
              <a:rPr lang="en-US" sz="1200" b="0" i="0" kern="1200" dirty="0">
                <a:solidFill>
                  <a:schemeClr val="tx1"/>
                </a:solidFill>
                <a:effectLst/>
                <a:latin typeface="+mn-lt"/>
                <a:ea typeface="+mn-ea"/>
                <a:cs typeface="+mn-cs"/>
              </a:rPr>
              <a:t>, para 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“Ecosystems within the coastal region of Southern California were likely the most heavily impacted by Native American burning and may have ultimately set the stage for the successful spread of invasive European grasses in the early 1800's. Southern California oak savannas in the past, such as those seen along US Highway 101 between Lompoc and San Luis Obispo, were likely covered by an understory of sage scrub, not grass as we see today (see photos below). Native Americans probably began the elimination of sage scrub in favor of grass in these areas by burning, a process that was accelerated by Spanish and American ranching activity” (CCI, </a:t>
            </a:r>
            <a:r>
              <a:rPr lang="en-US" sz="1200" b="0" i="0" kern="1200" dirty="0" err="1">
                <a:solidFill>
                  <a:schemeClr val="tx1"/>
                </a:solidFill>
                <a:effectLst/>
                <a:latin typeface="+mn-lt"/>
                <a:ea typeface="+mn-ea"/>
                <a:cs typeface="+mn-cs"/>
              </a:rPr>
              <a:t>n.d.a</a:t>
            </a:r>
            <a:r>
              <a:rPr lang="en-US" sz="1200" b="0" i="0" kern="1200" dirty="0">
                <a:solidFill>
                  <a:schemeClr val="tx1"/>
                </a:solidFill>
                <a:effectLst/>
                <a:latin typeface="+mn-lt"/>
                <a:ea typeface="+mn-ea"/>
                <a:cs typeface="+mn-cs"/>
              </a:rPr>
              <a:t>, para 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 Chapter 1 of the book, Fire in California’s Ecosystems, the authors discuss fire use during the time of Native Americans: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“Once humans arrived in California, they changed fire patterns with additional ignitions that were focused on their resource needs (Stewart 2002). Using fire to manipulate vegetation was universal among Native Americans at the time of European contact. Studies show that vegetation changes occurred following the arrival of Native Americans (</a:t>
            </a:r>
            <a:r>
              <a:rPr lang="en-US" sz="1200" kern="1200" dirty="0" err="1">
                <a:solidFill>
                  <a:schemeClr val="tx1"/>
                </a:solidFill>
                <a:effectLst/>
                <a:latin typeface="+mn-lt"/>
                <a:ea typeface="+mn-ea"/>
                <a:cs typeface="+mn-cs"/>
              </a:rPr>
              <a:t>Keeter</a:t>
            </a:r>
            <a:r>
              <a:rPr lang="en-US" sz="1200" kern="1200" dirty="0">
                <a:solidFill>
                  <a:schemeClr val="tx1"/>
                </a:solidFill>
                <a:effectLst/>
                <a:latin typeface="+mn-lt"/>
                <a:ea typeface="+mn-ea"/>
                <a:cs typeface="+mn-cs"/>
              </a:rPr>
              <a:t> 1995) and again with their demise (</a:t>
            </a:r>
            <a:r>
              <a:rPr lang="en-US" sz="1200" kern="1200" dirty="0" err="1">
                <a:solidFill>
                  <a:schemeClr val="tx1"/>
                </a:solidFill>
                <a:effectLst/>
                <a:latin typeface="+mn-lt"/>
                <a:ea typeface="+mn-ea"/>
                <a:cs typeface="+mn-cs"/>
              </a:rPr>
              <a:t>Mensing</a:t>
            </a:r>
            <a:r>
              <a:rPr lang="en-US" sz="1200" kern="1200" dirty="0">
                <a:solidFill>
                  <a:schemeClr val="tx1"/>
                </a:solidFill>
                <a:effectLst/>
                <a:latin typeface="+mn-lt"/>
                <a:ea typeface="+mn-ea"/>
                <a:cs typeface="+mn-cs"/>
              </a:rPr>
              <a:t> 1998). At the time of European contact, California was already inhabited with large populations of indigenous people living and influencing broad landscapes throughout the state (Cook 1972). As detailed in Chapter 17, fire was the most significant, effective, efficient, and widely employed vegetation management tool utilized by California Indian tribes. The pattern of burning was often very specific and focused on particular ecosystem effects. Indigenous burning practices defined and maintained the physiognomy of many vegetation types, encouraging particular suites of understory plants. The area that burned during this time period was extensive: Martin and </a:t>
            </a:r>
            <a:r>
              <a:rPr lang="en-US" sz="1200" kern="1200" dirty="0" err="1">
                <a:solidFill>
                  <a:schemeClr val="tx1"/>
                </a:solidFill>
                <a:effectLst/>
                <a:latin typeface="+mn-lt"/>
                <a:ea typeface="+mn-ea"/>
                <a:cs typeface="+mn-cs"/>
              </a:rPr>
              <a:t>Sapsis</a:t>
            </a:r>
            <a:r>
              <a:rPr lang="en-US" sz="1200" kern="1200" dirty="0">
                <a:solidFill>
                  <a:schemeClr val="tx1"/>
                </a:solidFill>
                <a:effectLst/>
                <a:latin typeface="+mn-lt"/>
                <a:ea typeface="+mn-ea"/>
                <a:cs typeface="+mn-cs"/>
              </a:rPr>
              <a:t> (1992) estimate that between 2.2 and 5.2 million ha (5.6–13 million acres) burned annually from both lighting-caused and human caused ignitions. However, given the diversity of ecosystems, uneven indigenous occupation patterns, and the complex fire characteristics of the vegetation types, the effect of burning by indigenous people was neither uniform nor equally applied across landscapes. These effects formed a continuum encompassing a range of human modifications from very little or no Native American influence to fully human-created ecosystems. Vale (2002) concludes that the pre-European landscape in the American West was a mosaic of areas that were altered by native peoples and areas that were primarily affected by natural processes” (</a:t>
            </a:r>
            <a:r>
              <a:rPr lang="en-US" sz="1200" b="0" dirty="0"/>
              <a:t>Sugihara, van </a:t>
            </a:r>
            <a:r>
              <a:rPr lang="en-US" sz="1200" b="0" dirty="0" err="1"/>
              <a:t>Wagtendonk</a:t>
            </a:r>
            <a:r>
              <a:rPr lang="en-US" sz="1200" b="0" dirty="0"/>
              <a:t>, Shaffer, </a:t>
            </a:r>
            <a:r>
              <a:rPr lang="en-US" sz="1200" b="0" dirty="0" err="1"/>
              <a:t>Fites</a:t>
            </a:r>
            <a:r>
              <a:rPr lang="en-US" sz="1200" b="0" dirty="0"/>
              <a:t>-Kaufman, &amp; </a:t>
            </a:r>
            <a:r>
              <a:rPr lang="en-US" sz="1200" b="0" dirty="0" err="1"/>
              <a:t>Thode</a:t>
            </a:r>
            <a:r>
              <a:rPr lang="en-US" sz="1200" b="0" dirty="0"/>
              <a:t>, 2006).</a:t>
            </a:r>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more information visit: http://</a:t>
            </a:r>
            <a:r>
              <a:rPr lang="en-US" sz="1200" b="0" i="0" kern="1200" dirty="0" err="1">
                <a:solidFill>
                  <a:schemeClr val="tx1"/>
                </a:solidFill>
                <a:effectLst/>
                <a:latin typeface="+mn-lt"/>
                <a:ea typeface="+mn-ea"/>
                <a:cs typeface="+mn-cs"/>
              </a:rPr>
              <a:t>www.californiachaparral.com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enativeamericans.html</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more information visit: https://</a:t>
            </a:r>
            <a:r>
              <a:rPr lang="en-US" sz="1200" b="0" i="0" kern="1200" dirty="0" err="1">
                <a:solidFill>
                  <a:schemeClr val="tx1"/>
                </a:solidFill>
                <a:effectLst/>
                <a:latin typeface="+mn-lt"/>
                <a:ea typeface="+mn-ea"/>
                <a:cs typeface="+mn-cs"/>
              </a:rPr>
              <a:t>www.nps.gov</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samo</a:t>
            </a:r>
            <a:r>
              <a:rPr lang="en-US" sz="1200" b="0" i="0" kern="1200" dirty="0">
                <a:solidFill>
                  <a:schemeClr val="tx1"/>
                </a:solidFill>
                <a:effectLst/>
                <a:latin typeface="+mn-lt"/>
                <a:ea typeface="+mn-ea"/>
                <a:cs typeface="+mn-cs"/>
              </a:rPr>
              <a:t>/learn/management/</a:t>
            </a:r>
            <a:r>
              <a:rPr lang="en-US" sz="1200" b="0" i="0" kern="1200" dirty="0" err="1">
                <a:solidFill>
                  <a:schemeClr val="tx1"/>
                </a:solidFill>
                <a:effectLst/>
                <a:latin typeface="+mn-lt"/>
                <a:ea typeface="+mn-ea"/>
                <a:cs typeface="+mn-cs"/>
              </a:rPr>
              <a:t>firehistory.htm</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more information visit: http://</a:t>
            </a:r>
            <a:r>
              <a:rPr lang="en-US" sz="1200" b="0" i="0" kern="1200" dirty="0" err="1">
                <a:solidFill>
                  <a:schemeClr val="tx1"/>
                </a:solidFill>
                <a:effectLst/>
                <a:latin typeface="+mn-lt"/>
                <a:ea typeface="+mn-ea"/>
                <a:cs typeface="+mn-cs"/>
              </a:rPr>
              <a:t>www.californiachaparral.com</a:t>
            </a:r>
            <a:r>
              <a:rPr lang="en-US" sz="1200" b="0" i="0" kern="1200" dirty="0">
                <a:solidFill>
                  <a:schemeClr val="tx1"/>
                </a:solidFill>
                <a:effectLst/>
                <a:latin typeface="+mn-lt"/>
                <a:ea typeface="+mn-ea"/>
                <a:cs typeface="+mn-cs"/>
              </a:rPr>
              <a:t>/images/Keeley_Indian_Burning_2002.pdf</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7</a:t>
            </a:fld>
            <a:endParaRPr lang="en-US"/>
          </a:p>
        </p:txBody>
      </p:sp>
    </p:spTree>
    <p:extLst>
      <p:ext uri="{BB962C8B-B14F-4D97-AF65-F5344CB8AC3E}">
        <p14:creationId xmlns:p14="http://schemas.microsoft.com/office/powerpoint/2010/main" val="171223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about Ranchers and Ranchos: https://</a:t>
            </a:r>
            <a:r>
              <a:rPr lang="en-US" dirty="0" err="1"/>
              <a:t>www.nps.gov</a:t>
            </a:r>
            <a:r>
              <a:rPr lang="en-US" dirty="0"/>
              <a:t>/</a:t>
            </a:r>
            <a:r>
              <a:rPr lang="en-US" dirty="0" err="1"/>
              <a:t>samo</a:t>
            </a:r>
            <a:r>
              <a:rPr lang="en-US" dirty="0"/>
              <a:t>/learn/</a:t>
            </a:r>
            <a:r>
              <a:rPr lang="en-US" dirty="0" err="1"/>
              <a:t>historyculture</a:t>
            </a:r>
            <a:r>
              <a:rPr lang="en-US" dirty="0"/>
              <a:t>/</a:t>
            </a:r>
            <a:r>
              <a:rPr lang="en-US" dirty="0" err="1"/>
              <a:t>ranchos.htm</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8</a:t>
            </a:fld>
            <a:endParaRPr lang="en-US"/>
          </a:p>
        </p:txBody>
      </p:sp>
    </p:spTree>
    <p:extLst>
      <p:ext uri="{BB962C8B-B14F-4D97-AF65-F5344CB8AC3E}">
        <p14:creationId xmlns:p14="http://schemas.microsoft.com/office/powerpoint/2010/main" val="428141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 activity: Pair share or class discussion:</a:t>
            </a:r>
          </a:p>
          <a:p>
            <a:pPr marL="171450" indent="-171450">
              <a:buFont typeface="Arial" panose="020B0604020202020204" pitchFamily="34" charset="0"/>
              <a:buChar char="•"/>
            </a:pPr>
            <a:r>
              <a:rPr lang="en-US" dirty="0"/>
              <a:t>Think about this quote. What does it mean? Is it possible for humans today to have an intimate relationship with plants and animals?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Thank you for learning about </a:t>
            </a:r>
            <a:r>
              <a:rPr lang="en-US" b="1" i="1" dirty="0"/>
              <a:t>Wildfires: Natural History</a:t>
            </a:r>
            <a:r>
              <a:rPr lang="en-US" b="1" dirty="0"/>
              <a:t>. To continue your journey into Santa Monica Mountains National Recreation Area: Fire Ecology continue on to the </a:t>
            </a:r>
            <a:r>
              <a:rPr lang="en-US" b="1" i="1" dirty="0"/>
              <a:t>Wildland Fire: A Physical Process</a:t>
            </a:r>
            <a:r>
              <a:rPr lang="en-US" b="1" dirty="0"/>
              <a:t> unit.</a:t>
            </a:r>
          </a:p>
          <a:p>
            <a:pPr marL="171450"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10</a:t>
            </a:fld>
            <a:endParaRPr lang="en-US"/>
          </a:p>
        </p:txBody>
      </p:sp>
    </p:spTree>
    <p:extLst>
      <p:ext uri="{BB962C8B-B14F-4D97-AF65-F5344CB8AC3E}">
        <p14:creationId xmlns:p14="http://schemas.microsoft.com/office/powerpoint/2010/main" val="146375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12/21/18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Tree>
    <p:extLst>
      <p:ext uri="{BB962C8B-B14F-4D97-AF65-F5344CB8AC3E}">
        <p14:creationId xmlns:p14="http://schemas.microsoft.com/office/powerpoint/2010/main" val="355334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12/21/18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505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12/21/18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757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12/21/18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912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12/21/18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59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12/21/18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490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12/21/18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88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12/21/18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053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12/21/18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9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12/21/18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86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12/21/18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049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b="1" i="0">
                <a:solidFill>
                  <a:schemeClr val="tx1">
                    <a:tint val="75000"/>
                  </a:schemeClr>
                </a:solidFill>
                <a:latin typeface="Garamond Bold"/>
              </a:defRPr>
            </a:lvl1pPr>
          </a:lstStyle>
          <a:p>
            <a:fld id="{3CBC1C18-307B-4F68-A007-B5B542270E8D}" type="datetimeFigureOut">
              <a:rPr lang="en-US" smtClean="0"/>
              <a:pPr/>
              <a:t>12/21/18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b="1" i="0">
                <a:solidFill>
                  <a:schemeClr val="tx1">
                    <a:tint val="75000"/>
                  </a:schemeClr>
                </a:solidFill>
                <a:latin typeface="Garamond Bold"/>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b="1" i="0">
                <a:solidFill>
                  <a:schemeClr val="tx1">
                    <a:tint val="75000"/>
                  </a:schemeClr>
                </a:solidFill>
                <a:latin typeface="Garamond Bold"/>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3069583"/>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hf sldNum="0" hdr="0" ftr="0" dt="0"/>
  <p:txStyles>
    <p:title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aliforniachaparral.com/enativeamerica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noozhawk.com/article/thunderstorms_provide_dramatic_end_to_weekend" TargetMode="External"/><Relationship Id="rId4" Type="http://schemas.openxmlformats.org/officeDocument/2006/relationships/hyperlink" Target="http://calfire.ca.gov/foreststeward/pdf/news-summer2013.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D99BB6-8507-B140-8B59-59BB60AE9F7A}"/>
              </a:ext>
            </a:extLst>
          </p:cNvPr>
          <p:cNvPicPr>
            <a:picLocks noChangeAspect="1"/>
          </p:cNvPicPr>
          <p:nvPr/>
        </p:nvPicPr>
        <p:blipFill rotWithShape="1">
          <a:blip r:embed="rId3"/>
          <a:srcRect t="309" b="309"/>
          <a:stretch/>
        </p:blipFill>
        <p:spPr>
          <a:xfrm>
            <a:off x="0" y="0"/>
            <a:ext cx="12192000" cy="6858000"/>
          </a:xfrm>
          <a:prstGeom prst="rect">
            <a:avLst/>
          </a:prstGeom>
          <a:ln w="889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0A968950-7834-B242-A979-EB154732C137}"/>
              </a:ext>
            </a:extLst>
          </p:cNvPr>
          <p:cNvSpPr>
            <a:spLocks noGrp="1"/>
          </p:cNvSpPr>
          <p:nvPr>
            <p:ph type="ctrTitle"/>
          </p:nvPr>
        </p:nvSpPr>
        <p:spPr>
          <a:xfrm>
            <a:off x="6369134" y="695810"/>
            <a:ext cx="5518066" cy="2268559"/>
          </a:xfrm>
        </p:spPr>
        <p:txBody>
          <a:bodyPr>
            <a:normAutofit fontScale="90000"/>
          </a:bodyPr>
          <a:lstStyle/>
          <a:p>
            <a:r>
              <a:rPr lang="en-US" dirty="0">
                <a:ln w="9525">
                  <a:solidFill>
                    <a:schemeClr val="bg1"/>
                  </a:solidFill>
                  <a:prstDash val="solid"/>
                </a:ln>
                <a:solidFill>
                  <a:schemeClr val="accent4"/>
                </a:solidFill>
                <a:effectLst>
                  <a:outerShdw blurRad="12700" dist="38100" dir="2700000" algn="tl" rotWithShape="0">
                    <a:schemeClr val="bg1">
                      <a:lumMod val="50000"/>
                    </a:schemeClr>
                  </a:outerShdw>
                </a:effectLst>
                <a:latin typeface="Zapfino" panose="03030300040707070C03" pitchFamily="66" charset="77"/>
              </a:rPr>
              <a:t>Wildfires</a:t>
            </a:r>
            <a:endParaRPr lang="en-US" dirty="0">
              <a:solidFill>
                <a:schemeClr val="accent4"/>
              </a:solidFill>
              <a:latin typeface="Zapfino" panose="03030300040707070C03" pitchFamily="66" charset="77"/>
            </a:endParaRPr>
          </a:p>
        </p:txBody>
      </p:sp>
      <p:sp>
        <p:nvSpPr>
          <p:cNvPr id="3" name="Subtitle 2">
            <a:extLst>
              <a:ext uri="{FF2B5EF4-FFF2-40B4-BE49-F238E27FC236}">
                <a16:creationId xmlns:a16="http://schemas.microsoft.com/office/drawing/2014/main" id="{E01C1C32-E3B8-ED4D-90DB-A700E0037E41}"/>
              </a:ext>
            </a:extLst>
          </p:cNvPr>
          <p:cNvSpPr>
            <a:spLocks noGrp="1"/>
          </p:cNvSpPr>
          <p:nvPr>
            <p:ph type="subTitle" idx="1"/>
          </p:nvPr>
        </p:nvSpPr>
        <p:spPr>
          <a:xfrm>
            <a:off x="6702950" y="2143572"/>
            <a:ext cx="5357600" cy="1160213"/>
          </a:xfrm>
        </p:spPr>
        <p:txBody>
          <a:bodyPr>
            <a:normAutofit/>
          </a:bodyPr>
          <a:lstStyle/>
          <a:p>
            <a:r>
              <a:rPr lang="en-US" sz="2800" b="1" dirty="0">
                <a:solidFill>
                  <a:schemeClr val="accent5"/>
                </a:solidFill>
              </a:rPr>
              <a:t>Natural History</a:t>
            </a:r>
          </a:p>
        </p:txBody>
      </p:sp>
      <p:sp>
        <p:nvSpPr>
          <p:cNvPr id="4" name="Rectangle 3">
            <a:extLst>
              <a:ext uri="{FF2B5EF4-FFF2-40B4-BE49-F238E27FC236}">
                <a16:creationId xmlns:a16="http://schemas.microsoft.com/office/drawing/2014/main" id="{1CCDCE94-7DCC-1D40-AA90-F319438463AC}"/>
              </a:ext>
            </a:extLst>
          </p:cNvPr>
          <p:cNvSpPr/>
          <p:nvPr/>
        </p:nvSpPr>
        <p:spPr>
          <a:xfrm>
            <a:off x="6702950" y="172093"/>
            <a:ext cx="5199500" cy="369332"/>
          </a:xfrm>
          <a:prstGeom prst="rect">
            <a:avLst/>
          </a:prstGeom>
        </p:spPr>
        <p:txBody>
          <a:bodyPr wrap="none">
            <a:spAutoFit/>
          </a:bodyPr>
          <a:lstStyle/>
          <a:p>
            <a:r>
              <a:rPr lang="en-US" b="1" dirty="0">
                <a:solidFill>
                  <a:schemeClr val="accent5"/>
                </a:solidFill>
              </a:rPr>
              <a:t>Santa Monica Mountains National Recreation Area</a:t>
            </a:r>
          </a:p>
        </p:txBody>
      </p:sp>
      <p:sp>
        <p:nvSpPr>
          <p:cNvPr id="7" name="Rectangle 6">
            <a:extLst>
              <a:ext uri="{FF2B5EF4-FFF2-40B4-BE49-F238E27FC236}">
                <a16:creationId xmlns:a16="http://schemas.microsoft.com/office/drawing/2014/main" id="{BF5E1C32-B694-7544-A0ED-29253AA0A012}"/>
              </a:ext>
            </a:extLst>
          </p:cNvPr>
          <p:cNvSpPr/>
          <p:nvPr/>
        </p:nvSpPr>
        <p:spPr>
          <a:xfrm>
            <a:off x="304800" y="356394"/>
            <a:ext cx="6188956" cy="2677656"/>
          </a:xfrm>
          <a:prstGeom prst="rect">
            <a:avLst/>
          </a:prstGeom>
        </p:spPr>
        <p:txBody>
          <a:bodyPr wrap="square">
            <a:spAutoFit/>
          </a:bodyPr>
          <a:lstStyle/>
          <a:p>
            <a:pPr algn="ctr"/>
            <a:r>
              <a:rPr lang="en-US" sz="2800" b="1" dirty="0"/>
              <a:t>“A thorough and honest understanding of natural history is crucial if we want to preserve the quality of life we enjoy today. The desire to leave behind a better place needs to motivate our search for the truth.”</a:t>
            </a:r>
          </a:p>
        </p:txBody>
      </p:sp>
      <p:sp>
        <p:nvSpPr>
          <p:cNvPr id="8" name="TextBox 7">
            <a:extLst>
              <a:ext uri="{FF2B5EF4-FFF2-40B4-BE49-F238E27FC236}">
                <a16:creationId xmlns:a16="http://schemas.microsoft.com/office/drawing/2014/main" id="{4C230602-96C3-8D4C-9B52-547F630E7B6E}"/>
              </a:ext>
            </a:extLst>
          </p:cNvPr>
          <p:cNvSpPr txBox="1"/>
          <p:nvPr/>
        </p:nvSpPr>
        <p:spPr>
          <a:xfrm>
            <a:off x="10801441" y="6581001"/>
            <a:ext cx="1708772" cy="276999"/>
          </a:xfrm>
          <a:prstGeom prst="rect">
            <a:avLst/>
          </a:prstGeom>
          <a:noFill/>
        </p:spPr>
        <p:txBody>
          <a:bodyPr wrap="square" rtlCol="0">
            <a:spAutoFit/>
          </a:bodyPr>
          <a:lstStyle/>
          <a:p>
            <a:r>
              <a:rPr lang="en-US" sz="1200" dirty="0"/>
              <a:t>(Halsey, 2008, p. ix)</a:t>
            </a:r>
          </a:p>
        </p:txBody>
      </p:sp>
      <p:sp>
        <p:nvSpPr>
          <p:cNvPr id="12" name="TextBox 11">
            <a:extLst>
              <a:ext uri="{FF2B5EF4-FFF2-40B4-BE49-F238E27FC236}">
                <a16:creationId xmlns:a16="http://schemas.microsoft.com/office/drawing/2014/main" id="{12ECB022-63E9-B448-A0B1-52464F2D090F}"/>
              </a:ext>
            </a:extLst>
          </p:cNvPr>
          <p:cNvSpPr txBox="1"/>
          <p:nvPr/>
        </p:nvSpPr>
        <p:spPr>
          <a:xfrm>
            <a:off x="0" y="6581000"/>
            <a:ext cx="1708772" cy="276999"/>
          </a:xfrm>
          <a:prstGeom prst="rect">
            <a:avLst/>
          </a:prstGeom>
          <a:noFill/>
        </p:spPr>
        <p:txBody>
          <a:bodyPr wrap="square" rtlCol="0">
            <a:spAutoFit/>
          </a:bodyPr>
          <a:lstStyle/>
          <a:p>
            <a:r>
              <a:rPr lang="en-US" sz="1200" dirty="0"/>
              <a:t>(Photo: Mike Eliason)</a:t>
            </a:r>
          </a:p>
        </p:txBody>
      </p:sp>
    </p:spTree>
    <p:extLst>
      <p:ext uri="{BB962C8B-B14F-4D97-AF65-F5344CB8AC3E}">
        <p14:creationId xmlns:p14="http://schemas.microsoft.com/office/powerpoint/2010/main" val="643740736"/>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25182" pathEditMode="relative" ptsTypes="AA">
                                      <p:cBhvr>
                                        <p:cTn id="6" dur="30000" fill="hold"/>
                                        <p:tgtEl>
                                          <p:spTgt spid="11"/>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11"/>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25182 L 0 0" pathEditMode="relative" ptsTypes="AA">
                                      <p:cBhvr>
                                        <p:cTn id="11" dur="30000" fill="hold"/>
                                        <p:tgtEl>
                                          <p:spTgt spid="11"/>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11"/>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11"/>
                                        </p:tgtEl>
                                        <p:attrNameLst>
                                          <p:attrName>ppt_x</p:attrName>
                                          <p:attrName>ppt_y</p:attrName>
                                        </p:attrNameLst>
                                      </p:cBhvr>
                                    </p:animMotion>
                                  </p:childTnLst>
                                </p:cTn>
                              </p:par>
                            </p:childTnLst>
                          </p:cTn>
                        </p:par>
                      </p:childTnLst>
                    </p:cTn>
                  </p:par>
                </p:childTnLst>
              </p:cTn>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905A-55BE-5E4F-93DC-098091C68DF5}"/>
              </a:ext>
            </a:extLst>
          </p:cNvPr>
          <p:cNvSpPr>
            <a:spLocks noGrp="1"/>
          </p:cNvSpPr>
          <p:nvPr>
            <p:ph type="title"/>
          </p:nvPr>
        </p:nvSpPr>
        <p:spPr/>
        <p:txBody>
          <a:bodyPr/>
          <a:lstStyle/>
          <a:p>
            <a:r>
              <a:rPr lang="en-US" dirty="0"/>
              <a:t>Closing Thoughts</a:t>
            </a:r>
          </a:p>
        </p:txBody>
      </p:sp>
      <p:sp>
        <p:nvSpPr>
          <p:cNvPr id="3" name="Content Placeholder 2">
            <a:extLst>
              <a:ext uri="{FF2B5EF4-FFF2-40B4-BE49-F238E27FC236}">
                <a16:creationId xmlns:a16="http://schemas.microsoft.com/office/drawing/2014/main" id="{B59A4E91-577F-D243-848C-86E80E760260}"/>
              </a:ext>
            </a:extLst>
          </p:cNvPr>
          <p:cNvSpPr>
            <a:spLocks noGrp="1"/>
          </p:cNvSpPr>
          <p:nvPr>
            <p:ph idx="1"/>
          </p:nvPr>
        </p:nvSpPr>
        <p:spPr>
          <a:xfrm>
            <a:off x="1181100" y="1885285"/>
            <a:ext cx="5409873" cy="3861433"/>
          </a:xfrm>
        </p:spPr>
        <p:txBody>
          <a:bodyPr/>
          <a:lstStyle/>
          <a:p>
            <a:pPr marL="0" indent="0">
              <a:buNone/>
            </a:pPr>
            <a:r>
              <a:rPr lang="en-US" sz="2400" dirty="0"/>
              <a:t>“…  human cultures that </a:t>
            </a:r>
            <a:r>
              <a:rPr lang="en-US" sz="2400" dirty="0">
                <a:solidFill>
                  <a:schemeClr val="accent1"/>
                </a:solidFill>
              </a:rPr>
              <a:t>established intimate relationships</a:t>
            </a:r>
            <a:r>
              <a:rPr lang="en-US" sz="2400" dirty="0"/>
              <a:t> with plants and animals time and again informed and dictated the elements of harvest and management, and these practices eventually led to some measure of </a:t>
            </a:r>
            <a:r>
              <a:rPr lang="en-US" sz="2400" dirty="0">
                <a:solidFill>
                  <a:schemeClr val="accent1"/>
                </a:solidFill>
              </a:rPr>
              <a:t>ecological harmony</a:t>
            </a:r>
            <a:r>
              <a:rPr lang="en-US" sz="2400" dirty="0"/>
              <a:t>.” – Kat Anderson</a:t>
            </a:r>
          </a:p>
          <a:p>
            <a:pPr marL="0" indent="0">
              <a:buNone/>
            </a:pPr>
            <a:endParaRPr lang="en-US" dirty="0"/>
          </a:p>
        </p:txBody>
      </p:sp>
      <p:sp>
        <p:nvSpPr>
          <p:cNvPr id="4" name="TextBox 3">
            <a:extLst>
              <a:ext uri="{FF2B5EF4-FFF2-40B4-BE49-F238E27FC236}">
                <a16:creationId xmlns:a16="http://schemas.microsoft.com/office/drawing/2014/main" id="{34FFCFC8-25E3-0C46-9E97-AF9E9A30A191}"/>
              </a:ext>
            </a:extLst>
          </p:cNvPr>
          <p:cNvSpPr txBox="1"/>
          <p:nvPr/>
        </p:nvSpPr>
        <p:spPr>
          <a:xfrm>
            <a:off x="9715752" y="6448955"/>
            <a:ext cx="2476247" cy="276999"/>
          </a:xfrm>
          <a:prstGeom prst="rect">
            <a:avLst/>
          </a:prstGeom>
          <a:noFill/>
        </p:spPr>
        <p:txBody>
          <a:bodyPr wrap="square" rtlCol="0">
            <a:spAutoFit/>
          </a:bodyPr>
          <a:lstStyle/>
          <a:p>
            <a:r>
              <a:rPr lang="en-US" sz="1200" dirty="0"/>
              <a:t>(Anderson, 2005, p. 127; Photo NPS)</a:t>
            </a:r>
          </a:p>
        </p:txBody>
      </p:sp>
      <p:pic>
        <p:nvPicPr>
          <p:cNvPr id="9" name="Picture 8">
            <a:extLst>
              <a:ext uri="{FF2B5EF4-FFF2-40B4-BE49-F238E27FC236}">
                <a16:creationId xmlns:a16="http://schemas.microsoft.com/office/drawing/2014/main" id="{734E8467-B9E7-1148-B73E-67F8395EBFED}"/>
              </a:ext>
            </a:extLst>
          </p:cNvPr>
          <p:cNvPicPr>
            <a:picLocks noChangeAspect="1"/>
          </p:cNvPicPr>
          <p:nvPr/>
        </p:nvPicPr>
        <p:blipFill>
          <a:blip r:embed="rId3"/>
          <a:stretch>
            <a:fillRect/>
          </a:stretch>
        </p:blipFill>
        <p:spPr>
          <a:xfrm>
            <a:off x="6445200" y="1694868"/>
            <a:ext cx="5208105" cy="3906078"/>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0B8453E7-524E-BE41-999E-3EFB08027655}"/>
              </a:ext>
            </a:extLst>
          </p:cNvPr>
          <p:cNvSpPr txBox="1"/>
          <p:nvPr/>
        </p:nvSpPr>
        <p:spPr>
          <a:xfrm>
            <a:off x="9756585" y="5262392"/>
            <a:ext cx="2098488" cy="338554"/>
          </a:xfrm>
          <a:prstGeom prst="rect">
            <a:avLst/>
          </a:prstGeom>
          <a:noFill/>
        </p:spPr>
        <p:txBody>
          <a:bodyPr wrap="square" rtlCol="0">
            <a:spAutoFit/>
          </a:bodyPr>
          <a:lstStyle/>
          <a:p>
            <a:r>
              <a:rPr lang="en-US" sz="1600" dirty="0"/>
              <a:t>California Buckwheat</a:t>
            </a:r>
          </a:p>
        </p:txBody>
      </p:sp>
    </p:spTree>
    <p:extLst>
      <p:ext uri="{BB962C8B-B14F-4D97-AF65-F5344CB8AC3E}">
        <p14:creationId xmlns:p14="http://schemas.microsoft.com/office/powerpoint/2010/main" val="153486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59E7-D667-7047-ACC6-7696BB707E73}"/>
              </a:ext>
            </a:extLst>
          </p:cNvPr>
          <p:cNvSpPr>
            <a:spLocks noGrp="1"/>
          </p:cNvSpPr>
          <p:nvPr>
            <p:ph type="title"/>
          </p:nvPr>
        </p:nvSpPr>
        <p:spPr>
          <a:xfrm>
            <a:off x="3037693" y="184900"/>
            <a:ext cx="7958331" cy="1077229"/>
          </a:xfrm>
        </p:spPr>
        <p:txBody>
          <a:bodyPr>
            <a:normAutofit fontScale="90000"/>
          </a:bodyPr>
          <a:lstStyle/>
          <a:p>
            <a:r>
              <a:rPr lang="en-US" dirty="0">
                <a:latin typeface="Zapfino" panose="03030300040707070C03" pitchFamily="66" charset="77"/>
              </a:rPr>
              <a:t>References</a:t>
            </a:r>
          </a:p>
        </p:txBody>
      </p:sp>
      <p:sp>
        <p:nvSpPr>
          <p:cNvPr id="3" name="Content Placeholder 2">
            <a:extLst>
              <a:ext uri="{FF2B5EF4-FFF2-40B4-BE49-F238E27FC236}">
                <a16:creationId xmlns:a16="http://schemas.microsoft.com/office/drawing/2014/main" id="{D42CC861-2C3B-0243-885C-1C5EA71D2A04}"/>
              </a:ext>
            </a:extLst>
          </p:cNvPr>
          <p:cNvSpPr>
            <a:spLocks noGrp="1"/>
          </p:cNvSpPr>
          <p:nvPr>
            <p:ph idx="1"/>
          </p:nvPr>
        </p:nvSpPr>
        <p:spPr>
          <a:xfrm>
            <a:off x="1007165" y="1453019"/>
            <a:ext cx="10296939" cy="5404981"/>
          </a:xfrm>
        </p:spPr>
        <p:txBody>
          <a:bodyPr anchor="t">
            <a:normAutofit fontScale="85000" lnSpcReduction="20000"/>
          </a:bodyPr>
          <a:lstStyle/>
          <a:p>
            <a:r>
              <a:rPr lang="en-US" sz="1300" b="0" dirty="0"/>
              <a:t>Anderson, M. K. (2005). Methods of Caring for the land. In </a:t>
            </a:r>
            <a:r>
              <a:rPr lang="en-US" sz="1300" b="0" i="1" dirty="0"/>
              <a:t>Tending the wild : native </a:t>
            </a:r>
            <a:r>
              <a:rPr lang="en-US" sz="1300" b="0" i="1" dirty="0" err="1"/>
              <a:t>american</a:t>
            </a:r>
            <a:r>
              <a:rPr lang="en-US" sz="1300" b="0" i="1" dirty="0"/>
              <a:t> knowledge and the management of </a:t>
            </a:r>
            <a:r>
              <a:rPr lang="en-US" sz="1300" b="0" i="1" dirty="0" err="1"/>
              <a:t>california's</a:t>
            </a:r>
            <a:r>
              <a:rPr lang="en-US" sz="1300" b="0" i="1" dirty="0"/>
              <a:t> natural resources</a:t>
            </a:r>
            <a:r>
              <a:rPr lang="en-US" sz="1300" b="0" dirty="0"/>
              <a:t>. (pp. 125-154). Retrieved from https://</a:t>
            </a:r>
            <a:r>
              <a:rPr lang="en-US" sz="1300" b="0" dirty="0" err="1"/>
              <a:t>ebookcentral.proquest.com</a:t>
            </a:r>
            <a:endParaRPr lang="en-US" sz="1300" b="0" dirty="0"/>
          </a:p>
          <a:p>
            <a:r>
              <a:rPr lang="en-US" sz="1200" b="0" dirty="0"/>
              <a:t>California Chaparral Institute (CCI). (</a:t>
            </a:r>
            <a:r>
              <a:rPr lang="en-US" sz="1200" b="0" dirty="0" err="1"/>
              <a:t>n.d.a</a:t>
            </a:r>
            <a:r>
              <a:rPr lang="en-US" sz="1200" b="0" dirty="0"/>
              <a:t>). Native American burning &amp; natural fire regimes. Retrieved April 09, 2018, from </a:t>
            </a:r>
            <a:r>
              <a:rPr lang="en-US" sz="1200" b="0" dirty="0">
                <a:hlinkClick r:id="rId3"/>
              </a:rPr>
              <a:t>http://www.californiachaparral.com/enativeamericans.html</a:t>
            </a:r>
            <a:endParaRPr lang="en-US" sz="1200" b="0" dirty="0"/>
          </a:p>
          <a:p>
            <a:r>
              <a:rPr lang="en-US" sz="1300" b="0" dirty="0"/>
              <a:t>California Chaparral Institute (CCI). (</a:t>
            </a:r>
            <a:r>
              <a:rPr lang="en-US" sz="1300" b="0" dirty="0" err="1"/>
              <a:t>n.d.b</a:t>
            </a:r>
            <a:r>
              <a:rPr lang="en-US" sz="1300" b="0" dirty="0"/>
              <a:t>). Threats to chaparral. Retrieved April 11, 2018, from http://</a:t>
            </a:r>
            <a:r>
              <a:rPr lang="en-US" sz="1300" b="0" dirty="0" err="1"/>
              <a:t>www.californiachaparral.org</a:t>
            </a:r>
            <a:r>
              <a:rPr lang="en-US" sz="1300" b="0" dirty="0"/>
              <a:t>/</a:t>
            </a:r>
            <a:r>
              <a:rPr lang="en-US" sz="1300" b="0" dirty="0" err="1"/>
              <a:t>threatstochaparral.html</a:t>
            </a:r>
            <a:endParaRPr lang="en-US" sz="1300" b="0" dirty="0"/>
          </a:p>
          <a:p>
            <a:r>
              <a:rPr lang="en-US" sz="1200" b="0" dirty="0"/>
              <a:t>Halsey, R. W. (2008). Fire, chaparral, and survival in southern California. San Diego, CA: Sunbelt Publications.</a:t>
            </a:r>
          </a:p>
          <a:p>
            <a:r>
              <a:rPr lang="en-US" sz="1200" b="0" dirty="0"/>
              <a:t>Keeley, J. E. (2002). Native American impacts on fire regimes of the California coastal ranges. </a:t>
            </a:r>
            <a:r>
              <a:rPr lang="en-US" sz="1200" b="0" i="1" dirty="0"/>
              <a:t>Journal of Biogeography,29</a:t>
            </a:r>
            <a:r>
              <a:rPr lang="en-US" sz="1200" b="0" dirty="0"/>
              <a:t>(3), 303-320. doi:10.1046/j.1365-2699.2002.00676.x</a:t>
            </a:r>
          </a:p>
          <a:p>
            <a:r>
              <a:rPr lang="en-US" sz="1200" b="0" dirty="0" err="1"/>
              <a:t>Litman</a:t>
            </a:r>
            <a:r>
              <a:rPr lang="en-US" sz="1200" b="0" dirty="0"/>
              <a:t>, L. (Ed.). (2013). California’s native landscape. </a:t>
            </a:r>
            <a:r>
              <a:rPr lang="en-US" sz="1200" b="0" i="1" dirty="0"/>
              <a:t>Forestland Steward</a:t>
            </a:r>
            <a:r>
              <a:rPr lang="en-US" sz="1200" b="0" dirty="0"/>
              <a:t>, </a:t>
            </a:r>
            <a:r>
              <a:rPr lang="en-US" sz="1200" b="0" i="1" dirty="0"/>
              <a:t>Summer 2013</a:t>
            </a:r>
            <a:r>
              <a:rPr lang="en-US" sz="1200" b="0" dirty="0"/>
              <a:t>. Retrieved March 21, 2018, from </a:t>
            </a:r>
            <a:r>
              <a:rPr lang="en-US" sz="1200" b="0" dirty="0">
                <a:hlinkClick r:id="rId4"/>
              </a:rPr>
              <a:t>http://calfire.ca.gov/foreststeward/pdf/news-summer2013.pdf</a:t>
            </a:r>
            <a:endParaRPr lang="en-US" sz="1200" b="0" dirty="0"/>
          </a:p>
          <a:p>
            <a:r>
              <a:rPr lang="en-US" sz="1200" b="0" dirty="0" err="1"/>
              <a:t>Mensing</a:t>
            </a:r>
            <a:r>
              <a:rPr lang="en-US" sz="1200" b="0" dirty="0"/>
              <a:t>, S. A., </a:t>
            </a:r>
            <a:r>
              <a:rPr lang="en-US" sz="1200" b="0" dirty="0" err="1"/>
              <a:t>Michaelsen</a:t>
            </a:r>
            <a:r>
              <a:rPr lang="en-US" sz="1200" b="0" dirty="0"/>
              <a:t> J., Byrne R. (1999). A 560-year record of </a:t>
            </a:r>
            <a:r>
              <a:rPr lang="en-US" sz="1200" b="0" dirty="0" err="1"/>
              <a:t>santa</a:t>
            </a:r>
            <a:r>
              <a:rPr lang="en-US" sz="1200" b="0" dirty="0"/>
              <a:t> </a:t>
            </a:r>
            <a:r>
              <a:rPr lang="en-US" sz="1200" b="0" dirty="0" err="1"/>
              <a:t>ana</a:t>
            </a:r>
            <a:r>
              <a:rPr lang="en-US" sz="1200" b="0" dirty="0"/>
              <a:t> fires reconstructed from charcoal deposited in the Santa Barbara basin, California. </a:t>
            </a:r>
            <a:r>
              <a:rPr lang="en-US" sz="1200" b="0" i="1" dirty="0"/>
              <a:t>Quaternary Research, 51 </a:t>
            </a:r>
            <a:r>
              <a:rPr lang="en-US" sz="1200" b="0" dirty="0"/>
              <a:t>(3). </a:t>
            </a:r>
          </a:p>
          <a:p>
            <a:r>
              <a:rPr lang="en-US" sz="1200" b="0" dirty="0"/>
              <a:t>National Park Service (NPS). (</a:t>
            </a:r>
            <a:r>
              <a:rPr lang="en-US" sz="1200" b="0" dirty="0" err="1"/>
              <a:t>n.d.a</a:t>
            </a:r>
            <a:r>
              <a:rPr lang="en-US" sz="1200" b="0" dirty="0"/>
              <a:t>). Fire regime/history. Retrieved April 09, 2018, from https://</a:t>
            </a:r>
            <a:r>
              <a:rPr lang="en-US" sz="1200" b="0" dirty="0" err="1"/>
              <a:t>www.nps.gov</a:t>
            </a:r>
            <a:r>
              <a:rPr lang="en-US" sz="1200" b="0" dirty="0"/>
              <a:t>/</a:t>
            </a:r>
            <a:r>
              <a:rPr lang="en-US" sz="1200" b="0" dirty="0" err="1"/>
              <a:t>samo</a:t>
            </a:r>
            <a:r>
              <a:rPr lang="en-US" sz="1200" b="0" dirty="0"/>
              <a:t>/learn/management/</a:t>
            </a:r>
            <a:r>
              <a:rPr lang="en-US" sz="1200" b="0" dirty="0" err="1"/>
              <a:t>firehistory.htm</a:t>
            </a:r>
            <a:endParaRPr lang="en-US" sz="1200" b="0" dirty="0"/>
          </a:p>
          <a:p>
            <a:r>
              <a:rPr lang="en-US" sz="1200" b="0" dirty="0"/>
              <a:t>National Park Service (NPS). (</a:t>
            </a:r>
            <a:r>
              <a:rPr lang="en-US" sz="1200" b="0" dirty="0" err="1"/>
              <a:t>n.d.b</a:t>
            </a:r>
            <a:r>
              <a:rPr lang="en-US" sz="1200" b="0" dirty="0"/>
              <a:t>). Wildland Fire: Ecology | U.S. National Park Service. Retrieved January 22, 2018, from https://</a:t>
            </a:r>
            <a:r>
              <a:rPr lang="en-US" sz="1200" b="0" dirty="0" err="1"/>
              <a:t>www.nps.gov</a:t>
            </a:r>
            <a:r>
              <a:rPr lang="en-US" sz="1200" b="0" dirty="0"/>
              <a:t>/fire/wildland-fire/learning-center/fire-in-depth/</a:t>
            </a:r>
            <a:r>
              <a:rPr lang="en-US" sz="1200" b="0" dirty="0" err="1"/>
              <a:t>ecology.cfm</a:t>
            </a:r>
            <a:endParaRPr lang="en-US" sz="1200" b="0" dirty="0"/>
          </a:p>
          <a:p>
            <a:r>
              <a:rPr lang="en-US" sz="1200" b="0" dirty="0"/>
              <a:t>National Park Service (NPS). (2018). Fire ecology. Retrieved April 22, 2018, from https://</a:t>
            </a:r>
            <a:r>
              <a:rPr lang="en-US" sz="1200" b="0" dirty="0" err="1"/>
              <a:t>www.nps.gov</a:t>
            </a:r>
            <a:r>
              <a:rPr lang="en-US" sz="1200" b="0" dirty="0"/>
              <a:t>/</a:t>
            </a:r>
            <a:r>
              <a:rPr lang="en-US" sz="1200" b="0" dirty="0" err="1"/>
              <a:t>samo</a:t>
            </a:r>
            <a:r>
              <a:rPr lang="en-US" sz="1200" b="0" dirty="0"/>
              <a:t>/learn/management/</a:t>
            </a:r>
            <a:r>
              <a:rPr lang="en-US" sz="1200" b="0" dirty="0" err="1"/>
              <a:t>fireecology.htm</a:t>
            </a:r>
            <a:endParaRPr lang="en-US" sz="1200" b="0" dirty="0"/>
          </a:p>
          <a:p>
            <a:r>
              <a:rPr lang="en-US" sz="1200" b="0" dirty="0"/>
              <a:t>Scully, J. (Ed.). (2017, September 7). Thunderstorms provide dramatic end to weekend in Santa Barbara county. Retrieved April 09, 2018, from </a:t>
            </a:r>
            <a:r>
              <a:rPr lang="en-US" sz="1200" b="0" dirty="0">
                <a:hlinkClick r:id="rId5"/>
              </a:rPr>
              <a:t>https://www.noozhawk.com/article/thunderstorms_provide_dramatic_end_to_weekend</a:t>
            </a:r>
            <a:endParaRPr lang="en-US" sz="1200" b="0" dirty="0"/>
          </a:p>
          <a:p>
            <a:r>
              <a:rPr lang="en-US" sz="1200" b="0" dirty="0"/>
              <a:t>Sugihara, Neil, &amp; Sugihara, N. (2006). Fire in California's Ecosystems. University of California Press.</a:t>
            </a:r>
          </a:p>
          <a:p>
            <a:r>
              <a:rPr lang="en-US" sz="1200" b="0" dirty="0"/>
              <a:t>Timbrook, J., Johnson, J. R, &amp; Earle, D. D. (1982). Vegetation Burning by the Chumash. </a:t>
            </a:r>
            <a:r>
              <a:rPr lang="en-US" sz="1200" b="0" i="1" dirty="0"/>
              <a:t>Journal of California and Great Basin Anthropology</a:t>
            </a:r>
            <a:r>
              <a:rPr lang="en-US" sz="1200" b="0" dirty="0"/>
              <a:t>, 4(2). Retrieved from https://</a:t>
            </a:r>
            <a:r>
              <a:rPr lang="en-US" sz="1200" b="0" dirty="0" err="1"/>
              <a:t>escholarship.org</a:t>
            </a:r>
            <a:r>
              <a:rPr lang="en-US" sz="1200" b="0" dirty="0"/>
              <a:t>/</a:t>
            </a:r>
            <a:r>
              <a:rPr lang="en-US" sz="1200" b="0" dirty="0" err="1"/>
              <a:t>uc</a:t>
            </a:r>
            <a:r>
              <a:rPr lang="en-US" sz="1200" b="0" dirty="0"/>
              <a:t>/item/1rv936jq</a:t>
            </a:r>
          </a:p>
        </p:txBody>
      </p:sp>
    </p:spTree>
    <p:extLst>
      <p:ext uri="{BB962C8B-B14F-4D97-AF65-F5344CB8AC3E}">
        <p14:creationId xmlns:p14="http://schemas.microsoft.com/office/powerpoint/2010/main" val="321669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CFF6-F8BE-764D-A638-460F92CC3D95}"/>
              </a:ext>
            </a:extLst>
          </p:cNvPr>
          <p:cNvSpPr>
            <a:spLocks noGrp="1"/>
          </p:cNvSpPr>
          <p:nvPr>
            <p:ph type="title"/>
          </p:nvPr>
        </p:nvSpPr>
        <p:spPr>
          <a:xfrm>
            <a:off x="3061974" y="287551"/>
            <a:ext cx="7958331" cy="1077229"/>
          </a:xfrm>
        </p:spPr>
        <p:txBody>
          <a:bodyPr>
            <a:normAutofit fontScale="90000"/>
          </a:bodyPr>
          <a:lstStyle/>
          <a:p>
            <a:r>
              <a:rPr lang="en-US" dirty="0"/>
              <a:t>Natural </a:t>
            </a:r>
            <a:r>
              <a:rPr lang="en-US" dirty="0">
                <a:solidFill>
                  <a:schemeClr val="accent5"/>
                </a:solidFill>
                <a:latin typeface="Zapfino" panose="03030300040707070C03" pitchFamily="66" charset="77"/>
              </a:rPr>
              <a:t>fire</a:t>
            </a:r>
          </a:p>
        </p:txBody>
      </p:sp>
      <p:sp>
        <p:nvSpPr>
          <p:cNvPr id="3" name="Content Placeholder 2">
            <a:extLst>
              <a:ext uri="{FF2B5EF4-FFF2-40B4-BE49-F238E27FC236}">
                <a16:creationId xmlns:a16="http://schemas.microsoft.com/office/drawing/2014/main" id="{97D15465-42B4-4C49-A66A-48385D94105A}"/>
              </a:ext>
            </a:extLst>
          </p:cNvPr>
          <p:cNvSpPr>
            <a:spLocks noGrp="1"/>
          </p:cNvSpPr>
          <p:nvPr>
            <p:ph idx="1"/>
          </p:nvPr>
        </p:nvSpPr>
        <p:spPr>
          <a:xfrm>
            <a:off x="1786597" y="1758462"/>
            <a:ext cx="8783542" cy="4459458"/>
          </a:xfrm>
        </p:spPr>
        <p:txBody>
          <a:bodyPr>
            <a:normAutofit fontScale="92500" lnSpcReduction="10000"/>
          </a:bodyPr>
          <a:lstStyle/>
          <a:p>
            <a:r>
              <a:rPr lang="en-US" sz="2800" dirty="0"/>
              <a:t>Fire is a natural part of the Mediterranean Ecosystems in California.</a:t>
            </a:r>
          </a:p>
          <a:p>
            <a:r>
              <a:rPr lang="en-US" sz="2800" dirty="0">
                <a:solidFill>
                  <a:schemeClr val="accent1"/>
                </a:solidFill>
              </a:rPr>
              <a:t>Fires can quickly increase in size when driven by Santa Ana Winds and large fires have always been a part of this landscape.</a:t>
            </a:r>
          </a:p>
          <a:p>
            <a:r>
              <a:rPr lang="en-US" sz="2800" dirty="0"/>
              <a:t>Naturally, fires would start anywhere from </a:t>
            </a:r>
            <a:r>
              <a:rPr lang="en-US" sz="2800" dirty="0">
                <a:solidFill>
                  <a:schemeClr val="accent5"/>
                </a:solidFill>
              </a:rPr>
              <a:t>70 to 100 </a:t>
            </a:r>
            <a:r>
              <a:rPr lang="en-US" sz="2800" dirty="0"/>
              <a:t>years apart.* </a:t>
            </a:r>
          </a:p>
          <a:p>
            <a:pPr lvl="1"/>
            <a:r>
              <a:rPr lang="en-US" sz="2600" dirty="0">
                <a:solidFill>
                  <a:schemeClr val="accent1"/>
                </a:solidFill>
              </a:rPr>
              <a:t>This is called a </a:t>
            </a:r>
            <a:r>
              <a:rPr lang="en-US" sz="3600" dirty="0">
                <a:solidFill>
                  <a:schemeClr val="accent5"/>
                </a:solidFill>
              </a:rPr>
              <a:t>Fire Return Interval</a:t>
            </a:r>
            <a:r>
              <a:rPr lang="en-US" sz="2600" dirty="0">
                <a:solidFill>
                  <a:schemeClr val="accent5"/>
                </a:solidFill>
              </a:rPr>
              <a:t>.</a:t>
            </a:r>
          </a:p>
        </p:txBody>
      </p:sp>
      <p:sp>
        <p:nvSpPr>
          <p:cNvPr id="4" name="TextBox 3">
            <a:extLst>
              <a:ext uri="{FF2B5EF4-FFF2-40B4-BE49-F238E27FC236}">
                <a16:creationId xmlns:a16="http://schemas.microsoft.com/office/drawing/2014/main" id="{06AA763F-46F1-8043-8C68-700289CF044A}"/>
              </a:ext>
            </a:extLst>
          </p:cNvPr>
          <p:cNvSpPr txBox="1"/>
          <p:nvPr/>
        </p:nvSpPr>
        <p:spPr>
          <a:xfrm>
            <a:off x="10135891" y="6581001"/>
            <a:ext cx="2567235" cy="276999"/>
          </a:xfrm>
          <a:prstGeom prst="rect">
            <a:avLst/>
          </a:prstGeom>
          <a:noFill/>
        </p:spPr>
        <p:txBody>
          <a:bodyPr wrap="square" rtlCol="0">
            <a:spAutoFit/>
          </a:bodyPr>
          <a:lstStyle/>
          <a:p>
            <a:r>
              <a:rPr lang="en-US" sz="1200" dirty="0"/>
              <a:t>(</a:t>
            </a:r>
            <a:r>
              <a:rPr lang="en-US" sz="1200" dirty="0" err="1"/>
              <a:t>Litman</a:t>
            </a:r>
            <a:r>
              <a:rPr lang="en-US" sz="1200" dirty="0"/>
              <a:t>, 2013, p. 4; NPS, 2018)</a:t>
            </a:r>
          </a:p>
        </p:txBody>
      </p:sp>
      <p:sp>
        <p:nvSpPr>
          <p:cNvPr id="5" name="TextBox 4">
            <a:extLst>
              <a:ext uri="{FF2B5EF4-FFF2-40B4-BE49-F238E27FC236}">
                <a16:creationId xmlns:a16="http://schemas.microsoft.com/office/drawing/2014/main" id="{9211DC31-244E-CC44-B675-3AD7613ABA6E}"/>
              </a:ext>
            </a:extLst>
          </p:cNvPr>
          <p:cNvSpPr txBox="1"/>
          <p:nvPr/>
        </p:nvSpPr>
        <p:spPr>
          <a:xfrm>
            <a:off x="1972577" y="2818728"/>
            <a:ext cx="7765367" cy="2308324"/>
          </a:xfrm>
          <a:prstGeom prst="rect">
            <a:avLst/>
          </a:prstGeom>
          <a:noFill/>
        </p:spPr>
        <p:txBody>
          <a:bodyPr wrap="square" rtlCol="0">
            <a:spAutoFit/>
          </a:bodyPr>
          <a:lstStyle/>
          <a:p>
            <a:pPr algn="ctr"/>
            <a:r>
              <a:rPr lang="en-US" sz="4800" b="1" dirty="0">
                <a:solidFill>
                  <a:schemeClr val="accent5"/>
                </a:solidFill>
              </a:rPr>
              <a:t>Fires are not a new phenomenon in </a:t>
            </a:r>
          </a:p>
          <a:p>
            <a:pPr algn="ctr"/>
            <a:r>
              <a:rPr lang="en-US" sz="4800" b="1" dirty="0">
                <a:solidFill>
                  <a:schemeClr val="accent5"/>
                </a:solidFill>
              </a:rPr>
              <a:t>Southern California.</a:t>
            </a:r>
          </a:p>
        </p:txBody>
      </p:sp>
    </p:spTree>
    <p:extLst>
      <p:ext uri="{BB962C8B-B14F-4D97-AF65-F5344CB8AC3E}">
        <p14:creationId xmlns:p14="http://schemas.microsoft.com/office/powerpoint/2010/main" val="336385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xit" presetSubtype="0" fill="hold" grpId="1" nodeType="afterEffect">
                                  <p:stCondLst>
                                    <p:cond delay="5000"/>
                                  </p:stCondLst>
                                  <p:childTnLst>
                                    <p:anim calcmode="lin" valueType="num">
                                      <p:cBhvr>
                                        <p:cTn id="13" dur="1000"/>
                                        <p:tgtEl>
                                          <p:spTgt spid="5"/>
                                        </p:tgtEl>
                                        <p:attrNameLst>
                                          <p:attrName>ppt_w</p:attrName>
                                        </p:attrNameLst>
                                      </p:cBhvr>
                                      <p:tavLst>
                                        <p:tav tm="0">
                                          <p:val>
                                            <p:strVal val="ppt_w"/>
                                          </p:val>
                                        </p:tav>
                                        <p:tav tm="100000">
                                          <p:val>
                                            <p:fltVal val="0"/>
                                          </p:val>
                                        </p:tav>
                                      </p:tavLst>
                                    </p:anim>
                                    <p:anim calcmode="lin" valueType="num">
                                      <p:cBhvr>
                                        <p:cTn id="14" dur="1000"/>
                                        <p:tgtEl>
                                          <p:spTgt spid="5"/>
                                        </p:tgtEl>
                                        <p:attrNameLst>
                                          <p:attrName>ppt_h</p:attrName>
                                        </p:attrNameLst>
                                      </p:cBhvr>
                                      <p:tavLst>
                                        <p:tav tm="0">
                                          <p:val>
                                            <p:strVal val="ppt_h"/>
                                          </p:val>
                                        </p:tav>
                                        <p:tav tm="100000">
                                          <p:val>
                                            <p:fltVal val="0"/>
                                          </p:val>
                                        </p:tav>
                                      </p:tavLst>
                                    </p:anim>
                                    <p:anim calcmode="lin" valueType="num">
                                      <p:cBhvr>
                                        <p:cTn id="15"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 dur="1" fill="hold">
                                          <p:stCondLst>
                                            <p:cond delay="999"/>
                                          </p:stCondLst>
                                        </p:cTn>
                                        <p:tgtEl>
                                          <p:spTgt spid="5"/>
                                        </p:tgtEl>
                                        <p:attrNameLst>
                                          <p:attrName>style.visibility</p:attrName>
                                        </p:attrNameLst>
                                      </p:cBhvr>
                                      <p:to>
                                        <p:strVal val="hidden"/>
                                      </p:to>
                                    </p:set>
                                  </p:childTnLst>
                                </p:cTn>
                              </p:par>
                            </p:childTnLst>
                          </p:cTn>
                        </p:par>
                        <p:par>
                          <p:cTn id="18" fill="hold">
                            <p:stCondLst>
                              <p:cond delay="7000"/>
                            </p:stCondLst>
                            <p:childTnLst>
                              <p:par>
                                <p:cTn id="19" presetID="15"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8000"/>
                            </p:stCondLst>
                            <p:childTnLst>
                              <p:par>
                                <p:cTn id="26" presetID="15" presetClass="entr" presetSubtype="0" fill="hold" grpId="0" nodeType="afterEffect">
                                  <p:stCondLst>
                                    <p:cond delay="200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1000"/>
                            </p:stCondLst>
                            <p:childTnLst>
                              <p:par>
                                <p:cTn id="33" presetID="15" presetClass="entr" presetSubtype="0" fill="hold" grpId="0" nodeType="afterEffect">
                                  <p:stCondLst>
                                    <p:cond delay="200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4000"/>
                            </p:stCondLst>
                            <p:childTnLst>
                              <p:par>
                                <p:cTn id="40" presetID="15" presetClass="entr" presetSubtype="0" fill="hold" grpId="0" nodeType="afterEffect">
                                  <p:stCondLst>
                                    <p:cond delay="200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C6EB91-86E4-D144-A276-17E4A7DE212F}"/>
              </a:ext>
            </a:extLst>
          </p:cNvPr>
          <p:cNvPicPr>
            <a:picLocks noChangeAspect="1"/>
          </p:cNvPicPr>
          <p:nvPr/>
        </p:nvPicPr>
        <p:blipFill>
          <a:blip r:embed="rId3" cstate="hqprint">
            <a:alphaModFix amt="35000"/>
            <a:extLst>
              <a:ext uri="{28A0092B-C50C-407E-A947-70E740481C1C}">
                <a14:useLocalDpi xmlns:a14="http://schemas.microsoft.com/office/drawing/2010/main"/>
              </a:ext>
            </a:extLst>
          </a:blip>
          <a:stretch>
            <a:fillRect/>
          </a:stretch>
        </p:blipFill>
        <p:spPr>
          <a:xfrm>
            <a:off x="0" y="617"/>
            <a:ext cx="12192000" cy="6856765"/>
          </a:xfrm>
          <a:prstGeom prst="rect">
            <a:avLst/>
          </a:prstGeom>
        </p:spPr>
      </p:pic>
      <p:sp>
        <p:nvSpPr>
          <p:cNvPr id="2" name="Title 1">
            <a:extLst>
              <a:ext uri="{FF2B5EF4-FFF2-40B4-BE49-F238E27FC236}">
                <a16:creationId xmlns:a16="http://schemas.microsoft.com/office/drawing/2014/main" id="{5BC0D08E-6265-EA44-9C9A-DBF065D74CE6}"/>
              </a:ext>
            </a:extLst>
          </p:cNvPr>
          <p:cNvSpPr>
            <a:spLocks noGrp="1"/>
          </p:cNvSpPr>
          <p:nvPr>
            <p:ph type="title"/>
          </p:nvPr>
        </p:nvSpPr>
        <p:spPr>
          <a:xfrm>
            <a:off x="3074107" y="313448"/>
            <a:ext cx="7950984" cy="1081705"/>
          </a:xfrm>
        </p:spPr>
        <p:txBody>
          <a:bodyPr>
            <a:noAutofit/>
          </a:bodyPr>
          <a:lstStyle/>
          <a:p>
            <a:r>
              <a:rPr lang="en-US" sz="3600" dirty="0">
                <a:solidFill>
                  <a:schemeClr val="accent5"/>
                </a:solidFill>
                <a:latin typeface="Zapfino" panose="03030300040707070C03" pitchFamily="66" charset="77"/>
              </a:rPr>
              <a:t>Fire</a:t>
            </a:r>
            <a:r>
              <a:rPr lang="en-US" sz="3600" dirty="0"/>
              <a:t>  is Very Important to </a:t>
            </a:r>
            <a:r>
              <a:rPr lang="en-US" sz="3600" dirty="0" err="1">
                <a:latin typeface="+mj-lt"/>
              </a:rPr>
              <a:t>Shrublands</a:t>
            </a:r>
            <a:endParaRPr lang="en-US" sz="3600" dirty="0">
              <a:latin typeface="+mj-lt"/>
            </a:endParaRPr>
          </a:p>
        </p:txBody>
      </p:sp>
      <p:sp>
        <p:nvSpPr>
          <p:cNvPr id="3" name="Content Placeholder 2">
            <a:extLst>
              <a:ext uri="{FF2B5EF4-FFF2-40B4-BE49-F238E27FC236}">
                <a16:creationId xmlns:a16="http://schemas.microsoft.com/office/drawing/2014/main" id="{4F035752-38A9-404B-8891-FF55190C3978}"/>
              </a:ext>
            </a:extLst>
          </p:cNvPr>
          <p:cNvSpPr>
            <a:spLocks noGrp="1"/>
          </p:cNvSpPr>
          <p:nvPr>
            <p:ph sz="half" idx="1"/>
          </p:nvPr>
        </p:nvSpPr>
        <p:spPr>
          <a:xfrm>
            <a:off x="1645921" y="1928063"/>
            <a:ext cx="9180576" cy="4396409"/>
          </a:xfrm>
        </p:spPr>
        <p:txBody>
          <a:bodyPr>
            <a:noAutofit/>
          </a:bodyPr>
          <a:lstStyle/>
          <a:p>
            <a:r>
              <a:rPr lang="en-US" sz="4400" dirty="0"/>
              <a:t>Shrublands are composed of species that are adapted to survive infrequent fires.</a:t>
            </a:r>
          </a:p>
          <a:p>
            <a:r>
              <a:rPr lang="en-US" sz="4400" dirty="0">
                <a:solidFill>
                  <a:schemeClr val="accent1"/>
                </a:solidFill>
              </a:rPr>
              <a:t>Fire plays a major role in maintaining biodiversity.</a:t>
            </a:r>
          </a:p>
          <a:p>
            <a:pPr marL="0" indent="0">
              <a:buNone/>
            </a:pPr>
            <a:endParaRPr lang="en-US" sz="2800" dirty="0">
              <a:solidFill>
                <a:schemeClr val="accent1"/>
              </a:solidFill>
            </a:endParaRPr>
          </a:p>
        </p:txBody>
      </p:sp>
      <p:sp>
        <p:nvSpPr>
          <p:cNvPr id="7" name="TextBox 6">
            <a:extLst>
              <a:ext uri="{FF2B5EF4-FFF2-40B4-BE49-F238E27FC236}">
                <a16:creationId xmlns:a16="http://schemas.microsoft.com/office/drawing/2014/main" id="{A3519F1F-F59F-4342-BE03-E634F0391EB9}"/>
              </a:ext>
            </a:extLst>
          </p:cNvPr>
          <p:cNvSpPr txBox="1"/>
          <p:nvPr/>
        </p:nvSpPr>
        <p:spPr>
          <a:xfrm>
            <a:off x="9702727" y="6539132"/>
            <a:ext cx="2644727" cy="276999"/>
          </a:xfrm>
          <a:prstGeom prst="rect">
            <a:avLst/>
          </a:prstGeom>
          <a:noFill/>
        </p:spPr>
        <p:txBody>
          <a:bodyPr wrap="square" rtlCol="0">
            <a:spAutoFit/>
          </a:bodyPr>
          <a:lstStyle/>
          <a:p>
            <a:r>
              <a:rPr lang="en-US" sz="1200" dirty="0"/>
              <a:t>(</a:t>
            </a:r>
            <a:r>
              <a:rPr lang="en-US" sz="1200" dirty="0" err="1"/>
              <a:t>Litman</a:t>
            </a:r>
            <a:r>
              <a:rPr lang="en-US" sz="1200" dirty="0"/>
              <a:t>, 2013, p. 4; Halsey, 2008, p. 18)</a:t>
            </a:r>
          </a:p>
        </p:txBody>
      </p:sp>
    </p:spTree>
    <p:extLst>
      <p:ext uri="{BB962C8B-B14F-4D97-AF65-F5344CB8AC3E}">
        <p14:creationId xmlns:p14="http://schemas.microsoft.com/office/powerpoint/2010/main" val="84050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3DE38-9DA9-EA47-95F4-A44E817BEB9A}"/>
              </a:ext>
            </a:extLst>
          </p:cNvPr>
          <p:cNvPicPr>
            <a:picLocks noChangeAspect="1"/>
          </p:cNvPicPr>
          <p:nvPr/>
        </p:nvPicPr>
        <p:blipFill rotWithShape="1">
          <a:blip r:embed="rId3" cstate="hqprint">
            <a:alphaModFix amt="7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540369BB-CD44-6A44-A175-E07C455BEA23}"/>
              </a:ext>
            </a:extLst>
          </p:cNvPr>
          <p:cNvSpPr>
            <a:spLocks noGrp="1"/>
          </p:cNvSpPr>
          <p:nvPr>
            <p:ph type="title"/>
          </p:nvPr>
        </p:nvSpPr>
        <p:spPr>
          <a:xfrm>
            <a:off x="164592" y="5726876"/>
            <a:ext cx="11736883" cy="1985248"/>
          </a:xfrm>
        </p:spPr>
        <p:txBody>
          <a:bodyPr>
            <a:normAutofit/>
          </a:bodyPr>
          <a:lstStyle/>
          <a:p>
            <a:pPr algn="l"/>
            <a:r>
              <a:rPr lang="en-US" dirty="0"/>
              <a:t>When the </a:t>
            </a:r>
            <a:r>
              <a:rPr lang="en-US" dirty="0">
                <a:latin typeface="+mj-lt"/>
              </a:rPr>
              <a:t>fire interval </a:t>
            </a:r>
            <a:r>
              <a:rPr lang="en-US" dirty="0"/>
              <a:t>is shortened, plants are unable to adapt. </a:t>
            </a:r>
            <a:br>
              <a:rPr lang="en-US" dirty="0"/>
            </a:br>
            <a:r>
              <a:rPr lang="en-US" dirty="0">
                <a:solidFill>
                  <a:schemeClr val="accent1"/>
                </a:solidFill>
              </a:rPr>
              <a:t>This can result in a change in plant composition.</a:t>
            </a:r>
          </a:p>
        </p:txBody>
      </p:sp>
      <p:sp>
        <p:nvSpPr>
          <p:cNvPr id="6" name="Oval 5">
            <a:extLst>
              <a:ext uri="{FF2B5EF4-FFF2-40B4-BE49-F238E27FC236}">
                <a16:creationId xmlns:a16="http://schemas.microsoft.com/office/drawing/2014/main" id="{C9FC9DF1-01B4-394D-AD8F-BB146AE807BD}"/>
              </a:ext>
            </a:extLst>
          </p:cNvPr>
          <p:cNvSpPr/>
          <p:nvPr/>
        </p:nvSpPr>
        <p:spPr>
          <a:xfrm>
            <a:off x="1619250" y="3428999"/>
            <a:ext cx="8953500" cy="18415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D342AD-3F19-924B-9148-5AAA2823B621}"/>
              </a:ext>
            </a:extLst>
          </p:cNvPr>
          <p:cNvSpPr>
            <a:spLocks noGrp="1"/>
          </p:cNvSpPr>
          <p:nvPr>
            <p:ph idx="1"/>
          </p:nvPr>
        </p:nvSpPr>
        <p:spPr>
          <a:xfrm>
            <a:off x="2197730" y="2971950"/>
            <a:ext cx="7796540" cy="2755598"/>
          </a:xfrm>
        </p:spPr>
        <p:txBody>
          <a:bodyPr>
            <a:normAutofit/>
          </a:bodyPr>
          <a:lstStyle/>
          <a:p>
            <a:pPr marL="0" indent="0" algn="ctr">
              <a:buNone/>
            </a:pPr>
            <a:r>
              <a:rPr lang="en-US" sz="4000" dirty="0">
                <a:solidFill>
                  <a:schemeClr val="accent5"/>
                </a:solidFill>
              </a:rPr>
              <a:t>This is called </a:t>
            </a:r>
            <a:r>
              <a:rPr lang="en-US" sz="4000" i="1" dirty="0">
                <a:solidFill>
                  <a:schemeClr val="accent5"/>
                </a:solidFill>
              </a:rPr>
              <a:t>Type Conversion</a:t>
            </a:r>
          </a:p>
        </p:txBody>
      </p:sp>
      <p:sp>
        <p:nvSpPr>
          <p:cNvPr id="9" name="TextBox 8">
            <a:extLst>
              <a:ext uri="{FF2B5EF4-FFF2-40B4-BE49-F238E27FC236}">
                <a16:creationId xmlns:a16="http://schemas.microsoft.com/office/drawing/2014/main" id="{3239C1C2-9B39-A34B-8BC8-D23D1B8DAF7B}"/>
              </a:ext>
            </a:extLst>
          </p:cNvPr>
          <p:cNvSpPr txBox="1"/>
          <p:nvPr/>
        </p:nvSpPr>
        <p:spPr>
          <a:xfrm>
            <a:off x="10767619" y="6581001"/>
            <a:ext cx="1424381" cy="276999"/>
          </a:xfrm>
          <a:prstGeom prst="rect">
            <a:avLst/>
          </a:prstGeom>
          <a:noFill/>
        </p:spPr>
        <p:txBody>
          <a:bodyPr wrap="square" rtlCol="0">
            <a:spAutoFit/>
          </a:bodyPr>
          <a:lstStyle/>
          <a:p>
            <a:r>
              <a:rPr lang="en-US" sz="1200" dirty="0"/>
              <a:t>(Photo CCI, </a:t>
            </a:r>
            <a:r>
              <a:rPr lang="en-US" sz="1200" dirty="0" err="1"/>
              <a:t>n.d.b</a:t>
            </a:r>
            <a:r>
              <a:rPr lang="en-US" sz="1200" dirty="0"/>
              <a:t>) </a:t>
            </a:r>
          </a:p>
        </p:txBody>
      </p:sp>
    </p:spTree>
    <p:extLst>
      <p:ext uri="{BB962C8B-B14F-4D97-AF65-F5344CB8AC3E}">
        <p14:creationId xmlns:p14="http://schemas.microsoft.com/office/powerpoint/2010/main" val="33231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D6AD9A-D480-D347-AB0F-94C1284B3AEE}"/>
              </a:ext>
            </a:extLst>
          </p:cNvPr>
          <p:cNvPicPr>
            <a:picLocks noChangeAspect="1"/>
          </p:cNvPicPr>
          <p:nvPr/>
        </p:nvPicPr>
        <p:blipFill>
          <a:blip r:embed="rId3"/>
          <a:stretch>
            <a:fillRect/>
          </a:stretch>
        </p:blipFill>
        <p:spPr>
          <a:xfrm>
            <a:off x="644409" y="1938836"/>
            <a:ext cx="6988564" cy="3955527"/>
          </a:xfrm>
          <a:prstGeom prst="rect">
            <a:avLst/>
          </a:prstGeom>
          <a:ln w="889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2A0C0329-28BB-E341-855C-C17244AD1DEF}"/>
              </a:ext>
            </a:extLst>
          </p:cNvPr>
          <p:cNvSpPr>
            <a:spLocks noGrp="1"/>
          </p:cNvSpPr>
          <p:nvPr>
            <p:ph type="title"/>
          </p:nvPr>
        </p:nvSpPr>
        <p:spPr>
          <a:xfrm>
            <a:off x="1119674" y="274656"/>
            <a:ext cx="9907666" cy="1946030"/>
          </a:xfrm>
        </p:spPr>
        <p:txBody>
          <a:bodyPr>
            <a:normAutofit/>
          </a:bodyPr>
          <a:lstStyle/>
          <a:p>
            <a:r>
              <a:rPr lang="en-US" sz="2900" dirty="0">
                <a:solidFill>
                  <a:schemeClr val="accent1"/>
                </a:solidFill>
                <a:latin typeface="Garamond" panose="02020404030301010803" pitchFamily="18" charset="0"/>
                <a:cs typeface="Bangla MN" pitchFamily="2" charset="0"/>
              </a:rPr>
              <a:t>How did </a:t>
            </a:r>
            <a:r>
              <a:rPr lang="en-US" sz="2900" dirty="0">
                <a:solidFill>
                  <a:schemeClr val="accent5"/>
                </a:solidFill>
                <a:latin typeface="Zapfino" panose="03030300040707070C03" pitchFamily="66" charset="77"/>
                <a:cs typeface="Bangla MN" pitchFamily="2" charset="0"/>
              </a:rPr>
              <a:t>wildfires</a:t>
            </a:r>
            <a:r>
              <a:rPr lang="en-US" sz="2900" dirty="0">
                <a:solidFill>
                  <a:schemeClr val="accent1"/>
                </a:solidFill>
                <a:latin typeface="Garamond" panose="02020404030301010803" pitchFamily="18" charset="0"/>
                <a:cs typeface="Bangla MN" pitchFamily="2" charset="0"/>
              </a:rPr>
              <a:t> ignite before humans arrived in California?</a:t>
            </a:r>
            <a:endParaRPr lang="en-US" sz="2900" dirty="0"/>
          </a:p>
        </p:txBody>
      </p:sp>
      <p:sp>
        <p:nvSpPr>
          <p:cNvPr id="3" name="Content Placeholder 2">
            <a:extLst>
              <a:ext uri="{FF2B5EF4-FFF2-40B4-BE49-F238E27FC236}">
                <a16:creationId xmlns:a16="http://schemas.microsoft.com/office/drawing/2014/main" id="{E7D7F7D2-3A85-6C46-9D2C-AC524D17D8A7}"/>
              </a:ext>
            </a:extLst>
          </p:cNvPr>
          <p:cNvSpPr>
            <a:spLocks noGrp="1"/>
          </p:cNvSpPr>
          <p:nvPr>
            <p:ph idx="1"/>
          </p:nvPr>
        </p:nvSpPr>
        <p:spPr>
          <a:xfrm>
            <a:off x="7825844" y="2100157"/>
            <a:ext cx="3406740" cy="3997828"/>
          </a:xfrm>
        </p:spPr>
        <p:txBody>
          <a:bodyPr>
            <a:normAutofit fontScale="92500"/>
          </a:bodyPr>
          <a:lstStyle/>
          <a:p>
            <a:pPr marL="0" indent="0">
              <a:buNone/>
            </a:pPr>
            <a:r>
              <a:rPr lang="en-US" sz="4800" dirty="0">
                <a:effectLst>
                  <a:glow rad="228600">
                    <a:schemeClr val="accent4">
                      <a:satMod val="175000"/>
                      <a:alpha val="40000"/>
                    </a:schemeClr>
                  </a:glow>
                </a:effectLst>
                <a:latin typeface="Zapfino" panose="03030300040707070C03" pitchFamily="66" charset="77"/>
              </a:rPr>
              <a:t>Lightning</a:t>
            </a:r>
          </a:p>
        </p:txBody>
      </p:sp>
      <p:sp>
        <p:nvSpPr>
          <p:cNvPr id="6" name="TextBox 5">
            <a:extLst>
              <a:ext uri="{FF2B5EF4-FFF2-40B4-BE49-F238E27FC236}">
                <a16:creationId xmlns:a16="http://schemas.microsoft.com/office/drawing/2014/main" id="{09EB09EB-5DA6-DA45-AF97-8AB64C94A818}"/>
              </a:ext>
            </a:extLst>
          </p:cNvPr>
          <p:cNvSpPr txBox="1"/>
          <p:nvPr/>
        </p:nvSpPr>
        <p:spPr>
          <a:xfrm>
            <a:off x="9845653" y="6490607"/>
            <a:ext cx="2363372" cy="276999"/>
          </a:xfrm>
          <a:prstGeom prst="rect">
            <a:avLst/>
          </a:prstGeom>
          <a:noFill/>
        </p:spPr>
        <p:txBody>
          <a:bodyPr wrap="square" rtlCol="0">
            <a:spAutoFit/>
          </a:bodyPr>
          <a:lstStyle/>
          <a:p>
            <a:r>
              <a:rPr lang="en-US" sz="1200" dirty="0"/>
              <a:t>(Photo: Mike Eliason; Scully, 2017)</a:t>
            </a:r>
          </a:p>
        </p:txBody>
      </p:sp>
      <p:sp>
        <p:nvSpPr>
          <p:cNvPr id="7" name="TextBox 6">
            <a:extLst>
              <a:ext uri="{FF2B5EF4-FFF2-40B4-BE49-F238E27FC236}">
                <a16:creationId xmlns:a16="http://schemas.microsoft.com/office/drawing/2014/main" id="{F69D5A55-83DC-4143-8DAF-4C9E98E9EB94}"/>
              </a:ext>
            </a:extLst>
          </p:cNvPr>
          <p:cNvSpPr txBox="1"/>
          <p:nvPr/>
        </p:nvSpPr>
        <p:spPr>
          <a:xfrm>
            <a:off x="239149" y="6097985"/>
            <a:ext cx="7805211" cy="646331"/>
          </a:xfrm>
          <a:prstGeom prst="rect">
            <a:avLst/>
          </a:prstGeom>
          <a:noFill/>
        </p:spPr>
        <p:txBody>
          <a:bodyPr wrap="square" rtlCol="0">
            <a:spAutoFit/>
          </a:bodyPr>
          <a:lstStyle/>
          <a:p>
            <a:pPr algn="ctr"/>
            <a:r>
              <a:rPr lang="en-US" dirty="0"/>
              <a:t>September, 2017: Lightning over Santa Cruz Island. </a:t>
            </a:r>
          </a:p>
          <a:p>
            <a:pPr algn="ctr"/>
            <a:r>
              <a:rPr lang="en-US" dirty="0"/>
              <a:t>Lightning strike started a small fire on the island.</a:t>
            </a:r>
          </a:p>
        </p:txBody>
      </p:sp>
    </p:spTree>
    <p:extLst>
      <p:ext uri="{BB962C8B-B14F-4D97-AF65-F5344CB8AC3E}">
        <p14:creationId xmlns:p14="http://schemas.microsoft.com/office/powerpoint/2010/main" val="195087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545B-4E1B-5349-BD43-077B2D677D57}"/>
              </a:ext>
            </a:extLst>
          </p:cNvPr>
          <p:cNvSpPr>
            <a:spLocks noGrp="1"/>
          </p:cNvSpPr>
          <p:nvPr>
            <p:ph type="title"/>
          </p:nvPr>
        </p:nvSpPr>
        <p:spPr>
          <a:xfrm>
            <a:off x="3074107" y="200906"/>
            <a:ext cx="7950984" cy="1081705"/>
          </a:xfrm>
        </p:spPr>
        <p:txBody>
          <a:bodyPr>
            <a:normAutofit fontScale="90000"/>
          </a:bodyPr>
          <a:lstStyle/>
          <a:p>
            <a:r>
              <a:rPr lang="en-US" dirty="0"/>
              <a:t>Native Americans &amp; </a:t>
            </a:r>
            <a:r>
              <a:rPr lang="en-US" dirty="0">
                <a:solidFill>
                  <a:schemeClr val="accent5"/>
                </a:solidFill>
                <a:latin typeface="Zapfino" panose="03030300040707070C03" pitchFamily="66" charset="77"/>
              </a:rPr>
              <a:t>fire</a:t>
            </a:r>
            <a:endParaRPr lang="en-US" dirty="0"/>
          </a:p>
        </p:txBody>
      </p:sp>
      <p:sp>
        <p:nvSpPr>
          <p:cNvPr id="3" name="Content Placeholder 2">
            <a:extLst>
              <a:ext uri="{FF2B5EF4-FFF2-40B4-BE49-F238E27FC236}">
                <a16:creationId xmlns:a16="http://schemas.microsoft.com/office/drawing/2014/main" id="{5184431E-8CCC-7142-999F-B830058FA02C}"/>
              </a:ext>
            </a:extLst>
          </p:cNvPr>
          <p:cNvSpPr>
            <a:spLocks noGrp="1"/>
          </p:cNvSpPr>
          <p:nvPr>
            <p:ph sz="half" idx="1"/>
          </p:nvPr>
        </p:nvSpPr>
        <p:spPr>
          <a:xfrm>
            <a:off x="1101011" y="1519311"/>
            <a:ext cx="10674221" cy="1261211"/>
          </a:xfrm>
        </p:spPr>
        <p:txBody>
          <a:bodyPr>
            <a:noAutofit/>
          </a:bodyPr>
          <a:lstStyle/>
          <a:p>
            <a:pPr marL="0" indent="0">
              <a:buNone/>
            </a:pPr>
            <a:r>
              <a:rPr lang="en-US" sz="2700" dirty="0">
                <a:solidFill>
                  <a:schemeClr val="accent1"/>
                </a:solidFill>
              </a:rPr>
              <a:t>Once humans arrived in California, they used fire to their advantage.</a:t>
            </a:r>
          </a:p>
        </p:txBody>
      </p:sp>
      <p:sp>
        <p:nvSpPr>
          <p:cNvPr id="4" name="Content Placeholder 3">
            <a:extLst>
              <a:ext uri="{FF2B5EF4-FFF2-40B4-BE49-F238E27FC236}">
                <a16:creationId xmlns:a16="http://schemas.microsoft.com/office/drawing/2014/main" id="{EF6756AE-D242-3343-A5B6-F169A87ED2DF}"/>
              </a:ext>
            </a:extLst>
          </p:cNvPr>
          <p:cNvSpPr>
            <a:spLocks noGrp="1"/>
          </p:cNvSpPr>
          <p:nvPr>
            <p:ph sz="half" idx="2"/>
          </p:nvPr>
        </p:nvSpPr>
        <p:spPr>
          <a:xfrm>
            <a:off x="1364567" y="2481943"/>
            <a:ext cx="9660524" cy="3949767"/>
          </a:xfrm>
        </p:spPr>
        <p:txBody>
          <a:bodyPr>
            <a:normAutofit/>
          </a:bodyPr>
          <a:lstStyle/>
          <a:p>
            <a:pPr marL="0" indent="0">
              <a:buNone/>
            </a:pPr>
            <a:r>
              <a:rPr lang="en-US" sz="2800" u="sng" dirty="0"/>
              <a:t>Native Americans used fire to manage portions of the landscape for:</a:t>
            </a:r>
          </a:p>
          <a:p>
            <a:r>
              <a:rPr lang="en-US" sz="2800" dirty="0">
                <a:solidFill>
                  <a:schemeClr val="accent1"/>
                </a:solidFill>
              </a:rPr>
              <a:t>Increasing favored game species</a:t>
            </a:r>
          </a:p>
          <a:p>
            <a:r>
              <a:rPr lang="en-US" sz="2800" dirty="0"/>
              <a:t>Food and material production</a:t>
            </a:r>
          </a:p>
          <a:p>
            <a:r>
              <a:rPr lang="en-US" sz="2800" dirty="0">
                <a:solidFill>
                  <a:schemeClr val="accent1"/>
                </a:solidFill>
              </a:rPr>
              <a:t>Protection from predators (California grizzly bears)</a:t>
            </a:r>
            <a:endParaRPr lang="en-US" sz="2800" dirty="0"/>
          </a:p>
          <a:p>
            <a:endParaRPr lang="en-US" dirty="0"/>
          </a:p>
        </p:txBody>
      </p:sp>
      <p:sp>
        <p:nvSpPr>
          <p:cNvPr id="5" name="TextBox 4">
            <a:extLst>
              <a:ext uri="{FF2B5EF4-FFF2-40B4-BE49-F238E27FC236}">
                <a16:creationId xmlns:a16="http://schemas.microsoft.com/office/drawing/2014/main" id="{77EDD138-7078-B34B-96DB-FC05C8EC4E6F}"/>
              </a:ext>
            </a:extLst>
          </p:cNvPr>
          <p:cNvSpPr txBox="1"/>
          <p:nvPr/>
        </p:nvSpPr>
        <p:spPr>
          <a:xfrm>
            <a:off x="8918532" y="6581001"/>
            <a:ext cx="3461037" cy="276999"/>
          </a:xfrm>
          <a:prstGeom prst="rect">
            <a:avLst/>
          </a:prstGeom>
          <a:noFill/>
        </p:spPr>
        <p:txBody>
          <a:bodyPr wrap="square" rtlCol="0">
            <a:spAutoFit/>
          </a:bodyPr>
          <a:lstStyle/>
          <a:p>
            <a:r>
              <a:rPr lang="en-US" sz="1200" dirty="0"/>
              <a:t>(Anderson, 2005; CCI, </a:t>
            </a:r>
            <a:r>
              <a:rPr lang="en-US" sz="1200" dirty="0" err="1"/>
              <a:t>n.d.a</a:t>
            </a:r>
            <a:r>
              <a:rPr lang="en-US" sz="1200" dirty="0"/>
              <a:t>; Keely, 2002; NPS, </a:t>
            </a:r>
            <a:r>
              <a:rPr lang="en-US" sz="1200" dirty="0" err="1"/>
              <a:t>n.d.a</a:t>
            </a:r>
            <a:r>
              <a:rPr lang="en-US" sz="1200" dirty="0"/>
              <a:t>) </a:t>
            </a:r>
          </a:p>
        </p:txBody>
      </p:sp>
    </p:spTree>
    <p:extLst>
      <p:ext uri="{BB962C8B-B14F-4D97-AF65-F5344CB8AC3E}">
        <p14:creationId xmlns:p14="http://schemas.microsoft.com/office/powerpoint/2010/main" val="39324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4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20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200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grpId="0" nodeType="afterEffect">
                                  <p:stCondLst>
                                    <p:cond delay="200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545B-4E1B-5349-BD43-077B2D677D57}"/>
              </a:ext>
            </a:extLst>
          </p:cNvPr>
          <p:cNvSpPr>
            <a:spLocks noGrp="1"/>
          </p:cNvSpPr>
          <p:nvPr>
            <p:ph type="title"/>
          </p:nvPr>
        </p:nvSpPr>
        <p:spPr>
          <a:xfrm>
            <a:off x="3074107" y="200906"/>
            <a:ext cx="7950984" cy="1081705"/>
          </a:xfrm>
        </p:spPr>
        <p:txBody>
          <a:bodyPr>
            <a:normAutofit fontScale="90000"/>
          </a:bodyPr>
          <a:lstStyle/>
          <a:p>
            <a:r>
              <a:rPr lang="en-US" dirty="0"/>
              <a:t>Native Americans &amp; </a:t>
            </a:r>
            <a:r>
              <a:rPr lang="en-US" dirty="0">
                <a:solidFill>
                  <a:schemeClr val="accent5"/>
                </a:solidFill>
                <a:latin typeface="Zapfino" panose="03030300040707070C03" pitchFamily="66" charset="77"/>
              </a:rPr>
              <a:t>fire</a:t>
            </a:r>
            <a:endParaRPr lang="en-US" dirty="0"/>
          </a:p>
        </p:txBody>
      </p:sp>
      <p:sp>
        <p:nvSpPr>
          <p:cNvPr id="3" name="Content Placeholder 2">
            <a:extLst>
              <a:ext uri="{FF2B5EF4-FFF2-40B4-BE49-F238E27FC236}">
                <a16:creationId xmlns:a16="http://schemas.microsoft.com/office/drawing/2014/main" id="{5184431E-8CCC-7142-999F-B830058FA02C}"/>
              </a:ext>
            </a:extLst>
          </p:cNvPr>
          <p:cNvSpPr>
            <a:spLocks noGrp="1"/>
          </p:cNvSpPr>
          <p:nvPr>
            <p:ph sz="half" idx="1"/>
          </p:nvPr>
        </p:nvSpPr>
        <p:spPr>
          <a:xfrm>
            <a:off x="1579694" y="1698171"/>
            <a:ext cx="9069356" cy="4882830"/>
          </a:xfrm>
        </p:spPr>
        <p:txBody>
          <a:bodyPr>
            <a:noAutofit/>
          </a:bodyPr>
          <a:lstStyle/>
          <a:p>
            <a:pPr marL="0" indent="0" algn="ctr">
              <a:buNone/>
            </a:pPr>
            <a:r>
              <a:rPr lang="en-US" sz="4800" dirty="0">
                <a:solidFill>
                  <a:schemeClr val="accent1"/>
                </a:solidFill>
              </a:rPr>
              <a:t>Because of the low occurrence of lightning along the California coast, the use of fire in this area may have made a significant impact on the native ecosystems.</a:t>
            </a:r>
          </a:p>
        </p:txBody>
      </p:sp>
      <p:sp>
        <p:nvSpPr>
          <p:cNvPr id="5" name="TextBox 4">
            <a:extLst>
              <a:ext uri="{FF2B5EF4-FFF2-40B4-BE49-F238E27FC236}">
                <a16:creationId xmlns:a16="http://schemas.microsoft.com/office/drawing/2014/main" id="{77EDD138-7078-B34B-96DB-FC05C8EC4E6F}"/>
              </a:ext>
            </a:extLst>
          </p:cNvPr>
          <p:cNvSpPr txBox="1"/>
          <p:nvPr/>
        </p:nvSpPr>
        <p:spPr>
          <a:xfrm>
            <a:off x="8918532" y="6581001"/>
            <a:ext cx="3461037" cy="276999"/>
          </a:xfrm>
          <a:prstGeom prst="rect">
            <a:avLst/>
          </a:prstGeom>
          <a:noFill/>
        </p:spPr>
        <p:txBody>
          <a:bodyPr wrap="square" rtlCol="0">
            <a:spAutoFit/>
          </a:bodyPr>
          <a:lstStyle/>
          <a:p>
            <a:r>
              <a:rPr lang="en-US" sz="1200" dirty="0"/>
              <a:t>(Anderson, 2005; CCI, </a:t>
            </a:r>
            <a:r>
              <a:rPr lang="en-US" sz="1200" dirty="0" err="1"/>
              <a:t>n.d.a</a:t>
            </a:r>
            <a:r>
              <a:rPr lang="en-US" sz="1200" dirty="0"/>
              <a:t>; Keely, 2002; NPS, </a:t>
            </a:r>
            <a:r>
              <a:rPr lang="en-US" sz="1200" dirty="0" err="1"/>
              <a:t>n.d.a</a:t>
            </a:r>
            <a:r>
              <a:rPr lang="en-US" sz="1200" dirty="0"/>
              <a:t>) </a:t>
            </a:r>
          </a:p>
        </p:txBody>
      </p:sp>
    </p:spTree>
    <p:extLst>
      <p:ext uri="{BB962C8B-B14F-4D97-AF65-F5344CB8AC3E}">
        <p14:creationId xmlns:p14="http://schemas.microsoft.com/office/powerpoint/2010/main" val="107252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545B-4E1B-5349-BD43-077B2D677D57}"/>
              </a:ext>
            </a:extLst>
          </p:cNvPr>
          <p:cNvSpPr>
            <a:spLocks noGrp="1"/>
          </p:cNvSpPr>
          <p:nvPr>
            <p:ph type="title"/>
          </p:nvPr>
        </p:nvSpPr>
        <p:spPr>
          <a:xfrm>
            <a:off x="3074107" y="200906"/>
            <a:ext cx="7950984" cy="1081705"/>
          </a:xfrm>
        </p:spPr>
        <p:txBody>
          <a:bodyPr>
            <a:normAutofit fontScale="90000"/>
          </a:bodyPr>
          <a:lstStyle/>
          <a:p>
            <a:r>
              <a:rPr lang="en-US" dirty="0"/>
              <a:t>Ranchers &amp; </a:t>
            </a:r>
            <a:r>
              <a:rPr lang="en-US" dirty="0">
                <a:solidFill>
                  <a:schemeClr val="accent5"/>
                </a:solidFill>
                <a:latin typeface="Zapfino" panose="03030300040707070C03" pitchFamily="66" charset="77"/>
              </a:rPr>
              <a:t>fire</a:t>
            </a:r>
            <a:endParaRPr lang="en-US" dirty="0"/>
          </a:p>
        </p:txBody>
      </p:sp>
      <p:sp>
        <p:nvSpPr>
          <p:cNvPr id="3" name="Content Placeholder 2">
            <a:extLst>
              <a:ext uri="{FF2B5EF4-FFF2-40B4-BE49-F238E27FC236}">
                <a16:creationId xmlns:a16="http://schemas.microsoft.com/office/drawing/2014/main" id="{5184431E-8CCC-7142-999F-B830058FA02C}"/>
              </a:ext>
            </a:extLst>
          </p:cNvPr>
          <p:cNvSpPr>
            <a:spLocks noGrp="1"/>
          </p:cNvSpPr>
          <p:nvPr>
            <p:ph sz="half" idx="1"/>
          </p:nvPr>
        </p:nvSpPr>
        <p:spPr>
          <a:xfrm>
            <a:off x="7402881" y="1778695"/>
            <a:ext cx="3823137" cy="4484319"/>
          </a:xfrm>
        </p:spPr>
        <p:txBody>
          <a:bodyPr>
            <a:noAutofit/>
          </a:bodyPr>
          <a:lstStyle/>
          <a:p>
            <a:pPr marL="0" indent="0">
              <a:buNone/>
            </a:pPr>
            <a:r>
              <a:rPr lang="en-US" sz="2900" b="0" dirty="0"/>
              <a:t>“Ranchers in the late 19th and early 20th century also lit large scale fires in shrublands in many parts of southern California in order to produce more palatable forage for cattle” </a:t>
            </a:r>
            <a:r>
              <a:rPr lang="en-US" sz="1200" b="0" dirty="0"/>
              <a:t>(NPS, </a:t>
            </a:r>
            <a:r>
              <a:rPr lang="en-US" sz="1200" b="0" dirty="0" err="1"/>
              <a:t>n.d.a</a:t>
            </a:r>
            <a:r>
              <a:rPr lang="en-US" sz="1200" b="0" dirty="0"/>
              <a:t>).</a:t>
            </a:r>
          </a:p>
        </p:txBody>
      </p:sp>
      <p:sp>
        <p:nvSpPr>
          <p:cNvPr id="5" name="TextBox 4">
            <a:extLst>
              <a:ext uri="{FF2B5EF4-FFF2-40B4-BE49-F238E27FC236}">
                <a16:creationId xmlns:a16="http://schemas.microsoft.com/office/drawing/2014/main" id="{D64FCA50-846E-1949-AE3D-506246CFC9E6}"/>
              </a:ext>
            </a:extLst>
          </p:cNvPr>
          <p:cNvSpPr txBox="1"/>
          <p:nvPr/>
        </p:nvSpPr>
        <p:spPr>
          <a:xfrm>
            <a:off x="10353367" y="6581001"/>
            <a:ext cx="1941217" cy="276999"/>
          </a:xfrm>
          <a:prstGeom prst="rect">
            <a:avLst/>
          </a:prstGeom>
          <a:noFill/>
        </p:spPr>
        <p:txBody>
          <a:bodyPr wrap="square" rtlCol="0">
            <a:spAutoFit/>
          </a:bodyPr>
          <a:lstStyle/>
          <a:p>
            <a:r>
              <a:rPr lang="en-US" sz="1200" dirty="0"/>
              <a:t>(Photo: Bethany Szczepanski)</a:t>
            </a:r>
          </a:p>
        </p:txBody>
      </p:sp>
      <p:pic>
        <p:nvPicPr>
          <p:cNvPr id="6" name="Picture 5">
            <a:extLst>
              <a:ext uri="{FF2B5EF4-FFF2-40B4-BE49-F238E27FC236}">
                <a16:creationId xmlns:a16="http://schemas.microsoft.com/office/drawing/2014/main" id="{4D823D9D-8E15-024E-BAA5-7430F39AAC6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682" y="82912"/>
            <a:ext cx="7114784" cy="67277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194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94D5F0-D6C2-DD4E-9532-DE4CAAB541DA}"/>
              </a:ext>
            </a:extLst>
          </p:cNvPr>
          <p:cNvPicPr>
            <a:picLocks noChangeAspect="1"/>
          </p:cNvPicPr>
          <p:nvPr/>
        </p:nvPicPr>
        <p:blipFill rotWithShape="1">
          <a:blip r:embed="rId2" cstate="hqprint">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CB059-9C32-7146-9D5A-45ABE223CC8F}"/>
              </a:ext>
            </a:extLst>
          </p:cNvPr>
          <p:cNvSpPr>
            <a:spLocks noGrp="1"/>
          </p:cNvSpPr>
          <p:nvPr>
            <p:ph type="title"/>
          </p:nvPr>
        </p:nvSpPr>
        <p:spPr/>
        <p:txBody>
          <a:bodyPr>
            <a:normAutofit fontScale="90000"/>
          </a:bodyPr>
          <a:lstStyle/>
          <a:p>
            <a:r>
              <a:rPr lang="en-US" dirty="0">
                <a:ln>
                  <a:solidFill>
                    <a:schemeClr val="bg2"/>
                  </a:solidFill>
                </a:ln>
                <a:solidFill>
                  <a:schemeClr val="accent5"/>
                </a:solidFill>
              </a:rPr>
              <a:t>Questions for </a:t>
            </a:r>
            <a:r>
              <a:rPr lang="en-US" dirty="0">
                <a:ln>
                  <a:solidFill>
                    <a:schemeClr val="bg2"/>
                  </a:solidFill>
                </a:ln>
                <a:solidFill>
                  <a:schemeClr val="accent5"/>
                </a:solidFill>
                <a:latin typeface="Zapfino" panose="03030300040707070C03" pitchFamily="66" charset="77"/>
              </a:rPr>
              <a:t>thought</a:t>
            </a:r>
          </a:p>
        </p:txBody>
      </p:sp>
      <p:sp>
        <p:nvSpPr>
          <p:cNvPr id="3" name="Content Placeholder 2">
            <a:extLst>
              <a:ext uri="{FF2B5EF4-FFF2-40B4-BE49-F238E27FC236}">
                <a16:creationId xmlns:a16="http://schemas.microsoft.com/office/drawing/2014/main" id="{F1155702-511E-7042-BA02-7E660B52AF15}"/>
              </a:ext>
            </a:extLst>
          </p:cNvPr>
          <p:cNvSpPr>
            <a:spLocks noGrp="1"/>
          </p:cNvSpPr>
          <p:nvPr>
            <p:ph idx="1"/>
          </p:nvPr>
        </p:nvSpPr>
        <p:spPr>
          <a:xfrm>
            <a:off x="1177520" y="1563757"/>
            <a:ext cx="9392619" cy="4903304"/>
          </a:xfrm>
        </p:spPr>
        <p:txBody>
          <a:bodyPr>
            <a:noAutofit/>
          </a:bodyPr>
          <a:lstStyle/>
          <a:p>
            <a:r>
              <a:rPr lang="en-US" sz="3200" dirty="0">
                <a:solidFill>
                  <a:schemeClr val="bg2"/>
                </a:solidFill>
              </a:rPr>
              <a:t>What do you think California would look like today if people had not managed the land using fire?</a:t>
            </a:r>
          </a:p>
          <a:p>
            <a:r>
              <a:rPr lang="en-US" sz="3200" dirty="0">
                <a:solidFill>
                  <a:schemeClr val="accent5"/>
                </a:solidFill>
              </a:rPr>
              <a:t>If you were one of the first humans in California, would you use fire to manage the land? Why?</a:t>
            </a:r>
          </a:p>
          <a:p>
            <a:r>
              <a:rPr lang="en-US" sz="3200" dirty="0">
                <a:solidFill>
                  <a:schemeClr val="bg2"/>
                </a:solidFill>
              </a:rPr>
              <a:t>Why do you think it is important to study how wildfire was managed in the past?</a:t>
            </a:r>
          </a:p>
        </p:txBody>
      </p:sp>
      <p:sp>
        <p:nvSpPr>
          <p:cNvPr id="4" name="TextBox 3">
            <a:extLst>
              <a:ext uri="{FF2B5EF4-FFF2-40B4-BE49-F238E27FC236}">
                <a16:creationId xmlns:a16="http://schemas.microsoft.com/office/drawing/2014/main" id="{AA39C4FC-6CA7-5941-A896-5C872A3935B5}"/>
              </a:ext>
            </a:extLst>
          </p:cNvPr>
          <p:cNvSpPr txBox="1"/>
          <p:nvPr/>
        </p:nvSpPr>
        <p:spPr>
          <a:xfrm>
            <a:off x="10747016" y="6581001"/>
            <a:ext cx="1685875" cy="276999"/>
          </a:xfrm>
          <a:prstGeom prst="rect">
            <a:avLst/>
          </a:prstGeom>
          <a:noFill/>
        </p:spPr>
        <p:txBody>
          <a:bodyPr wrap="square" rtlCol="0">
            <a:spAutoFit/>
          </a:bodyPr>
          <a:lstStyle/>
          <a:p>
            <a:r>
              <a:rPr lang="en-US" sz="1200" dirty="0"/>
              <a:t>(Halsey, 2008, p. 127)</a:t>
            </a:r>
          </a:p>
        </p:txBody>
      </p:sp>
      <p:sp>
        <p:nvSpPr>
          <p:cNvPr id="5" name="TextBox 4">
            <a:extLst>
              <a:ext uri="{FF2B5EF4-FFF2-40B4-BE49-F238E27FC236}">
                <a16:creationId xmlns:a16="http://schemas.microsoft.com/office/drawing/2014/main" id="{CF5AD7CC-4F75-6349-BE47-2409D75DB72C}"/>
              </a:ext>
            </a:extLst>
          </p:cNvPr>
          <p:cNvSpPr txBox="1"/>
          <p:nvPr/>
        </p:nvSpPr>
        <p:spPr>
          <a:xfrm>
            <a:off x="0" y="6581000"/>
            <a:ext cx="1177520" cy="276999"/>
          </a:xfrm>
          <a:prstGeom prst="rect">
            <a:avLst/>
          </a:prstGeom>
          <a:noFill/>
        </p:spPr>
        <p:txBody>
          <a:bodyPr wrap="square" rtlCol="0">
            <a:spAutoFit/>
          </a:bodyPr>
          <a:lstStyle/>
          <a:p>
            <a:r>
              <a:rPr lang="en-US" sz="1200" dirty="0"/>
              <a:t>(Photo: NPS)</a:t>
            </a:r>
          </a:p>
        </p:txBody>
      </p:sp>
    </p:spTree>
    <p:extLst>
      <p:ext uri="{BB962C8B-B14F-4D97-AF65-F5344CB8AC3E}">
        <p14:creationId xmlns:p14="http://schemas.microsoft.com/office/powerpoint/2010/main" val="1901172955"/>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7539 0.31528 " pathEditMode="relative" rAng="0" ptsTypes="AA">
                                      <p:cBhvr>
                                        <p:cTn id="6" dur="30000" fill="hold"/>
                                        <p:tgtEl>
                                          <p:spTgt spid="6"/>
                                        </p:tgtEl>
                                        <p:attrNameLst>
                                          <p:attrName>ppt_x</p:attrName>
                                          <p:attrName>ppt_y</p:attrName>
                                        </p:attrNameLst>
                                      </p:cBhvr>
                                      <p:rCtr x="-8776" y="15764"/>
                                    </p:animMotion>
                                  </p:childTnLst>
                                </p:cTn>
                              </p:par>
                              <p:par>
                                <p:cTn id="7" presetID="6" presetClass="emph" presetSubtype="0" accel="50000" decel="50000" fill="hold" nodeType="withEffect">
                                  <p:stCondLst>
                                    <p:cond delay="0"/>
                                  </p:stCondLst>
                                  <p:childTnLst>
                                    <p:animScale>
                                      <p:cBhvr>
                                        <p:cTn id="8" dur="30000" fill="hold"/>
                                        <p:tgtEl>
                                          <p:spTgt spid="6"/>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17539 0.31528 L 0 0 " pathEditMode="relative" rAng="0" ptsTypes="AA">
                                      <p:cBhvr>
                                        <p:cTn id="11" dur="30000" fill="hold"/>
                                        <p:tgtEl>
                                          <p:spTgt spid="6"/>
                                        </p:tgtEl>
                                        <p:attrNameLst>
                                          <p:attrName>ppt_x</p:attrName>
                                          <p:attrName>ppt_y</p:attrName>
                                        </p:attrNameLst>
                                      </p:cBhvr>
                                      <p:rCtr x="8763" y="-15764"/>
                                    </p:animMotion>
                                  </p:childTnLst>
                                </p:cTn>
                              </p:par>
                              <p:par>
                                <p:cTn id="12" presetID="6" presetClass="emph" presetSubtype="0" accel="50000" decel="50000" fill="hold" nodeType="withEffect">
                                  <p:stCondLst>
                                    <p:cond delay="5000"/>
                                  </p:stCondLst>
                                  <p:childTnLst>
                                    <p:animScale>
                                      <p:cBhvr>
                                        <p:cTn id="13" dur="30000" fill="hold"/>
                                        <p:tgtEl>
                                          <p:spTgt spid="6"/>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00023 " pathEditMode="relative" rAng="0" ptsTypes="AA">
                                      <p:cBhvr>
                                        <p:cTn id="16" dur="5000" fill="hold"/>
                                        <p:tgtEl>
                                          <p:spTgt spid="6"/>
                                        </p:tgtEl>
                                        <p:attrNameLst>
                                          <p:attrName>ppt_x</p:attrName>
                                          <p:attrName>ppt_y</p:attrName>
                                        </p:attrNameLst>
                                      </p:cBhvr>
                                      <p:rCtr x="0" y="0"/>
                                    </p:animMotion>
                                  </p:childTnLst>
                                </p:cTn>
                              </p:par>
                            </p:childTnLst>
                          </p:cTn>
                        </p:par>
                      </p:childTnLst>
                    </p:cTn>
                  </p:par>
                </p:childTnLst>
              </p:cTn>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Fire Ecology" id="{59AF3224-B059-E540-BA68-ED4A2A8C916C}" vid="{ACF9FE4A-4E97-004D-AC72-9BB351B0FE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3162</TotalTime>
  <Words>1193</Words>
  <Application>Microsoft Macintosh PowerPoint</Application>
  <PresentationFormat>Widescreen</PresentationFormat>
  <Paragraphs>140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Garamond</vt:lpstr>
      <vt:lpstr>Garamond Bold</vt:lpstr>
      <vt:lpstr>Wingdings</vt:lpstr>
      <vt:lpstr>Zapfino</vt:lpstr>
      <vt:lpstr>Madison</vt:lpstr>
      <vt:lpstr>Wildfires</vt:lpstr>
      <vt:lpstr>Natural fire</vt:lpstr>
      <vt:lpstr>Fire  is Very Important to Shrublands</vt:lpstr>
      <vt:lpstr>When the fire interval is shortened, plants are unable to adapt.  This can result in a change in plant composition.</vt:lpstr>
      <vt:lpstr>How did wildfires ignite before humans arrived in California?</vt:lpstr>
      <vt:lpstr>Native Americans &amp; fire</vt:lpstr>
      <vt:lpstr>Native Americans &amp; fire</vt:lpstr>
      <vt:lpstr>Ranchers &amp; fire</vt:lpstr>
      <vt:lpstr>Questions for thought</vt:lpstr>
      <vt:lpstr>Closing Thoughts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Wildfires</dc:title>
  <dc:creator>Szczepanski, Timothy C</dc:creator>
  <cp:lastModifiedBy>Szczepanski, Timothy C</cp:lastModifiedBy>
  <cp:revision>94</cp:revision>
  <dcterms:created xsi:type="dcterms:W3CDTF">2018-04-09T21:35:26Z</dcterms:created>
  <dcterms:modified xsi:type="dcterms:W3CDTF">2018-12-21T21:56:26Z</dcterms:modified>
</cp:coreProperties>
</file>