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8" r:id="rId3"/>
    <p:sldId id="307" r:id="rId4"/>
    <p:sldId id="308" r:id="rId5"/>
    <p:sldId id="259" r:id="rId6"/>
    <p:sldId id="260" r:id="rId7"/>
    <p:sldId id="266" r:id="rId8"/>
    <p:sldId id="268" r:id="rId9"/>
    <p:sldId id="269" r:id="rId10"/>
    <p:sldId id="283" r:id="rId11"/>
    <p:sldId id="284" r:id="rId12"/>
    <p:sldId id="285" r:id="rId13"/>
    <p:sldId id="286" r:id="rId14"/>
    <p:sldId id="304" r:id="rId15"/>
    <p:sldId id="287" r:id="rId16"/>
    <p:sldId id="288" r:id="rId17"/>
    <p:sldId id="282" r:id="rId18"/>
    <p:sldId id="289" r:id="rId19"/>
    <p:sldId id="294" r:id="rId20"/>
    <p:sldId id="290" r:id="rId21"/>
    <p:sldId id="292" r:id="rId22"/>
    <p:sldId id="293" r:id="rId23"/>
    <p:sldId id="291" r:id="rId24"/>
    <p:sldId id="296" r:id="rId25"/>
    <p:sldId id="309" r:id="rId26"/>
    <p:sldId id="295" r:id="rId27"/>
    <p:sldId id="297" r:id="rId28"/>
    <p:sldId id="298" r:id="rId29"/>
    <p:sldId id="299" r:id="rId30"/>
    <p:sldId id="305" r:id="rId31"/>
    <p:sldId id="310" r:id="rId32"/>
    <p:sldId id="306" r:id="rId33"/>
    <p:sldId id="300" r:id="rId34"/>
    <p:sldId id="302" r:id="rId35"/>
    <p:sldId id="301" r:id="rId36"/>
    <p:sldId id="303" r:id="rId37"/>
    <p:sldId id="311" r:id="rId38"/>
    <p:sldId id="274" r:id="rId39"/>
    <p:sldId id="278" r:id="rId40"/>
    <p:sldId id="273" r:id="rId41"/>
    <p:sldId id="272" r:id="rId42"/>
    <p:sldId id="271" r:id="rId43"/>
    <p:sldId id="265" r:id="rId44"/>
    <p:sldId id="279" r:id="rId45"/>
    <p:sldId id="280" r:id="rId46"/>
    <p:sldId id="312" r:id="rId47"/>
    <p:sldId id="31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42C9"/>
    <a:srgbClr val="3054B2"/>
    <a:srgbClr val="E7E6E6"/>
    <a:srgbClr val="FFC519"/>
    <a:srgbClr val="FFB820"/>
    <a:srgbClr val="FED20F"/>
    <a:srgbClr val="FEA623"/>
    <a:srgbClr val="FFCA18"/>
    <a:srgbClr val="FFB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87811" autoAdjust="0"/>
  </p:normalViewPr>
  <p:slideViewPr>
    <p:cSldViewPr snapToGrid="0">
      <p:cViewPr varScale="1">
        <p:scale>
          <a:sx n="61" d="100"/>
          <a:sy n="61" d="100"/>
        </p:scale>
        <p:origin x="1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9D14F-2452-47AB-AD8C-EDF6D88D5A19}" type="datetimeFigureOut">
              <a:rPr lang="en-US" smtClean="0"/>
              <a:t>12/11/2018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590A4-A2FD-4653-83D9-3DEB4680D227}" type="slidenum">
              <a:rPr lang="en-US" smtClean="0"/>
              <a:t>‹#›</a:t>
            </a:fld>
            <a:endParaRPr lang="en-US"/>
          </a:p>
        </p:txBody>
      </p:sp>
    </p:spTree>
    <p:extLst>
      <p:ext uri="{BB962C8B-B14F-4D97-AF65-F5344CB8AC3E}">
        <p14:creationId xmlns:p14="http://schemas.microsoft.com/office/powerpoint/2010/main" val="308171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a:t>
            </a:fld>
            <a:endParaRPr lang="en-US"/>
          </a:p>
        </p:txBody>
      </p:sp>
    </p:spTree>
    <p:extLst>
      <p:ext uri="{BB962C8B-B14F-4D97-AF65-F5344CB8AC3E}">
        <p14:creationId xmlns:p14="http://schemas.microsoft.com/office/powerpoint/2010/main" val="158710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13</a:t>
            </a:fld>
            <a:endParaRPr lang="en-US"/>
          </a:p>
        </p:txBody>
      </p:sp>
    </p:spTree>
    <p:extLst>
      <p:ext uri="{BB962C8B-B14F-4D97-AF65-F5344CB8AC3E}">
        <p14:creationId xmlns:p14="http://schemas.microsoft.com/office/powerpoint/2010/main" val="3594954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t>https://smokeybear.com/en/about-wildland-fire/fire-science/elements-of-fire</a:t>
            </a:r>
          </a:p>
          <a:p>
            <a:endParaRPr lang="en-US" dirty="0" smtClean="0"/>
          </a:p>
          <a:p>
            <a:r>
              <a:rPr lang="en-US" sz="1200" b="0" i="0" kern="1200" dirty="0" smtClean="0">
                <a:solidFill>
                  <a:schemeClr val="tx1"/>
                </a:solidFill>
                <a:effectLst/>
                <a:latin typeface="+mn-lt"/>
                <a:ea typeface="+mn-ea"/>
                <a:cs typeface="+mn-cs"/>
              </a:rPr>
              <a:t>Air contains about 21 percent oxygen, and most fires require at least 16 percent oxygen content to burn. Oxygen supports the chemical processes that occur during fire. When fuel burns, it reacts with oxygen from the surrounding air, releasing heat and generating combustion products (gases, smoke, embers, etc.). This process is known as oxidation.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14</a:t>
            </a:fld>
            <a:endParaRPr lang="en-US"/>
          </a:p>
        </p:txBody>
      </p:sp>
    </p:spTree>
    <p:extLst>
      <p:ext uri="{BB962C8B-B14F-4D97-AF65-F5344CB8AC3E}">
        <p14:creationId xmlns:p14="http://schemas.microsoft.com/office/powerpoint/2010/main" val="374535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https://smokeybear.com/en/about-wildland-fire/fire-science/elements-of-fire</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heat source is responsible for the initial ignition of fire, and is also needed to maintain the fire and enable it to spread. Heat allows fire to spread by drying out and preheating nearby fuel and warming surrounding air.</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15</a:t>
            </a:fld>
            <a:endParaRPr lang="en-US"/>
          </a:p>
        </p:txBody>
      </p:sp>
    </p:spTree>
    <p:extLst>
      <p:ext uri="{BB962C8B-B14F-4D97-AF65-F5344CB8AC3E}">
        <p14:creationId xmlns:p14="http://schemas.microsoft.com/office/powerpoint/2010/main" val="83299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https://smokeybear.com/en/about-wildland-fire/fire-science/elements-of-fire</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heat source is responsible for the initial ignition of fire, and is also needed to maintain the fire and enable it to spread. Heat allows fire to spread by drying out and preheating nearby fuel and warming surrounding air.</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16</a:t>
            </a:fld>
            <a:endParaRPr lang="en-US"/>
          </a:p>
        </p:txBody>
      </p:sp>
    </p:spTree>
    <p:extLst>
      <p:ext uri="{BB962C8B-B14F-4D97-AF65-F5344CB8AC3E}">
        <p14:creationId xmlns:p14="http://schemas.microsoft.com/office/powerpoint/2010/main" val="203471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https://smokeybear.com/en/about-wildland-fire/fire-science/elements-of-fire</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Fuel</a:t>
            </a:r>
          </a:p>
          <a:p>
            <a:r>
              <a:rPr lang="en-US" sz="1200" b="0" i="0" kern="1200" dirty="0" smtClean="0">
                <a:solidFill>
                  <a:schemeClr val="tx1"/>
                </a:solidFill>
                <a:effectLst/>
                <a:latin typeface="+mn-lt"/>
                <a:ea typeface="+mn-ea"/>
                <a:cs typeface="+mn-cs"/>
              </a:rPr>
              <a:t>Fuel is any kind of combustible material. It’s characterized by its moisture content, size, shape, quantity and the arrangement in which it is spread over the landscape. The moisture content determines how easily it will burn.</a:t>
            </a:r>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17</a:t>
            </a:fld>
            <a:endParaRPr lang="en-US"/>
          </a:p>
        </p:txBody>
      </p:sp>
    </p:spTree>
    <p:extLst>
      <p:ext uri="{BB962C8B-B14F-4D97-AF65-F5344CB8AC3E}">
        <p14:creationId xmlns:p14="http://schemas.microsoft.com/office/powerpoint/2010/main" val="340546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18</a:t>
            </a:fld>
            <a:endParaRPr lang="en-US"/>
          </a:p>
        </p:txBody>
      </p:sp>
    </p:spTree>
    <p:extLst>
      <p:ext uri="{BB962C8B-B14F-4D97-AF65-F5344CB8AC3E}">
        <p14:creationId xmlns:p14="http://schemas.microsoft.com/office/powerpoint/2010/main" val="14737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22</a:t>
            </a:fld>
            <a:endParaRPr lang="en-US"/>
          </a:p>
        </p:txBody>
      </p:sp>
    </p:spTree>
    <p:extLst>
      <p:ext uri="{BB962C8B-B14F-4D97-AF65-F5344CB8AC3E}">
        <p14:creationId xmlns:p14="http://schemas.microsoft.com/office/powerpoint/2010/main" val="2661579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23</a:t>
            </a:fld>
            <a:endParaRPr lang="en-US"/>
          </a:p>
        </p:txBody>
      </p:sp>
    </p:spTree>
    <p:extLst>
      <p:ext uri="{BB962C8B-B14F-4D97-AF65-F5344CB8AC3E}">
        <p14:creationId xmlns:p14="http://schemas.microsoft.com/office/powerpoint/2010/main" val="126118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24</a:t>
            </a:fld>
            <a:endParaRPr lang="en-US"/>
          </a:p>
        </p:txBody>
      </p:sp>
    </p:spTree>
    <p:extLst>
      <p:ext uri="{BB962C8B-B14F-4D97-AF65-F5344CB8AC3E}">
        <p14:creationId xmlns:p14="http://schemas.microsoft.com/office/powerpoint/2010/main" val="242112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25</a:t>
            </a:fld>
            <a:endParaRPr lang="en-US"/>
          </a:p>
        </p:txBody>
      </p:sp>
    </p:spTree>
    <p:extLst>
      <p:ext uri="{BB962C8B-B14F-4D97-AF65-F5344CB8AC3E}">
        <p14:creationId xmlns:p14="http://schemas.microsoft.com/office/powerpoint/2010/main" val="140296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 students express and words, feelings, or thoughts when they hear the word fire. </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a:t>
            </a:fld>
            <a:endParaRPr lang="en-US"/>
          </a:p>
        </p:txBody>
      </p:sp>
    </p:spTree>
    <p:extLst>
      <p:ext uri="{BB962C8B-B14F-4D97-AF65-F5344CB8AC3E}">
        <p14:creationId xmlns:p14="http://schemas.microsoft.com/office/powerpoint/2010/main" val="2140755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26</a:t>
            </a:fld>
            <a:endParaRPr lang="en-US"/>
          </a:p>
        </p:txBody>
      </p:sp>
    </p:spTree>
    <p:extLst>
      <p:ext uri="{BB962C8B-B14F-4D97-AF65-F5344CB8AC3E}">
        <p14:creationId xmlns:p14="http://schemas.microsoft.com/office/powerpoint/2010/main" val="1461151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27</a:t>
            </a:fld>
            <a:endParaRPr lang="en-US"/>
          </a:p>
        </p:txBody>
      </p:sp>
    </p:spTree>
    <p:extLst>
      <p:ext uri="{BB962C8B-B14F-4D97-AF65-F5344CB8AC3E}">
        <p14:creationId xmlns:p14="http://schemas.microsoft.com/office/powerpoint/2010/main" val="3180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28</a:t>
            </a:fld>
            <a:endParaRPr lang="en-US"/>
          </a:p>
        </p:txBody>
      </p:sp>
    </p:spTree>
    <p:extLst>
      <p:ext uri="{BB962C8B-B14F-4D97-AF65-F5344CB8AC3E}">
        <p14:creationId xmlns:p14="http://schemas.microsoft.com/office/powerpoint/2010/main" val="326814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29</a:t>
            </a:fld>
            <a:endParaRPr lang="en-US"/>
          </a:p>
        </p:txBody>
      </p:sp>
    </p:spTree>
    <p:extLst>
      <p:ext uri="{BB962C8B-B14F-4D97-AF65-F5344CB8AC3E}">
        <p14:creationId xmlns:p14="http://schemas.microsoft.com/office/powerpoint/2010/main" val="526894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31</a:t>
            </a:fld>
            <a:endParaRPr lang="en-US"/>
          </a:p>
        </p:txBody>
      </p:sp>
    </p:spTree>
    <p:extLst>
      <p:ext uri="{BB962C8B-B14F-4D97-AF65-F5344CB8AC3E}">
        <p14:creationId xmlns:p14="http://schemas.microsoft.com/office/powerpoint/2010/main" val="3000245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33</a:t>
            </a:fld>
            <a:endParaRPr lang="en-US"/>
          </a:p>
        </p:txBody>
      </p:sp>
    </p:spTree>
    <p:extLst>
      <p:ext uri="{BB962C8B-B14F-4D97-AF65-F5344CB8AC3E}">
        <p14:creationId xmlns:p14="http://schemas.microsoft.com/office/powerpoint/2010/main" val="4147778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34</a:t>
            </a:fld>
            <a:endParaRPr lang="en-US"/>
          </a:p>
        </p:txBody>
      </p:sp>
    </p:spTree>
    <p:extLst>
      <p:ext uri="{BB962C8B-B14F-4D97-AF65-F5344CB8AC3E}">
        <p14:creationId xmlns:p14="http://schemas.microsoft.com/office/powerpoint/2010/main" val="722884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35</a:t>
            </a:fld>
            <a:endParaRPr lang="en-US"/>
          </a:p>
        </p:txBody>
      </p:sp>
    </p:spTree>
    <p:extLst>
      <p:ext uri="{BB962C8B-B14F-4D97-AF65-F5344CB8AC3E}">
        <p14:creationId xmlns:p14="http://schemas.microsoft.com/office/powerpoint/2010/main" val="1936227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36</a:t>
            </a:fld>
            <a:endParaRPr lang="en-US"/>
          </a:p>
        </p:txBody>
      </p:sp>
    </p:spTree>
    <p:extLst>
      <p:ext uri="{BB962C8B-B14F-4D97-AF65-F5344CB8AC3E}">
        <p14:creationId xmlns:p14="http://schemas.microsoft.com/office/powerpoint/2010/main" val="1715259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https://www.nps.gov/samo/learn/nature/valley-grassland.htm</a:t>
            </a:r>
          </a:p>
          <a:p>
            <a:endParaRPr lang="en-US" dirty="0" smtClean="0"/>
          </a:p>
          <a:p>
            <a:r>
              <a:rPr lang="en-US" sz="1200" b="0" i="0" kern="1200" dirty="0" smtClean="0">
                <a:solidFill>
                  <a:schemeClr val="tx1"/>
                </a:solidFill>
                <a:effectLst/>
                <a:latin typeface="+mn-lt"/>
                <a:ea typeface="+mn-ea"/>
                <a:cs typeface="+mn-cs"/>
              </a:rPr>
              <a:t>There are two types of grassland that occur in the Santa Monica Mountains: native perennial and non-native annual grasslands. Perennial bunch grasses are considered to be the original native grassland of California, while annual grasses were those introduced by the European and Spanish settlers for their livestock. The golden rolling hills of California are largely a result of the introduction of these annual grasses, since bunch grasses often remain green even during summer drought.</a:t>
            </a:r>
          </a:p>
          <a:p>
            <a:r>
              <a:rPr lang="en-US" sz="1200" b="0" i="0" kern="1200" dirty="0" smtClean="0">
                <a:solidFill>
                  <a:schemeClr val="tx1"/>
                </a:solidFill>
                <a:effectLst/>
                <a:latin typeface="+mn-lt"/>
                <a:ea typeface="+mn-ea"/>
                <a:cs typeface="+mn-cs"/>
              </a:rPr>
              <a:t>Perennial bunch grasses differ from annual grasses in that they put much of their energy during their first several years into establishing a well-developed root system that would sustain them through regular summer drought. Their roots penetrate deeply into the soil, providing nutrients and water and holding soil particles firmly in place. This decreases the erosive effects of wind and water. Unlike annual grasses, they don't produce seeds the first year, but as the years continue, produce an abundance of seed at maturity.</a:t>
            </a:r>
          </a:p>
          <a:p>
            <a:r>
              <a:rPr lang="en-US" sz="1200" b="0" i="0" kern="1200" dirty="0" smtClean="0">
                <a:solidFill>
                  <a:schemeClr val="tx1"/>
                </a:solidFill>
                <a:effectLst/>
                <a:latin typeface="+mn-lt"/>
                <a:ea typeface="+mn-ea"/>
                <a:cs typeface="+mn-cs"/>
              </a:rPr>
              <a:t>More than 100 years of livestock have been grazing on California's former native perennial grassland, which has been converted to non-native annual grassland. Native perennial grasslands historically covered nearly 20 percent of California, but today cover less than 0.1 percent. Today, approximately 10 million acres, or 17 percent of California, is considered valley grassland that contains both non-native annual and native perennial species.</a:t>
            </a:r>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38</a:t>
            </a:fld>
            <a:endParaRPr lang="en-US"/>
          </a:p>
        </p:txBody>
      </p:sp>
    </p:spTree>
    <p:extLst>
      <p:ext uri="{BB962C8B-B14F-4D97-AF65-F5344CB8AC3E}">
        <p14:creationId xmlns:p14="http://schemas.microsoft.com/office/powerpoint/2010/main" val="384065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is a unique place in the world</a:t>
            </a:r>
            <a:r>
              <a:rPr lang="en-US" baseline="0" dirty="0" smtClean="0"/>
              <a:t> with many plants, animals, people that can only be found here. We have endemic ecosystems and a unique climate that is very rare on our planet.  </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a:t>
            </a:fld>
            <a:endParaRPr lang="en-US"/>
          </a:p>
        </p:txBody>
      </p:sp>
    </p:spTree>
    <p:extLst>
      <p:ext uri="{BB962C8B-B14F-4D97-AF65-F5344CB8AC3E}">
        <p14:creationId xmlns:p14="http://schemas.microsoft.com/office/powerpoint/2010/main" val="2452805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https://www.nps.gov/samo/learn/nature/valleyoaksavanna.htm</a:t>
            </a:r>
          </a:p>
          <a:p>
            <a:endParaRPr lang="en-US" dirty="0" smtClean="0"/>
          </a:p>
          <a:p>
            <a:r>
              <a:rPr lang="en-US" sz="1200" b="0" i="0" kern="1200" dirty="0" smtClean="0">
                <a:solidFill>
                  <a:schemeClr val="tx1"/>
                </a:solidFill>
                <a:effectLst/>
                <a:latin typeface="+mn-lt"/>
                <a:ea typeface="+mn-ea"/>
                <a:cs typeface="+mn-cs"/>
              </a:rPr>
              <a:t>Valley oaks (</a:t>
            </a:r>
            <a:r>
              <a:rPr lang="en-US" sz="1200" b="0" i="1" kern="1200" dirty="0" err="1" smtClean="0">
                <a:solidFill>
                  <a:schemeClr val="tx1"/>
                </a:solidFill>
                <a:effectLst/>
                <a:latin typeface="+mn-lt"/>
                <a:ea typeface="+mn-ea"/>
                <a:cs typeface="+mn-cs"/>
              </a:rPr>
              <a:t>Quercus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lobata</a:t>
            </a:r>
            <a:r>
              <a:rPr lang="en-US" sz="1200" b="0" i="0" kern="1200" dirty="0" smtClean="0">
                <a:solidFill>
                  <a:schemeClr val="tx1"/>
                </a:solidFill>
                <a:effectLst/>
                <a:latin typeface="+mn-lt"/>
                <a:ea typeface="+mn-ea"/>
                <a:cs typeface="+mn-cs"/>
              </a:rPr>
              <a:t>) reach the southernmost extension of their range in Malibu Creek State Park. Endemic to California, valley oaks were once widely distributed from the Sacramento River delta, 500 miles south to the Santa Monica Mountains. These trees, which reach truly majestic proportions, originally spread over the native grasslands in the wide valleys of central and coastal California. Valley oaks reach ages of 400-600 years and may have trunks six to seven feet in diameter. They present a graceful appearance on the landscape, widely spaced with branches that may drape to the ground.</a:t>
            </a:r>
          </a:p>
          <a:p>
            <a:r>
              <a:rPr lang="en-US" sz="1200" b="0" i="0" kern="1200" dirty="0" smtClean="0">
                <a:solidFill>
                  <a:schemeClr val="tx1"/>
                </a:solidFill>
                <a:effectLst/>
                <a:latin typeface="+mn-lt"/>
                <a:ea typeface="+mn-ea"/>
                <a:cs typeface="+mn-cs"/>
              </a:rPr>
              <a:t>Over the last 150 years, valley oaks have succumbed to widespread agricultural and residential development that has focused on their prime habitat - alluvial valleys. Although thousands of acres of valley oak savanna remain, they are vastly changed. The savanna or grassland understory was formerly comprised of dozens of species of native grasses and forbs, which blossomed in an array of wildflowers in the spring. Now the grassland understory is comprised mainly of non-native annual grasses, which have out-competed and crowded out the native species over the decades since they were introduced.</a:t>
            </a:r>
          </a:p>
          <a:p>
            <a:r>
              <a:rPr lang="en-US" sz="1200" b="0" i="0" kern="1200" dirty="0" smtClean="0">
                <a:solidFill>
                  <a:schemeClr val="tx1"/>
                </a:solidFill>
                <a:effectLst/>
                <a:latin typeface="+mn-lt"/>
                <a:ea typeface="+mn-ea"/>
                <a:cs typeface="+mn-cs"/>
              </a:rPr>
              <a:t>Where once a multi-layered composition of valley oaks of different ages existed, now only large trees remain. Many years of non-seedling growth have resulted in low replenishment of young or medium aged trees to the valley oak savanna.</a:t>
            </a:r>
          </a:p>
          <a:p>
            <a:r>
              <a:rPr lang="en-US" sz="1200" b="0" i="0" kern="1200" dirty="0" smtClean="0">
                <a:solidFill>
                  <a:schemeClr val="tx1"/>
                </a:solidFill>
                <a:effectLst/>
                <a:latin typeface="+mn-lt"/>
                <a:ea typeface="+mn-ea"/>
                <a:cs typeface="+mn-cs"/>
              </a:rPr>
              <a:t>Aside from valley oaks, characteristic native grasses, which dominate valley oak savanna, include purple </a:t>
            </a:r>
            <a:r>
              <a:rPr lang="en-US" sz="1200" b="0" i="0" kern="1200" dirty="0" err="1" smtClean="0">
                <a:solidFill>
                  <a:schemeClr val="tx1"/>
                </a:solidFill>
                <a:effectLst/>
                <a:latin typeface="+mn-lt"/>
                <a:ea typeface="+mn-ea"/>
                <a:cs typeface="+mn-cs"/>
              </a:rPr>
              <a:t>needlegrass</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Nassella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pulchra</a:t>
            </a:r>
            <a:r>
              <a:rPr lang="en-US" sz="1200" b="0" i="0" kern="1200" dirty="0" smtClean="0">
                <a:solidFill>
                  <a:schemeClr val="tx1"/>
                </a:solidFill>
                <a:effectLst/>
                <a:latin typeface="+mn-lt"/>
                <a:ea typeface="+mn-ea"/>
                <a:cs typeface="+mn-cs"/>
              </a:rPr>
              <a:t>), and non-native grasses such as wild oats (</a:t>
            </a:r>
            <a:r>
              <a:rPr lang="en-US" sz="1200" b="0" i="1" kern="1200" dirty="0" err="1" smtClean="0">
                <a:solidFill>
                  <a:schemeClr val="tx1"/>
                </a:solidFill>
                <a:effectLst/>
                <a:latin typeface="+mn-lt"/>
                <a:ea typeface="+mn-ea"/>
                <a:cs typeface="+mn-cs"/>
              </a:rPr>
              <a:t>Avena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fatua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ripgut</a:t>
            </a:r>
            <a:r>
              <a:rPr lang="en-US" sz="1200" b="0" i="0" kern="1200" dirty="0" smtClean="0">
                <a:solidFill>
                  <a:schemeClr val="tx1"/>
                </a:solidFill>
                <a:effectLst/>
                <a:latin typeface="+mn-lt"/>
                <a:ea typeface="+mn-ea"/>
                <a:cs typeface="+mn-cs"/>
              </a:rPr>
              <a:t> brome (</a:t>
            </a:r>
            <a:r>
              <a:rPr lang="en-US" sz="1200" b="0" i="1" kern="1200" dirty="0" err="1" smtClean="0">
                <a:solidFill>
                  <a:schemeClr val="tx1"/>
                </a:solidFill>
                <a:effectLst/>
                <a:latin typeface="+mn-lt"/>
                <a:ea typeface="+mn-ea"/>
                <a:cs typeface="+mn-cs"/>
              </a:rPr>
              <a:t>Bromus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diandrus</a:t>
            </a:r>
            <a:r>
              <a:rPr lang="en-US" sz="1200" b="0" i="0" kern="1200" dirty="0" smtClean="0">
                <a:solidFill>
                  <a:schemeClr val="tx1"/>
                </a:solidFill>
                <a:effectLst/>
                <a:latin typeface="+mn-lt"/>
                <a:ea typeface="+mn-ea"/>
                <a:cs typeface="+mn-cs"/>
              </a:rPr>
              <a:t>), as well as black mustard (</a:t>
            </a:r>
            <a:r>
              <a:rPr lang="en-US" sz="1200" b="0" i="1" kern="1200" dirty="0" smtClean="0">
                <a:solidFill>
                  <a:schemeClr val="tx1"/>
                </a:solidFill>
                <a:effectLst/>
                <a:latin typeface="+mn-lt"/>
                <a:ea typeface="+mn-ea"/>
                <a:cs typeface="+mn-cs"/>
              </a:rPr>
              <a:t>Brassica </a:t>
            </a:r>
            <a:r>
              <a:rPr lang="en-US" sz="1200" b="0" i="1" kern="1200" dirty="0" err="1" smtClean="0">
                <a:solidFill>
                  <a:schemeClr val="tx1"/>
                </a:solidFill>
                <a:effectLst/>
                <a:latin typeface="+mn-lt"/>
                <a:ea typeface="+mn-ea"/>
                <a:cs typeface="+mn-cs"/>
              </a:rPr>
              <a:t>nigra</a:t>
            </a:r>
            <a:r>
              <a:rPr lang="en-US" sz="1200" b="0" i="0" kern="1200" dirty="0" smtClean="0">
                <a:solidFill>
                  <a:schemeClr val="tx1"/>
                </a:solidFill>
                <a:effectLst/>
                <a:latin typeface="+mn-lt"/>
                <a:ea typeface="+mn-ea"/>
                <a:cs typeface="+mn-cs"/>
              </a:rPr>
              <a:t>). Wildflowers include mariposa lilies (</a:t>
            </a:r>
            <a:r>
              <a:rPr lang="en-US" sz="1200" b="0" i="1" kern="1200" dirty="0" err="1" smtClean="0">
                <a:solidFill>
                  <a:schemeClr val="tx1"/>
                </a:solidFill>
                <a:effectLst/>
                <a:latin typeface="+mn-lt"/>
                <a:ea typeface="+mn-ea"/>
                <a:cs typeface="+mn-cs"/>
              </a:rPr>
              <a:t>Calochortus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catalinaea</a:t>
            </a:r>
            <a:r>
              <a:rPr lang="en-US" sz="1200" b="0" i="0" kern="1200" dirty="0" smtClean="0">
                <a:solidFill>
                  <a:schemeClr val="tx1"/>
                </a:solidFill>
                <a:effectLst/>
                <a:latin typeface="+mn-lt"/>
                <a:ea typeface="+mn-ea"/>
                <a:cs typeface="+mn-cs"/>
              </a:rPr>
              <a:t>) and coast goldfields (</a:t>
            </a:r>
            <a:r>
              <a:rPr lang="en-US" sz="1200" b="0" i="1" kern="1200" dirty="0" err="1" smtClean="0">
                <a:solidFill>
                  <a:schemeClr val="tx1"/>
                </a:solidFill>
                <a:effectLst/>
                <a:latin typeface="+mn-lt"/>
                <a:ea typeface="+mn-ea"/>
                <a:cs typeface="+mn-cs"/>
              </a:rPr>
              <a:t>Lasthenia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chrysotoma</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39</a:t>
            </a:fld>
            <a:endParaRPr lang="en-US"/>
          </a:p>
        </p:txBody>
      </p:sp>
    </p:spTree>
    <p:extLst>
      <p:ext uri="{BB962C8B-B14F-4D97-AF65-F5344CB8AC3E}">
        <p14:creationId xmlns:p14="http://schemas.microsoft.com/office/powerpoint/2010/main" val="931603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https://www.nps.gov/samo/learn/nature/oak-woodland.htm</a:t>
            </a:r>
          </a:p>
          <a:p>
            <a:endParaRPr lang="en-US" dirty="0" smtClean="0"/>
          </a:p>
          <a:p>
            <a:r>
              <a:rPr lang="en-US" sz="1200" b="0" i="0" kern="1200" dirty="0" smtClean="0">
                <a:solidFill>
                  <a:schemeClr val="tx1"/>
                </a:solidFill>
                <a:effectLst/>
                <a:latin typeface="+mn-lt"/>
                <a:ea typeface="+mn-ea"/>
                <a:cs typeface="+mn-cs"/>
              </a:rPr>
              <a:t>Oak woodland communities are found on north slopes and in shaded ravines or canyon bottoms and is characterized by coast live oak (</a:t>
            </a:r>
            <a:r>
              <a:rPr lang="en-US" sz="1200" b="0" i="1" kern="1200" dirty="0" err="1" smtClean="0">
                <a:solidFill>
                  <a:schemeClr val="tx1"/>
                </a:solidFill>
                <a:effectLst/>
                <a:latin typeface="+mn-lt"/>
                <a:ea typeface="+mn-ea"/>
                <a:cs typeface="+mn-cs"/>
              </a:rPr>
              <a:t>Quercus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agrifolia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hollyleaf</a:t>
            </a:r>
            <a:r>
              <a:rPr lang="en-US" sz="1200" b="0" i="0" kern="1200" dirty="0" smtClean="0">
                <a:solidFill>
                  <a:schemeClr val="tx1"/>
                </a:solidFill>
                <a:effectLst/>
                <a:latin typeface="+mn-lt"/>
                <a:ea typeface="+mn-ea"/>
                <a:cs typeface="+mn-cs"/>
              </a:rPr>
              <a:t> cherry (</a:t>
            </a:r>
            <a:r>
              <a:rPr lang="en-US" sz="1200" b="0" i="1" kern="1200" dirty="0" err="1" smtClean="0">
                <a:solidFill>
                  <a:schemeClr val="tx1"/>
                </a:solidFill>
                <a:effectLst/>
                <a:latin typeface="+mn-lt"/>
                <a:ea typeface="+mn-ea"/>
                <a:cs typeface="+mn-cs"/>
              </a:rPr>
              <a:t>Prunus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ilicifolia</a:t>
            </a:r>
            <a:r>
              <a:rPr lang="en-US" sz="1200" b="0" i="0" kern="1200" dirty="0" smtClean="0">
                <a:solidFill>
                  <a:schemeClr val="tx1"/>
                </a:solidFill>
                <a:effectLst/>
                <a:latin typeface="+mn-lt"/>
                <a:ea typeface="+mn-ea"/>
                <a:cs typeface="+mn-cs"/>
              </a:rPr>
              <a:t>), California bay laurel (</a:t>
            </a:r>
            <a:r>
              <a:rPr lang="en-US" sz="1200" b="0" i="1" kern="1200" dirty="0" err="1" smtClean="0">
                <a:solidFill>
                  <a:schemeClr val="tx1"/>
                </a:solidFill>
                <a:effectLst/>
                <a:latin typeface="+mn-lt"/>
                <a:ea typeface="+mn-ea"/>
                <a:cs typeface="+mn-cs"/>
              </a:rPr>
              <a:t>Umbellularia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californica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coffeeberry</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Rhamnus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californica</a:t>
            </a:r>
            <a:r>
              <a:rPr lang="en-US" sz="1200" b="0" i="0" kern="1200" dirty="0" smtClean="0">
                <a:solidFill>
                  <a:schemeClr val="tx1"/>
                </a:solidFill>
                <a:effectLst/>
                <a:latin typeface="+mn-lt"/>
                <a:ea typeface="+mn-ea"/>
                <a:cs typeface="+mn-cs"/>
              </a:rPr>
              <a:t>), and poison oak (</a:t>
            </a:r>
            <a:r>
              <a:rPr lang="en-US" sz="1200" b="0" i="1" kern="1200" dirty="0" err="1" smtClean="0">
                <a:solidFill>
                  <a:schemeClr val="tx1"/>
                </a:solidFill>
                <a:effectLst/>
                <a:latin typeface="+mn-lt"/>
                <a:ea typeface="+mn-ea"/>
                <a:cs typeface="+mn-cs"/>
              </a:rPr>
              <a:t>Toxicodendron</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diversilobum</a:t>
            </a:r>
            <a:r>
              <a:rPr lang="en-US" sz="1200" b="0" i="0" kern="1200" dirty="0" smtClean="0">
                <a:solidFill>
                  <a:schemeClr val="tx1"/>
                </a:solidFill>
                <a:effectLst/>
                <a:latin typeface="+mn-lt"/>
                <a:ea typeface="+mn-ea"/>
                <a:cs typeface="+mn-cs"/>
              </a:rPr>
              <a:t>). Coast live oak is more tolerant to salt-laden fog than other oaks and thus can be found relatively near the ocean. This community is often found on the well-drained soils of coastal plains and protected bluffs. Groves are formed across valleys and along streams and intermittent watercourses. Live oaks, as their name suggests, are evergreen. Preferring permanent water, the deep taproots of live oaks can reach to the water table.</a:t>
            </a:r>
          </a:p>
          <a:p>
            <a:r>
              <a:rPr lang="en-US" sz="1200" b="0" i="0" kern="1200" dirty="0" smtClean="0">
                <a:solidFill>
                  <a:schemeClr val="tx1"/>
                </a:solidFill>
                <a:effectLst/>
                <a:latin typeface="+mn-lt"/>
                <a:ea typeface="+mn-ea"/>
                <a:cs typeface="+mn-cs"/>
              </a:rPr>
              <a:t>Well-developed oak woodlands can be found at </a:t>
            </a:r>
            <a:r>
              <a:rPr lang="en-US" sz="1200" b="0" i="0" kern="1200" dirty="0" err="1" smtClean="0">
                <a:solidFill>
                  <a:schemeClr val="tx1"/>
                </a:solidFill>
                <a:effectLst/>
                <a:latin typeface="+mn-lt"/>
                <a:ea typeface="+mn-ea"/>
                <a:cs typeface="+mn-cs"/>
              </a:rPr>
              <a:t>Trippet</a:t>
            </a:r>
            <a:r>
              <a:rPr lang="en-US" sz="1200" b="0" i="0" kern="1200" dirty="0" smtClean="0">
                <a:solidFill>
                  <a:schemeClr val="tx1"/>
                </a:solidFill>
                <a:effectLst/>
                <a:latin typeface="+mn-lt"/>
                <a:ea typeface="+mn-ea"/>
                <a:cs typeface="+mn-cs"/>
              </a:rPr>
              <a:t> Ranch in Topanga State Park and at Rocky Oaks.</a:t>
            </a:r>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40</a:t>
            </a:fld>
            <a:endParaRPr lang="en-US"/>
          </a:p>
        </p:txBody>
      </p:sp>
    </p:spTree>
    <p:extLst>
      <p:ext uri="{BB962C8B-B14F-4D97-AF65-F5344CB8AC3E}">
        <p14:creationId xmlns:p14="http://schemas.microsoft.com/office/powerpoint/2010/main" val="3632194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https://www.nps.gov/samo/learn/nature/coastalsagescrub.htm</a:t>
            </a:r>
          </a:p>
          <a:p>
            <a:endParaRPr lang="en-US" dirty="0" smtClean="0"/>
          </a:p>
          <a:p>
            <a:r>
              <a:rPr lang="en-US" sz="1200" b="0" i="0" kern="1200" dirty="0" smtClean="0">
                <a:solidFill>
                  <a:schemeClr val="tx1"/>
                </a:solidFill>
                <a:effectLst/>
                <a:latin typeface="+mn-lt"/>
                <a:ea typeface="+mn-ea"/>
                <a:cs typeface="+mn-cs"/>
              </a:rPr>
              <a:t>In the Santa Monica Mountains, coastal sage scrub occurs on drier sites and lower elevations than chaparral, especially on coastal south-facing slopes. Coastal sage scrub is also common in inland areas of the Simi Hills within the park boundary. Often occurring in recently eroded areas, this community plays an important role in soil stabilization. Many of its characteristic plants produce soil-holding, </a:t>
            </a:r>
            <a:r>
              <a:rPr lang="en-US" sz="1200" b="0" i="0" kern="1200" dirty="0" err="1" smtClean="0">
                <a:solidFill>
                  <a:schemeClr val="tx1"/>
                </a:solidFill>
                <a:effectLst/>
                <a:latin typeface="+mn-lt"/>
                <a:ea typeface="+mn-ea"/>
                <a:cs typeface="+mn-cs"/>
              </a:rPr>
              <a:t>fiberous</a:t>
            </a:r>
            <a:r>
              <a:rPr lang="en-US" sz="1200" b="0" i="0" kern="1200" dirty="0" smtClean="0">
                <a:solidFill>
                  <a:schemeClr val="tx1"/>
                </a:solidFill>
                <a:effectLst/>
                <a:latin typeface="+mn-lt"/>
                <a:ea typeface="+mn-ea"/>
                <a:cs typeface="+mn-cs"/>
              </a:rPr>
              <a:t> shallow roots. Soils underlying coastal sage scrub tend to be low in nutrients and subject to rapid erosion.</a:t>
            </a:r>
          </a:p>
          <a:p>
            <a:r>
              <a:rPr lang="en-US" sz="1200" b="0" i="0" kern="1200" dirty="0" smtClean="0">
                <a:solidFill>
                  <a:schemeClr val="tx1"/>
                </a:solidFill>
                <a:effectLst/>
                <a:latin typeface="+mn-lt"/>
                <a:ea typeface="+mn-ea"/>
                <a:cs typeface="+mn-cs"/>
              </a:rPr>
              <a:t>The coastal sage scrub community has been referred to "chaparral" since soft-leaved, grayish green, aromatic shrubs characterize the widely spaced vegetation. Characteristic plants include purple sage (</a:t>
            </a:r>
            <a:r>
              <a:rPr lang="en-US" sz="1200" b="0" i="1" kern="1200" dirty="0" smtClean="0">
                <a:solidFill>
                  <a:schemeClr val="tx1"/>
                </a:solidFill>
                <a:effectLst/>
                <a:latin typeface="+mn-lt"/>
                <a:ea typeface="+mn-ea"/>
                <a:cs typeface="+mn-cs"/>
              </a:rPr>
              <a:t>Salvia </a:t>
            </a:r>
            <a:r>
              <a:rPr lang="en-US" sz="1200" b="0" i="1" kern="1200" dirty="0" err="1" smtClean="0">
                <a:solidFill>
                  <a:schemeClr val="tx1"/>
                </a:solidFill>
                <a:effectLst/>
                <a:latin typeface="+mn-lt"/>
                <a:ea typeface="+mn-ea"/>
                <a:cs typeface="+mn-cs"/>
              </a:rPr>
              <a:t>leucophylla</a:t>
            </a:r>
            <a:r>
              <a:rPr lang="en-US" sz="1200" b="0" i="0" kern="1200" dirty="0" smtClean="0">
                <a:solidFill>
                  <a:schemeClr val="tx1"/>
                </a:solidFill>
                <a:effectLst/>
                <a:latin typeface="+mn-lt"/>
                <a:ea typeface="+mn-ea"/>
                <a:cs typeface="+mn-cs"/>
              </a:rPr>
              <a:t>), California sagebrush (</a:t>
            </a:r>
            <a:r>
              <a:rPr lang="en-US" sz="1200" b="0" i="1" kern="1200" dirty="0" err="1" smtClean="0">
                <a:solidFill>
                  <a:schemeClr val="tx1"/>
                </a:solidFill>
                <a:effectLst/>
                <a:latin typeface="+mn-lt"/>
                <a:ea typeface="+mn-ea"/>
                <a:cs typeface="+mn-cs"/>
              </a:rPr>
              <a:t>Artemesia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californica</a:t>
            </a:r>
            <a:r>
              <a:rPr lang="en-US" sz="1200" b="0" i="0" kern="1200" dirty="0" smtClean="0">
                <a:solidFill>
                  <a:schemeClr val="tx1"/>
                </a:solidFill>
                <a:effectLst/>
                <a:latin typeface="+mn-lt"/>
                <a:ea typeface="+mn-ea"/>
                <a:cs typeface="+mn-cs"/>
              </a:rPr>
              <a:t>), coast </a:t>
            </a:r>
            <a:r>
              <a:rPr lang="en-US" sz="1200" b="0" i="0" kern="1200" dirty="0" err="1" smtClean="0">
                <a:solidFill>
                  <a:schemeClr val="tx1"/>
                </a:solidFill>
                <a:effectLst/>
                <a:latin typeface="+mn-lt"/>
                <a:ea typeface="+mn-ea"/>
                <a:cs typeface="+mn-cs"/>
              </a:rPr>
              <a:t>goldenbush</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Haplopappus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venetus</a:t>
            </a:r>
            <a:r>
              <a:rPr lang="en-US" sz="1200" b="0" i="0" kern="1200" dirty="0" smtClean="0">
                <a:solidFill>
                  <a:schemeClr val="tx1"/>
                </a:solidFill>
                <a:effectLst/>
                <a:latin typeface="+mn-lt"/>
                <a:ea typeface="+mn-ea"/>
                <a:cs typeface="+mn-cs"/>
              </a:rPr>
              <a:t>), coastal buckwheat (</a:t>
            </a:r>
            <a:r>
              <a:rPr lang="en-US" sz="1200" b="0" i="0" kern="1200" dirty="0" err="1" smtClean="0">
                <a:solidFill>
                  <a:schemeClr val="tx1"/>
                </a:solidFill>
                <a:effectLst/>
                <a:latin typeface="+mn-lt"/>
                <a:ea typeface="+mn-ea"/>
                <a:cs typeface="+mn-cs"/>
              </a:rPr>
              <a:t>Eriogonum</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cinereum</a:t>
            </a:r>
            <a:r>
              <a:rPr lang="en-US" sz="1200" b="0" i="0" kern="1200" dirty="0" smtClean="0">
                <a:solidFill>
                  <a:schemeClr val="tx1"/>
                </a:solidFill>
                <a:effectLst/>
                <a:latin typeface="+mn-lt"/>
                <a:ea typeface="+mn-ea"/>
                <a:cs typeface="+mn-cs"/>
              </a:rPr>
              <a:t>), laurel sumac (</a:t>
            </a:r>
            <a:r>
              <a:rPr lang="en-US" sz="1200" b="0" i="1" kern="1200" dirty="0" err="1" smtClean="0">
                <a:solidFill>
                  <a:schemeClr val="tx1"/>
                </a:solidFill>
                <a:effectLst/>
                <a:latin typeface="+mn-lt"/>
                <a:ea typeface="+mn-ea"/>
                <a:cs typeface="+mn-cs"/>
              </a:rPr>
              <a:t>Malosma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laurina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lemonadebery</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Rhus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integrifolia</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Many species in this community, particularly the sages, are summer or drought deciduous, dropping larger leaves during mid-summer to conserve moisture.</a:t>
            </a:r>
          </a:p>
          <a:p>
            <a:r>
              <a:rPr lang="en-US" sz="1200" b="0" i="0" kern="1200" dirty="0" smtClean="0">
                <a:solidFill>
                  <a:schemeClr val="tx1"/>
                </a:solidFill>
                <a:effectLst/>
                <a:latin typeface="+mn-lt"/>
                <a:ea typeface="+mn-ea"/>
                <a:cs typeface="+mn-cs"/>
              </a:rPr>
              <a:t>Good examples of coastal sage scrub can be found at the mouth of Zuma Canyon and in coastal Point </a:t>
            </a:r>
            <a:r>
              <a:rPr lang="en-US" sz="1200" b="0" i="0" kern="1200" dirty="0" err="1" smtClean="0">
                <a:solidFill>
                  <a:schemeClr val="tx1"/>
                </a:solidFill>
                <a:effectLst/>
                <a:latin typeface="+mn-lt"/>
                <a:ea typeface="+mn-ea"/>
                <a:cs typeface="+mn-cs"/>
              </a:rPr>
              <a:t>Mugu</a:t>
            </a:r>
            <a:r>
              <a:rPr lang="en-US" sz="1200" b="0" i="0" kern="1200" dirty="0" smtClean="0">
                <a:solidFill>
                  <a:schemeClr val="tx1"/>
                </a:solidFill>
                <a:effectLst/>
                <a:latin typeface="+mn-lt"/>
                <a:ea typeface="+mn-ea"/>
                <a:cs typeface="+mn-cs"/>
              </a:rPr>
              <a:t> State Park.</a:t>
            </a:r>
          </a:p>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41</a:t>
            </a:fld>
            <a:endParaRPr lang="en-US"/>
          </a:p>
        </p:txBody>
      </p:sp>
    </p:spTree>
    <p:extLst>
      <p:ext uri="{BB962C8B-B14F-4D97-AF65-F5344CB8AC3E}">
        <p14:creationId xmlns:p14="http://schemas.microsoft.com/office/powerpoint/2010/main" val="957501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https://www.nps.gov/samo/learn/nature/chaparral.htm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Chaparral, the dominant vegetation community in the Santa Monica Mountains, is characterized by deep-rooted, drought and fire-adapted evergreen shrubs growing on coarse-textured soils with limited water holding capacity. Unlike other plant communities, in chaparral, a nearly impenetrable vegetative wall of stiff stems and leathery leaves is formed by the four- to 12-foot high plants. Underneath, the ground is devoid of herbaceous vegetation, except for an occasional clip of foothill </a:t>
            </a:r>
            <a:r>
              <a:rPr lang="en-US" sz="1200" b="0" i="0" kern="1200" dirty="0" err="1" smtClean="0">
                <a:solidFill>
                  <a:schemeClr val="tx1"/>
                </a:solidFill>
                <a:effectLst/>
                <a:latin typeface="+mn-lt"/>
                <a:ea typeface="+mn-ea"/>
                <a:cs typeface="+mn-cs"/>
              </a:rPr>
              <a:t>needlegrass</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Nassella</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lepida</a:t>
            </a:r>
            <a:r>
              <a:rPr lang="en-US" sz="1200" b="0" i="0" kern="1200" dirty="0" smtClean="0">
                <a:solidFill>
                  <a:schemeClr val="tx1"/>
                </a:solidFill>
                <a:effectLst/>
                <a:latin typeface="+mn-lt"/>
                <a:ea typeface="+mn-ea"/>
                <a:cs typeface="+mn-cs"/>
              </a:rPr>
              <a:t>) or a cluster of wildflowers.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drought-adapted leaves of chaparral plant species are often small, leathery, thick, fuzzy and/or waxy. Depending on the species, chaparral plants may reproduce after fire either by seeds or stump-sprouting, or both. Various </a:t>
            </a:r>
            <a:r>
              <a:rPr lang="en-US" sz="1200" b="0" i="0" kern="1200" dirty="0" err="1" smtClean="0">
                <a:solidFill>
                  <a:schemeClr val="tx1"/>
                </a:solidFill>
                <a:effectLst/>
                <a:latin typeface="+mn-lt"/>
                <a:ea typeface="+mn-ea"/>
                <a:cs typeface="+mn-cs"/>
              </a:rPr>
              <a:t>subcommunities</a:t>
            </a:r>
            <a:r>
              <a:rPr lang="en-US" sz="1200" b="0" i="0" kern="1200" dirty="0" smtClean="0">
                <a:solidFill>
                  <a:schemeClr val="tx1"/>
                </a:solidFill>
                <a:effectLst/>
                <a:latin typeface="+mn-lt"/>
                <a:ea typeface="+mn-ea"/>
                <a:cs typeface="+mn-cs"/>
              </a:rPr>
              <a:t> are dominated by one or more species.</a:t>
            </a:r>
          </a:p>
          <a:p>
            <a:r>
              <a:rPr lang="en-US" sz="1200" b="0" i="0" kern="1200" dirty="0" smtClean="0">
                <a:solidFill>
                  <a:schemeClr val="tx1"/>
                </a:solidFill>
                <a:effectLst/>
                <a:latin typeface="+mn-lt"/>
                <a:ea typeface="+mn-ea"/>
                <a:cs typeface="+mn-cs"/>
              </a:rPr>
              <a:t>Mixed chaparral is found throughout the Santa Monica Mountains on moist, north facing slopes. It contains a number of woody vines and large shrubs, including scrub oak (</a:t>
            </a:r>
            <a:r>
              <a:rPr lang="en-US" sz="1200" b="0" i="0" kern="1200" dirty="0" err="1" smtClean="0">
                <a:solidFill>
                  <a:schemeClr val="tx1"/>
                </a:solidFill>
                <a:effectLst/>
                <a:latin typeface="+mn-lt"/>
                <a:ea typeface="+mn-ea"/>
                <a:cs typeface="+mn-cs"/>
              </a:rPr>
              <a:t>Quercus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berberidifolia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greenbark</a:t>
            </a:r>
            <a:r>
              <a:rPr lang="en-US" sz="1200" b="0" i="0" kern="1200" dirty="0" smtClean="0">
                <a:solidFill>
                  <a:schemeClr val="tx1"/>
                </a:solidFill>
                <a:effectLst/>
                <a:latin typeface="+mn-lt"/>
                <a:ea typeface="+mn-ea"/>
                <a:cs typeface="+mn-cs"/>
              </a:rPr>
              <a:t> or spiny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spinosus</a:t>
            </a:r>
            <a:r>
              <a:rPr lang="en-US" sz="1200" b="0" i="0" kern="1200" dirty="0" smtClean="0">
                <a:solidFill>
                  <a:schemeClr val="tx1"/>
                </a:solidFill>
                <a:effectLst/>
                <a:latin typeface="+mn-lt"/>
                <a:ea typeface="+mn-ea"/>
                <a:cs typeface="+mn-cs"/>
              </a:rPr>
              <a:t>), mountain mahogany (</a:t>
            </a:r>
            <a:r>
              <a:rPr lang="en-US" sz="1200" b="0" i="0" kern="1200" dirty="0" err="1" smtClean="0">
                <a:solidFill>
                  <a:schemeClr val="tx1"/>
                </a:solidFill>
                <a:effectLst/>
                <a:latin typeface="+mn-lt"/>
                <a:ea typeface="+mn-ea"/>
                <a:cs typeface="+mn-cs"/>
              </a:rPr>
              <a:t>Cercocarpus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betuloides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toyon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Heteromeles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arbutifolia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hollyleaf</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redberry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Rhamnus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ilicifolia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sugarbush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Rhus</a:t>
            </a:r>
            <a:r>
              <a:rPr lang="en-US" sz="1200" b="0" i="0" kern="1200" dirty="0" smtClean="0">
                <a:solidFill>
                  <a:schemeClr val="tx1"/>
                </a:solidFill>
                <a:effectLst/>
                <a:latin typeface="+mn-lt"/>
                <a:ea typeface="+mn-ea"/>
                <a:cs typeface="+mn-cs"/>
              </a:rPr>
              <a:t> ovata) and manzanita (</a:t>
            </a:r>
            <a:r>
              <a:rPr lang="en-US" sz="1200" b="0" i="0" kern="1200" dirty="0" err="1" smtClean="0">
                <a:solidFill>
                  <a:schemeClr val="tx1"/>
                </a:solidFill>
                <a:effectLst/>
                <a:latin typeface="+mn-lt"/>
                <a:ea typeface="+mn-ea"/>
                <a:cs typeface="+mn-cs"/>
              </a:rPr>
              <a:t>Arctostaphylos</a:t>
            </a:r>
            <a:r>
              <a:rPr lang="en-US" sz="1200" b="0" i="0" kern="1200" dirty="0" smtClean="0">
                <a:solidFill>
                  <a:schemeClr val="tx1"/>
                </a:solidFill>
                <a:effectLst/>
                <a:latin typeface="+mn-lt"/>
                <a:ea typeface="+mn-ea"/>
                <a:cs typeface="+mn-cs"/>
              </a:rPr>
              <a:t> spp.).</a:t>
            </a:r>
          </a:p>
          <a:p>
            <a:endParaRPr lang="en-US" dirty="0" smtClean="0"/>
          </a:p>
          <a:p>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chaparral primarily occurs on stable slopes and on ridges. On some sloped, </a:t>
            </a:r>
            <a:r>
              <a:rPr lang="en-US" sz="1200" b="0" i="0" kern="1200" dirty="0" err="1" smtClean="0">
                <a:solidFill>
                  <a:schemeClr val="tx1"/>
                </a:solidFill>
                <a:effectLst/>
                <a:latin typeface="+mn-lt"/>
                <a:ea typeface="+mn-ea"/>
                <a:cs typeface="+mn-cs"/>
              </a:rPr>
              <a:t>bigpod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megacarpus</a:t>
            </a:r>
            <a:r>
              <a:rPr lang="en-US" sz="1200" b="0" i="0" kern="1200" dirty="0" smtClean="0">
                <a:solidFill>
                  <a:schemeClr val="tx1"/>
                </a:solidFill>
                <a:effectLst/>
                <a:latin typeface="+mn-lt"/>
                <a:ea typeface="+mn-ea"/>
                <a:cs typeface="+mn-cs"/>
              </a:rPr>
              <a:t>) makes up over 50 percent of the vegetative cover. In other areas, buckbrush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cuneatus</a:t>
            </a:r>
            <a:r>
              <a:rPr lang="en-US" sz="1200" b="0" i="0" kern="1200" dirty="0" smtClean="0">
                <a:solidFill>
                  <a:schemeClr val="tx1"/>
                </a:solidFill>
                <a:effectLst/>
                <a:latin typeface="+mn-lt"/>
                <a:ea typeface="+mn-ea"/>
                <a:cs typeface="+mn-cs"/>
              </a:rPr>
              <a:t>), hoary-leaved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crassifolius</a:t>
            </a:r>
            <a:r>
              <a:rPr lang="en-US" sz="1200" b="0" i="0" kern="1200" dirty="0" smtClean="0">
                <a:solidFill>
                  <a:schemeClr val="tx1"/>
                </a:solidFill>
                <a:effectLst/>
                <a:latin typeface="+mn-lt"/>
                <a:ea typeface="+mn-ea"/>
                <a:cs typeface="+mn-cs"/>
              </a:rPr>
              <a:t>), or </a:t>
            </a:r>
            <a:r>
              <a:rPr lang="en-US" sz="1200" b="0" i="0" kern="1200" dirty="0" err="1" smtClean="0">
                <a:solidFill>
                  <a:schemeClr val="tx1"/>
                </a:solidFill>
                <a:effectLst/>
                <a:latin typeface="+mn-lt"/>
                <a:ea typeface="+mn-ea"/>
                <a:cs typeface="+mn-cs"/>
              </a:rPr>
              <a:t>greenbark</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may dominate. In addition to </a:t>
            </a:r>
            <a:r>
              <a:rPr lang="en-US" sz="1200" b="0" i="0" kern="1200" dirty="0" err="1" smtClean="0">
                <a:solidFill>
                  <a:schemeClr val="tx1"/>
                </a:solidFill>
                <a:effectLst/>
                <a:latin typeface="+mn-lt"/>
                <a:ea typeface="+mn-ea"/>
                <a:cs typeface="+mn-cs"/>
              </a:rPr>
              <a:t>ceanothus</a:t>
            </a:r>
            <a:r>
              <a:rPr lang="en-US" sz="1200" b="0" i="0" kern="1200" dirty="0" smtClean="0">
                <a:solidFill>
                  <a:schemeClr val="tx1"/>
                </a:solidFill>
                <a:effectLst/>
                <a:latin typeface="+mn-lt"/>
                <a:ea typeface="+mn-ea"/>
                <a:cs typeface="+mn-cs"/>
              </a:rPr>
              <a:t>, the following species may also be present: </a:t>
            </a:r>
            <a:r>
              <a:rPr lang="en-US" sz="1200" b="0" i="0" kern="1200" dirty="0" err="1" smtClean="0">
                <a:solidFill>
                  <a:schemeClr val="tx1"/>
                </a:solidFill>
                <a:effectLst/>
                <a:latin typeface="+mn-lt"/>
                <a:ea typeface="+mn-ea"/>
                <a:cs typeface="+mn-cs"/>
              </a:rPr>
              <a:t>chamise</a:t>
            </a:r>
            <a:r>
              <a:rPr lang="en-US" sz="1200" b="0" i="0" kern="1200" dirty="0" smtClean="0">
                <a:solidFill>
                  <a:schemeClr val="tx1"/>
                </a:solidFill>
                <a:effectLst/>
                <a:latin typeface="+mn-lt"/>
                <a:ea typeface="+mn-ea"/>
                <a:cs typeface="+mn-cs"/>
              </a:rPr>
              <a:t>, black sage (Salvia </a:t>
            </a:r>
            <a:r>
              <a:rPr lang="en-US" sz="1200" b="0" i="0" kern="1200" dirty="0" err="1" smtClean="0">
                <a:solidFill>
                  <a:schemeClr val="tx1"/>
                </a:solidFill>
                <a:effectLst/>
                <a:latin typeface="+mn-lt"/>
                <a:ea typeface="+mn-ea"/>
                <a:cs typeface="+mn-cs"/>
              </a:rPr>
              <a:t>mellifera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hollyleaf</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redberry</a:t>
            </a:r>
            <a:r>
              <a:rPr lang="en-US" sz="1200" b="0" i="0" kern="1200" dirty="0" smtClean="0">
                <a:solidFill>
                  <a:schemeClr val="tx1"/>
                </a:solidFill>
                <a:effectLst/>
                <a:latin typeface="+mn-lt"/>
                <a:ea typeface="+mn-ea"/>
                <a:cs typeface="+mn-cs"/>
              </a:rPr>
              <a:t>, among other shrubs.</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42</a:t>
            </a:fld>
            <a:endParaRPr lang="en-US"/>
          </a:p>
        </p:txBody>
      </p:sp>
    </p:spTree>
    <p:extLst>
      <p:ext uri="{BB962C8B-B14F-4D97-AF65-F5344CB8AC3E}">
        <p14:creationId xmlns:p14="http://schemas.microsoft.com/office/powerpoint/2010/main" val="3994486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45</a:t>
            </a:fld>
            <a:endParaRPr lang="en-US"/>
          </a:p>
        </p:txBody>
      </p:sp>
    </p:spTree>
    <p:extLst>
      <p:ext uri="{BB962C8B-B14F-4D97-AF65-F5344CB8AC3E}">
        <p14:creationId xmlns:p14="http://schemas.microsoft.com/office/powerpoint/2010/main" val="3854133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46</a:t>
            </a:fld>
            <a:endParaRPr lang="en-US"/>
          </a:p>
        </p:txBody>
      </p:sp>
    </p:spTree>
    <p:extLst>
      <p:ext uri="{BB962C8B-B14F-4D97-AF65-F5344CB8AC3E}">
        <p14:creationId xmlns:p14="http://schemas.microsoft.com/office/powerpoint/2010/main" val="200293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is a unique place in the world</a:t>
            </a:r>
            <a:r>
              <a:rPr lang="en-US" baseline="0" dirty="0" smtClean="0"/>
              <a:t> with many plants, animals, people that can only be found here. We have endemic ecosystems and a unique climate that is very rare on our planet.  </a:t>
            </a: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5</a:t>
            </a:fld>
            <a:endParaRPr lang="en-US"/>
          </a:p>
        </p:txBody>
      </p:sp>
    </p:spTree>
    <p:extLst>
      <p:ext uri="{BB962C8B-B14F-4D97-AF65-F5344CB8AC3E}">
        <p14:creationId xmlns:p14="http://schemas.microsoft.com/office/powerpoint/2010/main" val="46901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Notes for teacher: from Ranger Bethany </a:t>
            </a:r>
            <a:r>
              <a:rPr lang="en-US" sz="1200" b="0" i="0" kern="1200" dirty="0" err="1" smtClean="0">
                <a:solidFill>
                  <a:schemeClr val="tx1"/>
                </a:solidFill>
                <a:effectLst/>
                <a:latin typeface="+mn-lt"/>
                <a:ea typeface="+mn-ea"/>
                <a:cs typeface="+mn-cs"/>
              </a:rPr>
              <a:t>Szczepanski</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 following features distinguish one biome from another:</a:t>
            </a:r>
            <a:endParaRPr lang="en-US" b="0" dirty="0" smtClean="0">
              <a:effectLst/>
            </a:endParaRPr>
          </a:p>
          <a:p>
            <a:pPr rtl="0"/>
            <a:r>
              <a:rPr lang="en-US" sz="1200" b="1" i="0" u="none" strike="noStrike" kern="1200" dirty="0" smtClean="0">
                <a:solidFill>
                  <a:schemeClr val="tx1"/>
                </a:solidFill>
                <a:effectLst/>
                <a:latin typeface="+mn-lt"/>
                <a:ea typeface="+mn-ea"/>
                <a:cs typeface="+mn-cs"/>
              </a:rPr>
              <a:t>Climate</a:t>
            </a:r>
            <a:endParaRPr lang="en-US" b="0" dirty="0" smtClean="0">
              <a:effectLst/>
            </a:endParaRPr>
          </a:p>
          <a:p>
            <a:pPr rtl="0"/>
            <a:r>
              <a:rPr lang="en-US" sz="1200" b="0" i="0" u="none" strike="noStrike" kern="1200" dirty="0" smtClean="0">
                <a:solidFill>
                  <a:schemeClr val="tx1"/>
                </a:solidFill>
                <a:effectLst/>
                <a:latin typeface="+mn-lt"/>
                <a:ea typeface="+mn-ea"/>
                <a:cs typeface="+mn-cs"/>
              </a:rPr>
              <a:t>The characteristics of a biome are determined by temperature and rainfall. </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Tropical Rain Forests have year-round rainfall with warm temperatures ideal for lush, leafy plant growth. A Boreal Forest (evergreen coniferous) has plants and trees that must endure cold, snowy weather in winter and little rain in the summer. The plant life of each of these areas is significantly different as each has adapted to survive the area’s climate conditions.</a:t>
            </a:r>
            <a:endParaRPr lang="en-US" b="0" dirty="0" smtClean="0">
              <a:effectLst/>
            </a:endParaRPr>
          </a:p>
          <a:p>
            <a:pPr rtl="0"/>
            <a:r>
              <a:rPr lang="en-US" sz="1200" b="1" i="0" u="none" strike="noStrike" kern="1200" dirty="0" smtClean="0">
                <a:solidFill>
                  <a:schemeClr val="tx1"/>
                </a:solidFill>
                <a:effectLst/>
                <a:latin typeface="+mn-lt"/>
                <a:ea typeface="+mn-ea"/>
                <a:cs typeface="+mn-cs"/>
              </a:rPr>
              <a:t>Soil</a:t>
            </a:r>
            <a:endParaRPr lang="en-US" b="0" dirty="0" smtClean="0">
              <a:effectLst/>
            </a:endParaRPr>
          </a:p>
          <a:p>
            <a:pPr rtl="0"/>
            <a:r>
              <a:rPr lang="en-US" sz="1200" b="0" i="0" u="none" strike="noStrike" kern="1200" dirty="0" smtClean="0">
                <a:solidFill>
                  <a:schemeClr val="tx1"/>
                </a:solidFill>
                <a:effectLst/>
                <a:latin typeface="+mn-lt"/>
                <a:ea typeface="+mn-ea"/>
                <a:cs typeface="+mn-cs"/>
              </a:rPr>
              <a:t>Certain soil types characterize a biome. Soils are very important because they determine what types of plants will grow within a biome. They are influenced by the parent-rock geology and the climate.</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The soils of a Temperate Broadleaf biome are characterized by a dark brown, slightly acid soil. This is due to the heavy tree cover of the biome and its warm, wet summers that cause a buildup of organic materials forming a loamy soil.</a:t>
            </a:r>
            <a:endParaRPr lang="en-US" b="0" dirty="0" smtClean="0">
              <a:effectLst/>
            </a:endParaRPr>
          </a:p>
          <a:p>
            <a:pPr rtl="0"/>
            <a:r>
              <a:rPr lang="en-US" sz="1200" b="1" i="0" u="none" strike="noStrike" kern="1200" dirty="0" smtClean="0">
                <a:solidFill>
                  <a:schemeClr val="tx1"/>
                </a:solidFill>
                <a:effectLst/>
                <a:latin typeface="+mn-lt"/>
                <a:ea typeface="+mn-ea"/>
                <a:cs typeface="+mn-cs"/>
              </a:rPr>
              <a:t>Vegetation</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plant life of biomes is dependent on the soil and climate of the area. Plants adapt to specific conditions by changing such characteristics as leaf shape and size.</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Adapting to the long, dry summer conditions, the chaparral plants of the Mediterranean biome are woody shrubs containing small, thick, waxy leaves capable of retaining water moisture.</a:t>
            </a:r>
            <a:endParaRPr lang="en-US" b="0" dirty="0" smtClean="0">
              <a:effectLst/>
            </a:endParaRPr>
          </a:p>
          <a:p>
            <a:pPr rtl="0"/>
            <a:r>
              <a:rPr lang="en-US" sz="1200" b="1" i="0" u="none" strike="noStrike" kern="1200" dirty="0" smtClean="0">
                <a:solidFill>
                  <a:schemeClr val="tx1"/>
                </a:solidFill>
                <a:effectLst/>
                <a:latin typeface="+mn-lt"/>
                <a:ea typeface="+mn-ea"/>
                <a:cs typeface="+mn-cs"/>
              </a:rPr>
              <a:t>Animals</a:t>
            </a:r>
            <a:endParaRPr lang="en-US" b="0" dirty="0" smtClean="0">
              <a:effectLst/>
            </a:endParaRPr>
          </a:p>
          <a:p>
            <a:pPr rtl="0"/>
            <a:r>
              <a:rPr lang="en-US" sz="1200" b="0" i="0" u="none" strike="noStrike" kern="1200" dirty="0" smtClean="0">
                <a:solidFill>
                  <a:schemeClr val="tx1"/>
                </a:solidFill>
                <a:effectLst/>
                <a:latin typeface="+mn-lt"/>
                <a:ea typeface="+mn-ea"/>
                <a:cs typeface="+mn-cs"/>
              </a:rPr>
              <a:t>Climate, soil, and vegetation all help determine the animal life and adaptations of the animals to a biome.</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Burrowing, nocturnal animals are typical of a Desert biome, having adapted to hot daytime temperatures.</a:t>
            </a:r>
            <a:endParaRPr lang="en-US" b="0" dirty="0" smtClean="0">
              <a:effectLst/>
            </a:endParaRPr>
          </a:p>
          <a:p>
            <a:pPr rtl="0"/>
            <a:r>
              <a:rPr lang="en-US" sz="1200" b="1" i="0" u="none" strike="noStrike" kern="1200" dirty="0" smtClean="0">
                <a:solidFill>
                  <a:schemeClr val="tx1"/>
                </a:solidFill>
                <a:effectLst/>
                <a:latin typeface="+mn-lt"/>
                <a:ea typeface="+mn-ea"/>
                <a:cs typeface="+mn-cs"/>
              </a:rPr>
              <a:t>Location</a:t>
            </a:r>
            <a:endParaRPr lang="en-US" b="0" dirty="0" smtClean="0">
              <a:effectLst/>
            </a:endParaRPr>
          </a:p>
          <a:p>
            <a:pPr rtl="0"/>
            <a:r>
              <a:rPr lang="en-US" sz="1200" b="0" i="0" u="none" strike="noStrike" kern="1200" dirty="0" smtClean="0">
                <a:solidFill>
                  <a:schemeClr val="tx1"/>
                </a:solidFill>
                <a:effectLst/>
                <a:latin typeface="+mn-lt"/>
                <a:ea typeface="+mn-ea"/>
                <a:cs typeface="+mn-cs"/>
              </a:rPr>
              <a:t>Some biomes have similar location patterns around the world. Similar biomes are often found at the same latitude around the world.</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Various Desert biomes around the world are located between 20° and 30° latitude, including </a:t>
            </a:r>
            <a:r>
              <a:rPr lang="en-US" sz="1200" b="0" i="1" u="none" strike="noStrike" kern="1200" dirty="0" err="1" smtClean="0">
                <a:solidFill>
                  <a:schemeClr val="tx1"/>
                </a:solidFill>
                <a:effectLst/>
                <a:latin typeface="+mn-lt"/>
                <a:ea typeface="+mn-ea"/>
                <a:cs typeface="+mn-cs"/>
              </a:rPr>
              <a:t>Chihuahuan</a:t>
            </a:r>
            <a:r>
              <a:rPr lang="en-US" sz="1200" b="0" i="1" u="none" strike="noStrike" kern="1200" dirty="0" smtClean="0">
                <a:solidFill>
                  <a:schemeClr val="tx1"/>
                </a:solidFill>
                <a:effectLst/>
                <a:latin typeface="+mn-lt"/>
                <a:ea typeface="+mn-ea"/>
                <a:cs typeface="+mn-cs"/>
              </a:rPr>
              <a:t> Desert in Mexico, Sahara Desert in North Africa, and Great Indian Desert in India. Altitude similarities exist as well. Ascending a tall mountain, the higher in altitude you climb, the cooler the temperature, the thinner the air, and the longer the winter. Several different climates exist on one mountain, so different biomes can exist as well.</a:t>
            </a:r>
            <a:endParaRPr lang="en-US" b="0" dirty="0" smtClean="0">
              <a:effectLst/>
            </a:endParaRPr>
          </a:p>
          <a:p>
            <a:pPr rtl="0"/>
            <a:r>
              <a:rPr lang="en-US" sz="1200" b="0" i="1" u="none" strike="noStrike" kern="1200" dirty="0" smtClean="0">
                <a:solidFill>
                  <a:schemeClr val="tx1"/>
                </a:solidFill>
                <a:effectLst/>
                <a:latin typeface="+mn-lt"/>
                <a:ea typeface="+mn-ea"/>
                <a:cs typeface="+mn-cs"/>
              </a:rPr>
              <a:t>Example: As one climbs in altitude, a Temperate Deciduous Forest biome (broadleaf deciduous trees) can change to a Boreal Forest biome (evergreen pine trees) and eventually become a Tundra biome (treeless and cold).</a:t>
            </a:r>
            <a:endParaRPr lang="en-US" b="0" dirty="0" smtClean="0">
              <a:effectLst/>
            </a:endParaRPr>
          </a:p>
          <a:p>
            <a:pPr rtl="0"/>
            <a:r>
              <a:rPr lang="en-US" sz="1200" b="0" i="1" u="none" strike="noStrike" kern="1200" dirty="0" smtClean="0">
                <a:solidFill>
                  <a:schemeClr val="tx1"/>
                </a:solidFill>
                <a:effectLst/>
                <a:latin typeface="+mn-lt"/>
                <a:ea typeface="+mn-ea"/>
                <a:cs typeface="+mn-cs"/>
              </a:rPr>
              <a:t>(NPS)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6</a:t>
            </a:fld>
            <a:endParaRPr lang="en-US"/>
          </a:p>
        </p:txBody>
      </p:sp>
    </p:spTree>
    <p:extLst>
      <p:ext uri="{BB962C8B-B14F-4D97-AF65-F5344CB8AC3E}">
        <p14:creationId xmlns:p14="http://schemas.microsoft.com/office/powerpoint/2010/main" val="381134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7</a:t>
            </a:fld>
            <a:endParaRPr lang="en-US"/>
          </a:p>
        </p:txBody>
      </p:sp>
    </p:spTree>
    <p:extLst>
      <p:ext uri="{BB962C8B-B14F-4D97-AF65-F5344CB8AC3E}">
        <p14:creationId xmlns:p14="http://schemas.microsoft.com/office/powerpoint/2010/main" val="391851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8</a:t>
            </a:fld>
            <a:endParaRPr lang="en-US"/>
          </a:p>
        </p:txBody>
      </p:sp>
    </p:spTree>
    <p:extLst>
      <p:ext uri="{BB962C8B-B14F-4D97-AF65-F5344CB8AC3E}">
        <p14:creationId xmlns:p14="http://schemas.microsoft.com/office/powerpoint/2010/main" val="3402207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9</a:t>
            </a:fld>
            <a:endParaRPr lang="en-US"/>
          </a:p>
        </p:txBody>
      </p:sp>
    </p:spTree>
    <p:extLst>
      <p:ext uri="{BB962C8B-B14F-4D97-AF65-F5344CB8AC3E}">
        <p14:creationId xmlns:p14="http://schemas.microsoft.com/office/powerpoint/2010/main" val="31582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590A4-A2FD-4653-83D9-3DEB4680D227}" type="slidenum">
              <a:rPr lang="en-US" smtClean="0"/>
              <a:t>10</a:t>
            </a:fld>
            <a:endParaRPr lang="en-US"/>
          </a:p>
        </p:txBody>
      </p:sp>
    </p:spTree>
    <p:extLst>
      <p:ext uri="{BB962C8B-B14F-4D97-AF65-F5344CB8AC3E}">
        <p14:creationId xmlns:p14="http://schemas.microsoft.com/office/powerpoint/2010/main" val="2423080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70A9A9-29E6-4112-B67B-1A0514F130DE}"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35382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127286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761768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9830B79-6915-49FB-B312-B7C4B9B5410C}"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28993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4070514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470A9A9-29E6-4112-B67B-1A0514F130DE}"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83969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470A9A9-29E6-4112-B67B-1A0514F130DE}"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144221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70A9A9-29E6-4112-B67B-1A0514F130DE}"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1000687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470A9A9-29E6-4112-B67B-1A0514F130DE}" type="datetimeFigureOut">
              <a:rPr lang="en-US" smtClean="0"/>
              <a:t>12/11/2018</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9830B79-6915-49FB-B312-B7C4B9B5410C}" type="slidenum">
              <a:rPr lang="en-US" smtClean="0"/>
              <a:t>‹#›</a:t>
            </a:fld>
            <a:endParaRPr lang="en-US"/>
          </a:p>
        </p:txBody>
      </p:sp>
    </p:spTree>
    <p:extLst>
      <p:ext uri="{BB962C8B-B14F-4D97-AF65-F5344CB8AC3E}">
        <p14:creationId xmlns:p14="http://schemas.microsoft.com/office/powerpoint/2010/main" val="173266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70A9A9-29E6-4112-B67B-1A0514F130DE}"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407526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70A9A9-29E6-4112-B67B-1A0514F130DE}"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10665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35577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70A9A9-29E6-4112-B67B-1A0514F130DE}"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277462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70A9A9-29E6-4112-B67B-1A0514F130DE}"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50091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470A9A9-29E6-4112-B67B-1A0514F130DE}"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122199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59961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70A9A9-29E6-4112-B67B-1A0514F130DE}"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30B79-6915-49FB-B312-B7C4B9B5410C}" type="slidenum">
              <a:rPr lang="en-US" smtClean="0"/>
              <a:t>‹#›</a:t>
            </a:fld>
            <a:endParaRPr lang="en-US"/>
          </a:p>
        </p:txBody>
      </p:sp>
    </p:spTree>
    <p:extLst>
      <p:ext uri="{BB962C8B-B14F-4D97-AF65-F5344CB8AC3E}">
        <p14:creationId xmlns:p14="http://schemas.microsoft.com/office/powerpoint/2010/main" val="354693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470A9A9-29E6-4112-B67B-1A0514F130DE}" type="datetimeFigureOut">
              <a:rPr lang="en-US" smtClean="0"/>
              <a:t>12/11/2018</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9830B79-6915-49FB-B312-B7C4B9B5410C}" type="slidenum">
              <a:rPr lang="en-US" smtClean="0"/>
              <a:t>‹#›</a:t>
            </a:fld>
            <a:endParaRPr lang="en-US"/>
          </a:p>
        </p:txBody>
      </p:sp>
    </p:spTree>
    <p:extLst>
      <p:ext uri="{BB962C8B-B14F-4D97-AF65-F5344CB8AC3E}">
        <p14:creationId xmlns:p14="http://schemas.microsoft.com/office/powerpoint/2010/main" val="14755331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40271657"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openclipart.org/user-detail/raemi" TargetMode="External"/><Relationship Id="rId5" Type="http://schemas.openxmlformats.org/officeDocument/2006/relationships/image" Target="../media/image1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9714"/>
            <a:ext cx="12192000" cy="8126840"/>
          </a:xfrm>
          <a:prstGeom prst="rect">
            <a:avLst/>
          </a:prstGeom>
        </p:spPr>
      </p:pic>
      <p:sp>
        <p:nvSpPr>
          <p:cNvPr id="2" name="Rectangle 1"/>
          <p:cNvSpPr/>
          <p:nvPr/>
        </p:nvSpPr>
        <p:spPr>
          <a:xfrm>
            <a:off x="784382" y="831668"/>
            <a:ext cx="758105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Wildfires and Our Home</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39920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 fire start?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934" b="8361"/>
          <a:stretch/>
        </p:blipFill>
        <p:spPr>
          <a:xfrm>
            <a:off x="848484" y="2155371"/>
            <a:ext cx="9771618" cy="4545874"/>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8873189" y="6439635"/>
            <a:ext cx="1746913" cy="261610"/>
          </a:xfrm>
          <a:prstGeom prst="rect">
            <a:avLst/>
          </a:prstGeom>
          <a:noFill/>
        </p:spPr>
        <p:txBody>
          <a:bodyPr wrap="square" rtlCol="0">
            <a:spAutoFit/>
          </a:bodyPr>
          <a:lstStyle/>
          <a:p>
            <a:r>
              <a:rPr lang="en-US" sz="1100" dirty="0" smtClean="0"/>
              <a:t>Photo by NASA</a:t>
            </a:r>
            <a:endParaRPr lang="en-US" sz="1100" dirty="0"/>
          </a:p>
        </p:txBody>
      </p:sp>
    </p:spTree>
    <p:extLst>
      <p:ext uri="{BB962C8B-B14F-4D97-AF65-F5344CB8AC3E}">
        <p14:creationId xmlns:p14="http://schemas.microsoft.com/office/powerpoint/2010/main" val="3160840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Fire Triangle Activity</a:t>
            </a:r>
            <a:endParaRPr lang="en-US" dirty="0"/>
          </a:p>
        </p:txBody>
      </p:sp>
      <p:pic>
        <p:nvPicPr>
          <p:cNvPr id="4" name="Picture 2" descr="Image result for fire 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14" y="2564676"/>
            <a:ext cx="7863841" cy="35535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8322696">
            <a:off x="7642605" y="3833626"/>
            <a:ext cx="732558" cy="410746"/>
          </a:xfrm>
          <a:prstGeom prst="rect">
            <a:avLst/>
          </a:prstGeom>
          <a:solidFill>
            <a:srgbClr val="FFC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77695" y="5404465"/>
            <a:ext cx="1142965" cy="382539"/>
          </a:xfrm>
          <a:prstGeom prst="rect">
            <a:avLst/>
          </a:prstGeom>
          <a:solidFill>
            <a:srgbClr val="FEA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3637457">
            <a:off x="8151045" y="4153891"/>
            <a:ext cx="1407414" cy="410746"/>
          </a:xfrm>
          <a:prstGeom prst="rect">
            <a:avLst/>
          </a:prstGeom>
          <a:solidFill>
            <a:srgbClr val="FFCA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7949387">
            <a:off x="7026652" y="4525996"/>
            <a:ext cx="1091072" cy="455829"/>
          </a:xfrm>
          <a:prstGeom prst="rect">
            <a:avLst/>
          </a:prstGeom>
          <a:solidFill>
            <a:srgbClr val="FF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8194" y="2564675"/>
            <a:ext cx="3931920" cy="3724096"/>
          </a:xfrm>
          <a:prstGeom prst="rect">
            <a:avLst/>
          </a:prstGeom>
          <a:noFill/>
        </p:spPr>
        <p:txBody>
          <a:bodyPr wrap="square" rtlCol="0">
            <a:spAutoFit/>
          </a:bodyPr>
          <a:lstStyle/>
          <a:p>
            <a:r>
              <a:rPr lang="en-US" sz="2400" dirty="0" smtClean="0"/>
              <a:t>Pair up with someone sitting next to you.</a:t>
            </a:r>
          </a:p>
          <a:p>
            <a:endParaRPr lang="en-US" sz="2400" dirty="0" smtClean="0"/>
          </a:p>
          <a:p>
            <a:pPr marL="342900" indent="-342900">
              <a:buFont typeface="+mj-lt"/>
              <a:buAutoNum type="arabicPeriod"/>
            </a:pPr>
            <a:r>
              <a:rPr lang="en-US" sz="2400" dirty="0" smtClean="0"/>
              <a:t>On sheet of paper, draw a triangle.</a:t>
            </a:r>
          </a:p>
          <a:p>
            <a:pPr marL="342900" indent="-342900">
              <a:buFont typeface="+mj-lt"/>
              <a:buAutoNum type="arabicPeriod"/>
            </a:pPr>
            <a:endParaRPr lang="en-US" sz="2400" dirty="0" smtClean="0"/>
          </a:p>
          <a:p>
            <a:pPr marL="342900" indent="-342900">
              <a:buFont typeface="+mj-lt"/>
              <a:buAutoNum type="arabicPeriod"/>
            </a:pPr>
            <a:r>
              <a:rPr lang="en-US" sz="2400" dirty="0"/>
              <a:t>W</a:t>
            </a:r>
            <a:r>
              <a:rPr lang="en-US" sz="2400" dirty="0" smtClean="0"/>
              <a:t>rite down 3 three things you think are needed for fire to start.</a:t>
            </a:r>
          </a:p>
          <a:p>
            <a:endParaRPr lang="en-US" sz="2000" dirty="0"/>
          </a:p>
        </p:txBody>
      </p:sp>
    </p:spTree>
    <p:extLst>
      <p:ext uri="{BB962C8B-B14F-4D97-AF65-F5344CB8AC3E}">
        <p14:creationId xmlns:p14="http://schemas.microsoft.com/office/powerpoint/2010/main" val="1374669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needs Oxygen, Heat, and Fuel</a:t>
            </a:r>
            <a:endParaRPr lang="en-US" dirty="0"/>
          </a:p>
        </p:txBody>
      </p:sp>
      <p:pic>
        <p:nvPicPr>
          <p:cNvPr id="4" name="Picture 2" descr="Image result for fire Tri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14" y="2564676"/>
            <a:ext cx="7863841" cy="3553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3692" y="2564676"/>
            <a:ext cx="3931920" cy="4093428"/>
          </a:xfrm>
          <a:prstGeom prst="rect">
            <a:avLst/>
          </a:prstGeom>
          <a:noFill/>
        </p:spPr>
        <p:txBody>
          <a:bodyPr wrap="square" rtlCol="0">
            <a:spAutoFit/>
          </a:bodyPr>
          <a:lstStyle/>
          <a:p>
            <a:r>
              <a:rPr lang="en-US" sz="2400" dirty="0" smtClean="0"/>
              <a:t>With your partner, discuss wherein the mountains you think fire gets:</a:t>
            </a:r>
          </a:p>
          <a:p>
            <a:endParaRPr lang="en-US" sz="2400" dirty="0"/>
          </a:p>
          <a:p>
            <a:pPr marL="457200" indent="-457200">
              <a:buFont typeface="Arial" panose="020B0604020202020204" pitchFamily="34" charset="0"/>
              <a:buChar char="•"/>
            </a:pPr>
            <a:r>
              <a:rPr lang="en-US" sz="2400" dirty="0" smtClean="0"/>
              <a:t>Oxygen</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a:t>H</a:t>
            </a:r>
            <a:r>
              <a:rPr lang="en-US" sz="2400" dirty="0" smtClean="0"/>
              <a:t>eat</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Fuel</a:t>
            </a:r>
          </a:p>
          <a:p>
            <a:endParaRPr lang="en-US" sz="2400" dirty="0" smtClean="0"/>
          </a:p>
          <a:p>
            <a:endParaRPr lang="en-US" sz="2000" dirty="0"/>
          </a:p>
        </p:txBody>
      </p:sp>
      <p:sp>
        <p:nvSpPr>
          <p:cNvPr id="3" name="TextBox 2"/>
          <p:cNvSpPr txBox="1"/>
          <p:nvPr/>
        </p:nvSpPr>
        <p:spPr>
          <a:xfrm>
            <a:off x="4075612" y="6288772"/>
            <a:ext cx="4686094" cy="369332"/>
          </a:xfrm>
          <a:prstGeom prst="rect">
            <a:avLst/>
          </a:prstGeom>
          <a:noFill/>
        </p:spPr>
        <p:txBody>
          <a:bodyPr wrap="square" rtlCol="0">
            <a:spAutoFit/>
          </a:bodyPr>
          <a:lstStyle/>
          <a:p>
            <a:r>
              <a:rPr lang="en-US" dirty="0" smtClean="0">
                <a:hlinkClick r:id="rId3"/>
              </a:rPr>
              <a:t>Optional Video Link: What is a Flame?</a:t>
            </a:r>
            <a:r>
              <a:rPr lang="en-US" dirty="0" smtClean="0"/>
              <a:t> </a:t>
            </a:r>
            <a:endParaRPr lang="en-US" dirty="0"/>
          </a:p>
        </p:txBody>
      </p:sp>
    </p:spTree>
    <p:extLst>
      <p:ext uri="{BB962C8B-B14F-4D97-AF65-F5344CB8AC3E}">
        <p14:creationId xmlns:p14="http://schemas.microsoft.com/office/powerpoint/2010/main" val="151145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needs Oxygen, Heat, and Fuel</a:t>
            </a:r>
            <a:endParaRPr lang="en-US" dirty="0"/>
          </a:p>
        </p:txBody>
      </p:sp>
      <p:pic>
        <p:nvPicPr>
          <p:cNvPr id="4" name="Picture 2" descr="Image result for fire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2564676"/>
            <a:ext cx="7863841" cy="3553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3692" y="3174324"/>
            <a:ext cx="4036422" cy="2369880"/>
          </a:xfrm>
          <a:prstGeom prst="rect">
            <a:avLst/>
          </a:prstGeom>
          <a:noFill/>
        </p:spPr>
        <p:txBody>
          <a:bodyPr wrap="square" rtlCol="0">
            <a:spAutoFit/>
          </a:bodyPr>
          <a:lstStyle/>
          <a:p>
            <a:r>
              <a:rPr lang="en-US" sz="3200" dirty="0" smtClean="0"/>
              <a:t>If you remove </a:t>
            </a:r>
            <a:r>
              <a:rPr lang="en-US" sz="3200" dirty="0" smtClean="0">
                <a:solidFill>
                  <a:schemeClr val="bg1">
                    <a:lumMod val="85000"/>
                    <a:lumOff val="15000"/>
                  </a:schemeClr>
                </a:solidFill>
              </a:rPr>
              <a:t>ONE</a:t>
            </a:r>
            <a:r>
              <a:rPr lang="en-US" sz="3200" dirty="0" smtClean="0"/>
              <a:t>, the fire will stop burning. </a:t>
            </a:r>
          </a:p>
          <a:p>
            <a:endParaRPr lang="en-US" sz="3200" dirty="0"/>
          </a:p>
          <a:p>
            <a:endParaRPr lang="en-US" sz="2000" dirty="0"/>
          </a:p>
        </p:txBody>
      </p:sp>
      <p:sp>
        <p:nvSpPr>
          <p:cNvPr id="5" name="Rectangle 4"/>
          <p:cNvSpPr/>
          <p:nvPr/>
        </p:nvSpPr>
        <p:spPr>
          <a:xfrm rot="3637457">
            <a:off x="8151045" y="4153891"/>
            <a:ext cx="1407414" cy="410746"/>
          </a:xfrm>
          <a:prstGeom prst="rect">
            <a:avLst/>
          </a:prstGeom>
          <a:solidFill>
            <a:srgbClr val="FFCA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116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Oxygen</a:t>
            </a:r>
            <a:endParaRPr lang="en-US" dirty="0"/>
          </a:p>
        </p:txBody>
      </p:sp>
      <p:pic>
        <p:nvPicPr>
          <p:cNvPr id="3" name="Picture 2"/>
          <p:cNvPicPr>
            <a:picLocks noChangeAspect="1"/>
          </p:cNvPicPr>
          <p:nvPr/>
        </p:nvPicPr>
        <p:blipFill>
          <a:blip r:embed="rId3"/>
          <a:stretch>
            <a:fillRect/>
          </a:stretch>
        </p:blipFill>
        <p:spPr>
          <a:xfrm>
            <a:off x="6105361" y="1293697"/>
            <a:ext cx="5023539" cy="5023539"/>
          </a:xfrm>
          <a:prstGeom prst="rect">
            <a:avLst/>
          </a:prstGeom>
        </p:spPr>
      </p:pic>
      <p:sp>
        <p:nvSpPr>
          <p:cNvPr id="4" name="TextBox 3"/>
          <p:cNvSpPr txBox="1"/>
          <p:nvPr/>
        </p:nvSpPr>
        <p:spPr>
          <a:xfrm>
            <a:off x="610203" y="2438400"/>
            <a:ext cx="4668982" cy="3170099"/>
          </a:xfrm>
          <a:prstGeom prst="rect">
            <a:avLst/>
          </a:prstGeom>
          <a:noFill/>
        </p:spPr>
        <p:txBody>
          <a:bodyPr wrap="square" rtlCol="0">
            <a:spAutoFit/>
          </a:bodyPr>
          <a:lstStyle/>
          <a:p>
            <a:r>
              <a:rPr lang="en-US" sz="4000" dirty="0" smtClean="0"/>
              <a:t>Oxygen is everywhere in the air and there is an endless supply outside.</a:t>
            </a:r>
            <a:endParaRPr lang="en-US" sz="4000" dirty="0"/>
          </a:p>
        </p:txBody>
      </p:sp>
    </p:spTree>
    <p:extLst>
      <p:ext uri="{BB962C8B-B14F-4D97-AF65-F5344CB8AC3E}">
        <p14:creationId xmlns:p14="http://schemas.microsoft.com/office/powerpoint/2010/main" val="828444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a:t>
            </a:r>
            <a:endParaRPr lang="en-US" dirty="0"/>
          </a:p>
        </p:txBody>
      </p:sp>
      <p:sp>
        <p:nvSpPr>
          <p:cNvPr id="4" name="TextBox 3"/>
          <p:cNvSpPr txBox="1"/>
          <p:nvPr/>
        </p:nvSpPr>
        <p:spPr>
          <a:xfrm>
            <a:off x="380071" y="2222373"/>
            <a:ext cx="4806930" cy="4401205"/>
          </a:xfrm>
          <a:prstGeom prst="rect">
            <a:avLst/>
          </a:prstGeom>
          <a:noFill/>
        </p:spPr>
        <p:txBody>
          <a:bodyPr wrap="square" rtlCol="0">
            <a:spAutoFit/>
          </a:bodyPr>
          <a:lstStyle/>
          <a:p>
            <a:r>
              <a:rPr lang="en-US" sz="2800" dirty="0" smtClean="0"/>
              <a:t>Heat comes from the movement of atoms or molecules.</a:t>
            </a:r>
          </a:p>
          <a:p>
            <a:endParaRPr lang="en-US" sz="2800" dirty="0"/>
          </a:p>
          <a:p>
            <a:r>
              <a:rPr lang="en-US" sz="2800" dirty="0" smtClean="0"/>
              <a:t>The faster molecules move, the hotter they will be.</a:t>
            </a:r>
          </a:p>
          <a:p>
            <a:endParaRPr lang="en-US" sz="2800" dirty="0"/>
          </a:p>
          <a:p>
            <a:r>
              <a:rPr lang="en-US" sz="2800" dirty="0" smtClean="0"/>
              <a:t>Heat can come from lightning, cigarettes, sparks,</a:t>
            </a:r>
          </a:p>
          <a:p>
            <a:r>
              <a:rPr lang="en-US" sz="2800" dirty="0" smtClean="0"/>
              <a:t>matches, etc.</a:t>
            </a:r>
            <a:endParaRPr lang="en-US" sz="2800"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57324" b="81250" l="15859" r="38516">
                        <a14:foregroundMark x1="36875" y1="63086" x2="36875" y2="63086"/>
                        <a14:foregroundMark x1="35703" y1="62012" x2="35703" y2="62012"/>
                        <a14:foregroundMark x1="34922" y1="61914" x2="34922" y2="61914"/>
                      </a14:backgroundRemoval>
                    </a14:imgEffect>
                  </a14:imgLayer>
                </a14:imgProps>
              </a:ext>
            </a:extLst>
          </a:blip>
          <a:srcRect l="16052" t="56469" r="61898" b="19532"/>
          <a:stretch/>
        </p:blipFill>
        <p:spPr>
          <a:xfrm>
            <a:off x="6163102" y="2234016"/>
            <a:ext cx="4690638" cy="4084366"/>
          </a:xfrm>
          <a:prstGeom prst="rect">
            <a:avLst/>
          </a:prstGeom>
        </p:spPr>
      </p:pic>
    </p:spTree>
    <p:extLst>
      <p:ext uri="{BB962C8B-B14F-4D97-AF65-F5344CB8AC3E}">
        <p14:creationId xmlns:p14="http://schemas.microsoft.com/office/powerpoint/2010/main" val="1388850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a:t>
            </a:r>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57324" b="81250" l="15859" r="38516">
                        <a14:foregroundMark x1="36875" y1="63086" x2="36875" y2="63086"/>
                        <a14:foregroundMark x1="35703" y1="62012" x2="35703" y2="62012"/>
                        <a14:foregroundMark x1="34922" y1="61914" x2="34922" y2="61914"/>
                      </a14:backgroundRemoval>
                    </a14:imgEffect>
                  </a14:imgLayer>
                </a14:imgProps>
              </a:ext>
            </a:extLst>
          </a:blip>
          <a:srcRect l="16052" t="56469" r="61898" b="19532"/>
          <a:stretch/>
        </p:blipFill>
        <p:spPr>
          <a:xfrm>
            <a:off x="2729400" y="3105305"/>
            <a:ext cx="3736928" cy="3253924"/>
          </a:xfrm>
          <a:prstGeom prst="rect">
            <a:avLst/>
          </a:prstGeom>
        </p:spPr>
      </p:pic>
      <p:pic>
        <p:nvPicPr>
          <p:cNvPr id="7" name="Picture 6"/>
          <p:cNvPicPr>
            <a:picLocks noChangeAspect="1"/>
          </p:cNvPicPr>
          <p:nvPr/>
        </p:nvPicPr>
        <p:blipFill>
          <a:blip r:embed="rId5"/>
          <a:stretch>
            <a:fillRect/>
          </a:stretch>
        </p:blipFill>
        <p:spPr>
          <a:xfrm>
            <a:off x="8162365" y="3109158"/>
            <a:ext cx="3247980" cy="3262811"/>
          </a:xfrm>
          <a:prstGeom prst="rect">
            <a:avLst/>
          </a:prstGeom>
        </p:spPr>
      </p:pic>
      <p:sp>
        <p:nvSpPr>
          <p:cNvPr id="8" name="Rectangle 7"/>
          <p:cNvSpPr/>
          <p:nvPr/>
        </p:nvSpPr>
        <p:spPr>
          <a:xfrm>
            <a:off x="345141" y="2275262"/>
            <a:ext cx="3796553" cy="1384995"/>
          </a:xfrm>
          <a:prstGeom prst="rect">
            <a:avLst/>
          </a:prstGeom>
        </p:spPr>
        <p:txBody>
          <a:bodyPr wrap="square">
            <a:spAutoFit/>
          </a:bodyPr>
          <a:lstStyle/>
          <a:p>
            <a:r>
              <a:rPr lang="en-US" sz="2800" dirty="0"/>
              <a:t>Heat emits energy and can warm up or dry things around it.</a:t>
            </a:r>
          </a:p>
        </p:txBody>
      </p:sp>
      <p:cxnSp>
        <p:nvCxnSpPr>
          <p:cNvPr id="10" name="Straight Arrow Connector 9"/>
          <p:cNvCxnSpPr/>
          <p:nvPr/>
        </p:nvCxnSpPr>
        <p:spPr>
          <a:xfrm>
            <a:off x="6379437" y="4101353"/>
            <a:ext cx="2710775" cy="1014271"/>
          </a:xfrm>
          <a:prstGeom prst="straightConnector1">
            <a:avLst/>
          </a:prstGeom>
          <a:ln w="1143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86186" y="6093406"/>
            <a:ext cx="1553563" cy="276999"/>
          </a:xfrm>
          <a:prstGeom prst="rect">
            <a:avLst/>
          </a:prstGeom>
        </p:spPr>
        <p:txBody>
          <a:bodyPr wrap="square">
            <a:spAutoFit/>
          </a:bodyPr>
          <a:lstStyle/>
          <a:p>
            <a:r>
              <a:rPr lang="en-US" sz="1200" dirty="0">
                <a:solidFill>
                  <a:srgbClr val="555753"/>
                </a:solidFill>
                <a:latin typeface="Helvetica Neue"/>
              </a:rPr>
              <a:t>by </a:t>
            </a:r>
            <a:r>
              <a:rPr lang="en-US" sz="1200" b="1" u="sng" dirty="0" err="1">
                <a:solidFill>
                  <a:srgbClr val="555753"/>
                </a:solidFill>
                <a:latin typeface="Helvetica Neue"/>
                <a:hlinkClick r:id="rId6"/>
              </a:rPr>
              <a:t>raemi</a:t>
            </a:r>
            <a:endParaRPr lang="en-US" sz="1200" dirty="0"/>
          </a:p>
        </p:txBody>
      </p:sp>
    </p:spTree>
    <p:extLst>
      <p:ext uri="{BB962C8B-B14F-4D97-AF65-F5344CB8AC3E}">
        <p14:creationId xmlns:p14="http://schemas.microsoft.com/office/powerpoint/2010/main" val="4046227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67" y="2260799"/>
            <a:ext cx="7356763" cy="4262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935542" y="2110328"/>
            <a:ext cx="3988661" cy="4216539"/>
          </a:xfrm>
          <a:prstGeom prst="rect">
            <a:avLst/>
          </a:prstGeom>
          <a:noFill/>
        </p:spPr>
        <p:txBody>
          <a:bodyPr wrap="square" rtlCol="0">
            <a:spAutoFit/>
          </a:bodyPr>
          <a:lstStyle/>
          <a:p>
            <a:r>
              <a:rPr lang="en-US" sz="2000" dirty="0" smtClean="0"/>
              <a:t>Fuels are materials that can catch fire. Fuels include wood, leaves, grass, paper, chemicals, etc.</a:t>
            </a:r>
          </a:p>
          <a:p>
            <a:endParaRPr lang="en-US" sz="2000" dirty="0"/>
          </a:p>
          <a:p>
            <a:r>
              <a:rPr lang="en-US" sz="2000" dirty="0" smtClean="0"/>
              <a:t>Fuels burn differently depending on:</a:t>
            </a:r>
          </a:p>
          <a:p>
            <a:endParaRPr lang="en-US" sz="2000" dirty="0" smtClean="0"/>
          </a:p>
          <a:p>
            <a:pPr marL="514350" indent="-514350">
              <a:buFont typeface="Arial" panose="020B0604020202020204" pitchFamily="34" charset="0"/>
              <a:buChar char="•"/>
            </a:pPr>
            <a:r>
              <a:rPr lang="en-US" sz="2000" dirty="0" smtClean="0"/>
              <a:t>How dry they are</a:t>
            </a:r>
          </a:p>
          <a:p>
            <a:pPr marL="514350" indent="-514350">
              <a:buFont typeface="Arial" panose="020B0604020202020204" pitchFamily="34" charset="0"/>
              <a:buChar char="•"/>
            </a:pPr>
            <a:r>
              <a:rPr lang="en-US" sz="2000" dirty="0" smtClean="0"/>
              <a:t>Their shape and size</a:t>
            </a:r>
          </a:p>
          <a:p>
            <a:pPr marL="514350" indent="-514350">
              <a:buFont typeface="Arial" panose="020B0604020202020204" pitchFamily="34" charset="0"/>
              <a:buChar char="•"/>
            </a:pPr>
            <a:r>
              <a:rPr lang="en-US" sz="2000" dirty="0" smtClean="0"/>
              <a:t>The amount of fuel</a:t>
            </a:r>
          </a:p>
          <a:p>
            <a:pPr marL="514350" indent="-514350">
              <a:buFont typeface="Arial" panose="020B0604020202020204" pitchFamily="34" charset="0"/>
              <a:buChar char="•"/>
            </a:pPr>
            <a:r>
              <a:rPr lang="en-US" sz="2000" dirty="0" smtClean="0"/>
              <a:t>Where they are found</a:t>
            </a:r>
            <a:endParaRPr lang="en-US" sz="2000" dirty="0"/>
          </a:p>
          <a:p>
            <a:endParaRPr lang="en-US" sz="2800" dirty="0"/>
          </a:p>
        </p:txBody>
      </p:sp>
    </p:spTree>
    <p:extLst>
      <p:ext uri="{BB962C8B-B14F-4D97-AF65-F5344CB8AC3E}">
        <p14:creationId xmlns:p14="http://schemas.microsoft.com/office/powerpoint/2010/main" val="3344020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Fl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501" y="3004745"/>
            <a:ext cx="2472017" cy="3410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How Fuels </a:t>
            </a:r>
            <a:r>
              <a:rPr lang="en-US" dirty="0"/>
              <a:t>C</a:t>
            </a:r>
            <a:r>
              <a:rPr lang="en-US" dirty="0" smtClean="0"/>
              <a:t>atch Fire</a:t>
            </a:r>
            <a:endParaRPr lang="en-US" dirty="0"/>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57324" b="81250" l="15859" r="38516">
                        <a14:foregroundMark x1="36875" y1="63086" x2="36875" y2="63086"/>
                        <a14:foregroundMark x1="35703" y1="62012" x2="35703" y2="62012"/>
                        <a14:foregroundMark x1="34922" y1="61914" x2="34922" y2="61914"/>
                      </a14:backgroundRemoval>
                    </a14:imgEffect>
                  </a14:imgLayer>
                </a14:imgProps>
              </a:ext>
            </a:extLst>
          </a:blip>
          <a:srcRect l="16052" t="56469" r="61898" b="19532"/>
          <a:stretch/>
        </p:blipFill>
        <p:spPr>
          <a:xfrm>
            <a:off x="281835" y="3627733"/>
            <a:ext cx="2919856" cy="2542460"/>
          </a:xfrm>
          <a:prstGeom prst="rect">
            <a:avLst/>
          </a:prstGeom>
        </p:spPr>
      </p:pic>
      <p:pic>
        <p:nvPicPr>
          <p:cNvPr id="6" name="Picture 5"/>
          <p:cNvPicPr>
            <a:picLocks noChangeAspect="1"/>
          </p:cNvPicPr>
          <p:nvPr/>
        </p:nvPicPr>
        <p:blipFill>
          <a:blip r:embed="rId6"/>
          <a:stretch>
            <a:fillRect/>
          </a:stretch>
        </p:blipFill>
        <p:spPr>
          <a:xfrm>
            <a:off x="4585245" y="3893499"/>
            <a:ext cx="2266345" cy="2276694"/>
          </a:xfrm>
          <a:prstGeom prst="rect">
            <a:avLst/>
          </a:prstGeom>
        </p:spPr>
      </p:pic>
      <p:cxnSp>
        <p:nvCxnSpPr>
          <p:cNvPr id="7" name="Straight Arrow Connector 6"/>
          <p:cNvCxnSpPr/>
          <p:nvPr/>
        </p:nvCxnSpPr>
        <p:spPr>
          <a:xfrm>
            <a:off x="2961565" y="5031846"/>
            <a:ext cx="1475764" cy="1"/>
          </a:xfrm>
          <a:prstGeom prst="straightConnector1">
            <a:avLst/>
          </a:prstGeom>
          <a:ln w="1143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6164" y1="90000" x2="56164" y2="90000"/>
                        <a14:foregroundMark x1="65753" y1="89545" x2="65753" y2="89545"/>
                        <a14:foregroundMark x1="68037" y1="76364" x2="68037" y2="76364"/>
                        <a14:foregroundMark x1="85388" y1="55909" x2="85388" y2="55909"/>
                        <a14:foregroundMark x1="91324" y1="63182" x2="91324" y2="63182"/>
                        <a14:foregroundMark x1="89498" y1="52727" x2="89498" y2="52727"/>
                        <a14:foregroundMark x1="70320" y1="25455" x2="70320" y2="25455"/>
                        <a14:foregroundMark x1="47032" y1="29545" x2="47032" y2="29545"/>
                        <a14:foregroundMark x1="24201" y1="44545" x2="24201" y2="44545"/>
                        <a14:foregroundMark x1="10959" y1="50455" x2="10959" y2="50455"/>
                        <a14:foregroundMark x1="6849" y1="58636" x2="6849" y2="58636"/>
                        <a14:foregroundMark x1="38813" y1="65000" x2="38813" y2="65000"/>
                        <a14:foregroundMark x1="51142" y1="61364" x2="51142" y2="61364"/>
                        <a14:foregroundMark x1="57534" y1="42727" x2="57534" y2="42727"/>
                        <a14:foregroundMark x1="47032" y1="61364" x2="47032" y2="61364"/>
                        <a14:foregroundMark x1="62100" y1="74545" x2="62100" y2="74545"/>
                        <a14:foregroundMark x1="67123" y1="71818" x2="67123" y2="71818"/>
                        <a14:foregroundMark x1="60274" y1="89545" x2="60274" y2="89545"/>
                        <a14:foregroundMark x1="11872" y1="59091" x2="11872" y2="59091"/>
                        <a14:foregroundMark x1="59361" y1="60000" x2="59361" y2="60000"/>
                        <a14:foregroundMark x1="48858" y1="59545" x2="48858" y2="59545"/>
                        <a14:foregroundMark x1="48858" y1="60909" x2="48858" y2="60909"/>
                        <a14:foregroundMark x1="49772" y1="58636" x2="49772" y2="58636"/>
                        <a14:foregroundMark x1="42466" y1="61818" x2="42466" y2="61818"/>
                        <a14:foregroundMark x1="44292" y1="63636" x2="44292" y2="63636"/>
                        <a14:foregroundMark x1="61187" y1="43636" x2="61187" y2="43636"/>
                        <a14:backgroundMark x1="48402" y1="59091" x2="48402" y2="59091"/>
                        <a14:backgroundMark x1="61644" y1="74091" x2="61644" y2="74091"/>
                        <a14:backgroundMark x1="47945" y1="61364" x2="47945" y2="61364"/>
                        <a14:backgroundMark x1="49772" y1="58182" x2="49772" y2="58182"/>
                      </a14:backgroundRemoval>
                    </a14:imgEffect>
                  </a14:imgLayer>
                </a14:imgProps>
              </a:ext>
            </a:extLst>
          </a:blip>
          <a:stretch>
            <a:fillRect/>
          </a:stretch>
        </p:blipFill>
        <p:spPr>
          <a:xfrm>
            <a:off x="8586973" y="4033571"/>
            <a:ext cx="2234197" cy="2244399"/>
          </a:xfrm>
          <a:prstGeom prst="rect">
            <a:avLst/>
          </a:prstGeom>
        </p:spPr>
      </p:pic>
      <p:cxnSp>
        <p:nvCxnSpPr>
          <p:cNvPr id="14" name="Straight Arrow Connector 13"/>
          <p:cNvCxnSpPr/>
          <p:nvPr/>
        </p:nvCxnSpPr>
        <p:spPr>
          <a:xfrm>
            <a:off x="6946888" y="5031846"/>
            <a:ext cx="1114841" cy="0"/>
          </a:xfrm>
          <a:prstGeom prst="straightConnector1">
            <a:avLst/>
          </a:prstGeom>
          <a:ln w="1143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49021" y="2405837"/>
            <a:ext cx="3353402" cy="461665"/>
          </a:xfrm>
          <a:prstGeom prst="rect">
            <a:avLst/>
          </a:prstGeom>
        </p:spPr>
        <p:txBody>
          <a:bodyPr wrap="square">
            <a:spAutoFit/>
          </a:bodyPr>
          <a:lstStyle/>
          <a:p>
            <a:r>
              <a:rPr lang="en-US" sz="2400" dirty="0"/>
              <a:t>Heat emits </a:t>
            </a:r>
            <a:r>
              <a:rPr lang="en-US" sz="2400" dirty="0" smtClean="0"/>
              <a:t>energy.</a:t>
            </a:r>
            <a:endParaRPr lang="en-US" sz="2400" dirty="0"/>
          </a:p>
        </p:txBody>
      </p:sp>
      <p:sp>
        <p:nvSpPr>
          <p:cNvPr id="21" name="Rectangle 20"/>
          <p:cNvSpPr/>
          <p:nvPr/>
        </p:nvSpPr>
        <p:spPr>
          <a:xfrm>
            <a:off x="4350893" y="2360445"/>
            <a:ext cx="2735048" cy="1200329"/>
          </a:xfrm>
          <a:prstGeom prst="rect">
            <a:avLst/>
          </a:prstGeom>
        </p:spPr>
        <p:txBody>
          <a:bodyPr wrap="square">
            <a:spAutoFit/>
          </a:bodyPr>
          <a:lstStyle/>
          <a:p>
            <a:r>
              <a:rPr lang="en-US" sz="2400" dirty="0" smtClean="0"/>
              <a:t>As temperatures increase, the plants dry out.</a:t>
            </a:r>
            <a:endParaRPr lang="en-US" sz="2400" dirty="0"/>
          </a:p>
        </p:txBody>
      </p:sp>
      <p:sp>
        <p:nvSpPr>
          <p:cNvPr id="19" name="AutoShape 4" descr="Image result for oxygen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009" y1="37004" x2="9009" y2="37004"/>
                        <a14:foregroundMark x1="9459" y1="56388" x2="9459" y2="56388"/>
                        <a14:foregroundMark x1="22523" y1="79736" x2="22523" y2="79736"/>
                        <a14:foregroundMark x1="7207" y1="50220" x2="7207" y2="50220"/>
                        <a14:foregroundMark x1="74775" y1="87665" x2="74775" y2="87665"/>
                        <a14:foregroundMark x1="63063" y1="91189" x2="63063" y2="91189"/>
                        <a14:foregroundMark x1="36937" y1="89868" x2="36937" y2="89868"/>
                      </a14:backgroundRemoval>
                    </a14:imgEffect>
                  </a14:imgLayer>
                </a14:imgProps>
              </a:ext>
            </a:extLst>
          </a:blip>
          <a:stretch>
            <a:fillRect/>
          </a:stretch>
        </p:blipFill>
        <p:spPr>
          <a:xfrm>
            <a:off x="7263235" y="3893499"/>
            <a:ext cx="798494" cy="816480"/>
          </a:xfrm>
          <a:prstGeom prst="rect">
            <a:avLst/>
          </a:prstGeom>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009" y1="37004" x2="9009" y2="37004"/>
                        <a14:foregroundMark x1="9459" y1="56388" x2="9459" y2="56388"/>
                        <a14:foregroundMark x1="22523" y1="79736" x2="22523" y2="79736"/>
                        <a14:foregroundMark x1="7207" y1="50220" x2="7207" y2="50220"/>
                        <a14:foregroundMark x1="74775" y1="87665" x2="74775" y2="87665"/>
                        <a14:foregroundMark x1="63063" y1="91189" x2="63063" y2="91189"/>
                        <a14:foregroundMark x1="36937" y1="89868" x2="36937" y2="89868"/>
                      </a14:backgroundRemoval>
                    </a14:imgEffect>
                  </a14:imgLayer>
                </a14:imgProps>
              </a:ext>
            </a:extLst>
          </a:blip>
          <a:stretch>
            <a:fillRect/>
          </a:stretch>
        </p:blipFill>
        <p:spPr>
          <a:xfrm>
            <a:off x="3078110" y="5301561"/>
            <a:ext cx="815358" cy="833723"/>
          </a:xfrm>
          <a:prstGeom prst="rect">
            <a:avLst/>
          </a:prstGeom>
        </p:spPr>
      </p:pic>
      <p:pic>
        <p:nvPicPr>
          <p:cNvPr id="26" name="Picture 2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009" y1="37004" x2="9009" y2="37004"/>
                        <a14:foregroundMark x1="9459" y1="56388" x2="9459" y2="56388"/>
                        <a14:foregroundMark x1="22523" y1="79736" x2="22523" y2="79736"/>
                        <a14:foregroundMark x1="7207" y1="50220" x2="7207" y2="50220"/>
                        <a14:foregroundMark x1="74775" y1="87665" x2="74775" y2="87665"/>
                        <a14:foregroundMark x1="63063" y1="91189" x2="63063" y2="91189"/>
                        <a14:foregroundMark x1="36937" y1="89868" x2="36937" y2="89868"/>
                      </a14:backgroundRemoval>
                    </a14:imgEffect>
                  </a14:imgLayer>
                </a14:imgProps>
              </a:ext>
            </a:extLst>
          </a:blip>
          <a:stretch>
            <a:fillRect/>
          </a:stretch>
        </p:blipFill>
        <p:spPr>
          <a:xfrm>
            <a:off x="10279224" y="5718422"/>
            <a:ext cx="266381" cy="272381"/>
          </a:xfrm>
          <a:prstGeom prst="rect">
            <a:avLst/>
          </a:prstGeom>
        </p:spPr>
      </p:pic>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009" y1="37004" x2="9009" y2="37004"/>
                        <a14:foregroundMark x1="9459" y1="56388" x2="9459" y2="56388"/>
                        <a14:foregroundMark x1="22523" y1="79736" x2="22523" y2="79736"/>
                        <a14:foregroundMark x1="7207" y1="50220" x2="7207" y2="50220"/>
                        <a14:foregroundMark x1="74775" y1="87665" x2="74775" y2="87665"/>
                        <a14:foregroundMark x1="63063" y1="91189" x2="63063" y2="91189"/>
                        <a14:foregroundMark x1="36937" y1="89868" x2="36937" y2="89868"/>
                      </a14:backgroundRemoval>
                    </a14:imgEffect>
                  </a14:imgLayer>
                </a14:imgProps>
              </a:ext>
            </a:extLst>
          </a:blip>
          <a:stretch>
            <a:fillRect/>
          </a:stretch>
        </p:blipFill>
        <p:spPr>
          <a:xfrm>
            <a:off x="9096732" y="5862903"/>
            <a:ext cx="266381" cy="272381"/>
          </a:xfrm>
          <a:prstGeom prst="rect">
            <a:avLst/>
          </a:prstGeom>
        </p:spPr>
      </p:pic>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9009" y1="37004" x2="9009" y2="37004"/>
                        <a14:foregroundMark x1="9459" y1="56388" x2="9459" y2="56388"/>
                        <a14:foregroundMark x1="22523" y1="79736" x2="22523" y2="79736"/>
                        <a14:foregroundMark x1="7207" y1="50220" x2="7207" y2="50220"/>
                        <a14:foregroundMark x1="74775" y1="87665" x2="74775" y2="87665"/>
                        <a14:foregroundMark x1="63063" y1="91189" x2="63063" y2="91189"/>
                        <a14:foregroundMark x1="36937" y1="89868" x2="36937" y2="89868"/>
                      </a14:backgroundRemoval>
                    </a14:imgEffect>
                  </a14:imgLayer>
                </a14:imgProps>
              </a:ext>
            </a:extLst>
          </a:blip>
          <a:stretch>
            <a:fillRect/>
          </a:stretch>
        </p:blipFill>
        <p:spPr>
          <a:xfrm>
            <a:off x="8775370" y="4457115"/>
            <a:ext cx="266381" cy="272381"/>
          </a:xfrm>
          <a:prstGeom prst="rect">
            <a:avLst/>
          </a:prstGeom>
        </p:spPr>
      </p:pic>
      <p:sp>
        <p:nvSpPr>
          <p:cNvPr id="30" name="Rectangle 29"/>
          <p:cNvSpPr/>
          <p:nvPr/>
        </p:nvSpPr>
        <p:spPr>
          <a:xfrm>
            <a:off x="7862397" y="2453541"/>
            <a:ext cx="3765495" cy="830997"/>
          </a:xfrm>
          <a:prstGeom prst="rect">
            <a:avLst/>
          </a:prstGeom>
        </p:spPr>
        <p:txBody>
          <a:bodyPr wrap="square">
            <a:spAutoFit/>
          </a:bodyPr>
          <a:lstStyle/>
          <a:p>
            <a:r>
              <a:rPr lang="en-US" sz="2400" dirty="0" smtClean="0"/>
              <a:t>Oxygen contributes to plant combustion. </a:t>
            </a:r>
            <a:endParaRPr lang="en-US" sz="2400" dirty="0"/>
          </a:p>
        </p:txBody>
      </p:sp>
    </p:spTree>
    <p:extLst>
      <p:ext uri="{BB962C8B-B14F-4D97-AF65-F5344CB8AC3E}">
        <p14:creationId xmlns:p14="http://schemas.microsoft.com/office/powerpoint/2010/main" val="2854588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Activity: Draw a Model</a:t>
            </a:r>
            <a:endParaRPr lang="en-US" dirty="0"/>
          </a:p>
        </p:txBody>
      </p:sp>
      <p:sp>
        <p:nvSpPr>
          <p:cNvPr id="3" name="Rectangle 2"/>
          <p:cNvSpPr/>
          <p:nvPr/>
        </p:nvSpPr>
        <p:spPr>
          <a:xfrm>
            <a:off x="482222" y="2372395"/>
            <a:ext cx="4703928" cy="1200329"/>
          </a:xfrm>
          <a:prstGeom prst="rect">
            <a:avLst/>
          </a:prstGeom>
        </p:spPr>
        <p:txBody>
          <a:bodyPr wrap="square">
            <a:spAutoFit/>
          </a:bodyPr>
          <a:lstStyle/>
          <a:p>
            <a:r>
              <a:rPr lang="en-US" dirty="0" smtClean="0"/>
              <a:t>On your paper:</a:t>
            </a:r>
            <a:endParaRPr lang="en-US" dirty="0"/>
          </a:p>
          <a:p>
            <a:endParaRPr lang="en-US" dirty="0"/>
          </a:p>
          <a:p>
            <a:pPr marL="457200" indent="-457200">
              <a:buFont typeface="+mj-lt"/>
              <a:buAutoNum type="arabicPeriod"/>
            </a:pPr>
            <a:r>
              <a:rPr lang="en-US" dirty="0" smtClean="0"/>
              <a:t>Draw a Mountain</a:t>
            </a:r>
            <a:endParaRPr lang="en-US" dirty="0"/>
          </a:p>
          <a:p>
            <a:pPr marL="457200" indent="-457200">
              <a:buFont typeface="+mj-lt"/>
              <a:buAutoNum type="arabicPeriod"/>
            </a:pPr>
            <a:endParaRPr lang="en-US" dirty="0"/>
          </a:p>
        </p:txBody>
      </p:sp>
      <p:sp>
        <p:nvSpPr>
          <p:cNvPr id="7" name="Freeform 6"/>
          <p:cNvSpPr/>
          <p:nvPr/>
        </p:nvSpPr>
        <p:spPr>
          <a:xfrm>
            <a:off x="5487251" y="2972559"/>
            <a:ext cx="5213445" cy="2156346"/>
          </a:xfrm>
          <a:custGeom>
            <a:avLst/>
            <a:gdLst>
              <a:gd name="connsiteX0" fmla="*/ 0 w 5213445"/>
              <a:gd name="connsiteY0" fmla="*/ 1828800 h 2156346"/>
              <a:gd name="connsiteX1" fmla="*/ 122830 w 5213445"/>
              <a:gd name="connsiteY1" fmla="*/ 1678674 h 2156346"/>
              <a:gd name="connsiteX2" fmla="*/ 163773 w 5213445"/>
              <a:gd name="connsiteY2" fmla="*/ 1637731 h 2156346"/>
              <a:gd name="connsiteX3" fmla="*/ 204717 w 5213445"/>
              <a:gd name="connsiteY3" fmla="*/ 1583140 h 2156346"/>
              <a:gd name="connsiteX4" fmla="*/ 914400 w 5213445"/>
              <a:gd name="connsiteY4" fmla="*/ 846161 h 2156346"/>
              <a:gd name="connsiteX5" fmla="*/ 1419367 w 5213445"/>
              <a:gd name="connsiteY5" fmla="*/ 204716 h 2156346"/>
              <a:gd name="connsiteX6" fmla="*/ 1583140 w 5213445"/>
              <a:gd name="connsiteY6" fmla="*/ 95534 h 2156346"/>
              <a:gd name="connsiteX7" fmla="*/ 1869743 w 5213445"/>
              <a:gd name="connsiteY7" fmla="*/ 109182 h 2156346"/>
              <a:gd name="connsiteX8" fmla="*/ 1937982 w 5213445"/>
              <a:gd name="connsiteY8" fmla="*/ 136477 h 2156346"/>
              <a:gd name="connsiteX9" fmla="*/ 2088108 w 5213445"/>
              <a:gd name="connsiteY9" fmla="*/ 163773 h 2156346"/>
              <a:gd name="connsiteX10" fmla="*/ 2402006 w 5213445"/>
              <a:gd name="connsiteY10" fmla="*/ 54591 h 2156346"/>
              <a:gd name="connsiteX11" fmla="*/ 2647666 w 5213445"/>
              <a:gd name="connsiteY11" fmla="*/ 0 h 2156346"/>
              <a:gd name="connsiteX12" fmla="*/ 2729552 w 5213445"/>
              <a:gd name="connsiteY12" fmla="*/ 13647 h 2156346"/>
              <a:gd name="connsiteX13" fmla="*/ 2770496 w 5213445"/>
              <a:gd name="connsiteY13" fmla="*/ 95534 h 2156346"/>
              <a:gd name="connsiteX14" fmla="*/ 2838734 w 5213445"/>
              <a:gd name="connsiteY14" fmla="*/ 177420 h 2156346"/>
              <a:gd name="connsiteX15" fmla="*/ 2893325 w 5213445"/>
              <a:gd name="connsiteY15" fmla="*/ 313898 h 2156346"/>
              <a:gd name="connsiteX16" fmla="*/ 2961564 w 5213445"/>
              <a:gd name="connsiteY16" fmla="*/ 504967 h 2156346"/>
              <a:gd name="connsiteX17" fmla="*/ 3084394 w 5213445"/>
              <a:gd name="connsiteY17" fmla="*/ 627797 h 2156346"/>
              <a:gd name="connsiteX18" fmla="*/ 3384645 w 5213445"/>
              <a:gd name="connsiteY18" fmla="*/ 614149 h 2156346"/>
              <a:gd name="connsiteX19" fmla="*/ 3425588 w 5213445"/>
              <a:gd name="connsiteY19" fmla="*/ 600501 h 2156346"/>
              <a:gd name="connsiteX20" fmla="*/ 3493827 w 5213445"/>
              <a:gd name="connsiteY20" fmla="*/ 627797 h 2156346"/>
              <a:gd name="connsiteX21" fmla="*/ 3671248 w 5213445"/>
              <a:gd name="connsiteY21" fmla="*/ 736979 h 2156346"/>
              <a:gd name="connsiteX22" fmla="*/ 3944203 w 5213445"/>
              <a:gd name="connsiteY22" fmla="*/ 1050877 h 2156346"/>
              <a:gd name="connsiteX23" fmla="*/ 4203511 w 5213445"/>
              <a:gd name="connsiteY23" fmla="*/ 1337480 h 2156346"/>
              <a:gd name="connsiteX24" fmla="*/ 4449170 w 5213445"/>
              <a:gd name="connsiteY24" fmla="*/ 1542197 h 2156346"/>
              <a:gd name="connsiteX25" fmla="*/ 4531057 w 5213445"/>
              <a:gd name="connsiteY25" fmla="*/ 1624083 h 2156346"/>
              <a:gd name="connsiteX26" fmla="*/ 4722125 w 5213445"/>
              <a:gd name="connsiteY26" fmla="*/ 1787856 h 2156346"/>
              <a:gd name="connsiteX27" fmla="*/ 4804012 w 5213445"/>
              <a:gd name="connsiteY27" fmla="*/ 1869743 h 2156346"/>
              <a:gd name="connsiteX28" fmla="*/ 4981433 w 5213445"/>
              <a:gd name="connsiteY28" fmla="*/ 1992573 h 2156346"/>
              <a:gd name="connsiteX29" fmla="*/ 5036024 w 5213445"/>
              <a:gd name="connsiteY29" fmla="*/ 2033516 h 2156346"/>
              <a:gd name="connsiteX30" fmla="*/ 5076967 w 5213445"/>
              <a:gd name="connsiteY30" fmla="*/ 2060812 h 2156346"/>
              <a:gd name="connsiteX31" fmla="*/ 5117911 w 5213445"/>
              <a:gd name="connsiteY31" fmla="*/ 2101755 h 2156346"/>
              <a:gd name="connsiteX32" fmla="*/ 5213445 w 5213445"/>
              <a:gd name="connsiteY32" fmla="*/ 2156346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3445" h="2156346">
                <a:moveTo>
                  <a:pt x="0" y="1828800"/>
                </a:moveTo>
                <a:cubicBezTo>
                  <a:pt x="40943" y="1778758"/>
                  <a:pt x="77110" y="1724394"/>
                  <a:pt x="122830" y="1678674"/>
                </a:cubicBezTo>
                <a:cubicBezTo>
                  <a:pt x="136478" y="1665026"/>
                  <a:pt x="151212" y="1652385"/>
                  <a:pt x="163773" y="1637731"/>
                </a:cubicBezTo>
                <a:cubicBezTo>
                  <a:pt x="178576" y="1620461"/>
                  <a:pt x="189065" y="1599645"/>
                  <a:pt x="204717" y="1583140"/>
                </a:cubicBezTo>
                <a:cubicBezTo>
                  <a:pt x="439385" y="1335672"/>
                  <a:pt x="688225" y="1101415"/>
                  <a:pt x="914400" y="846161"/>
                </a:cubicBezTo>
                <a:cubicBezTo>
                  <a:pt x="1320337" y="388032"/>
                  <a:pt x="990133" y="620105"/>
                  <a:pt x="1419367" y="204716"/>
                </a:cubicBezTo>
                <a:cubicBezTo>
                  <a:pt x="1466515" y="159089"/>
                  <a:pt x="1528549" y="131928"/>
                  <a:pt x="1583140" y="95534"/>
                </a:cubicBezTo>
                <a:cubicBezTo>
                  <a:pt x="1678674" y="100083"/>
                  <a:pt x="1774731" y="98219"/>
                  <a:pt x="1869743" y="109182"/>
                </a:cubicBezTo>
                <a:cubicBezTo>
                  <a:pt x="1894080" y="111990"/>
                  <a:pt x="1914215" y="130535"/>
                  <a:pt x="1937982" y="136477"/>
                </a:cubicBezTo>
                <a:cubicBezTo>
                  <a:pt x="1987326" y="148813"/>
                  <a:pt x="2038066" y="154674"/>
                  <a:pt x="2088108" y="163773"/>
                </a:cubicBezTo>
                <a:cubicBezTo>
                  <a:pt x="2291899" y="134659"/>
                  <a:pt x="2081048" y="173465"/>
                  <a:pt x="2402006" y="54591"/>
                </a:cubicBezTo>
                <a:cubicBezTo>
                  <a:pt x="2505423" y="16288"/>
                  <a:pt x="2548997" y="14095"/>
                  <a:pt x="2647666" y="0"/>
                </a:cubicBezTo>
                <a:cubicBezTo>
                  <a:pt x="2674961" y="4549"/>
                  <a:pt x="2707709" y="-3342"/>
                  <a:pt x="2729552" y="13647"/>
                </a:cubicBezTo>
                <a:cubicBezTo>
                  <a:pt x="2753641" y="32383"/>
                  <a:pt x="2753568" y="70142"/>
                  <a:pt x="2770496" y="95534"/>
                </a:cubicBezTo>
                <a:cubicBezTo>
                  <a:pt x="2790205" y="125097"/>
                  <a:pt x="2815988" y="150125"/>
                  <a:pt x="2838734" y="177420"/>
                </a:cubicBezTo>
                <a:cubicBezTo>
                  <a:pt x="2856931" y="222913"/>
                  <a:pt x="2876386" y="267922"/>
                  <a:pt x="2893325" y="313898"/>
                </a:cubicBezTo>
                <a:cubicBezTo>
                  <a:pt x="2894580" y="317304"/>
                  <a:pt x="2945168" y="477640"/>
                  <a:pt x="2961564" y="504967"/>
                </a:cubicBezTo>
                <a:cubicBezTo>
                  <a:pt x="2999358" y="567957"/>
                  <a:pt x="3028403" y="583004"/>
                  <a:pt x="3084394" y="627797"/>
                </a:cubicBezTo>
                <a:cubicBezTo>
                  <a:pt x="3184478" y="623248"/>
                  <a:pt x="3284777" y="622139"/>
                  <a:pt x="3384645" y="614149"/>
                </a:cubicBezTo>
                <a:cubicBezTo>
                  <a:pt x="3398985" y="613002"/>
                  <a:pt x="3411313" y="598717"/>
                  <a:pt x="3425588" y="600501"/>
                </a:cubicBezTo>
                <a:cubicBezTo>
                  <a:pt x="3449897" y="603540"/>
                  <a:pt x="3472411" y="615899"/>
                  <a:pt x="3493827" y="627797"/>
                </a:cubicBezTo>
                <a:cubicBezTo>
                  <a:pt x="3554530" y="661521"/>
                  <a:pt x="3616300" y="694519"/>
                  <a:pt x="3671248" y="736979"/>
                </a:cubicBezTo>
                <a:cubicBezTo>
                  <a:pt x="3783225" y="823506"/>
                  <a:pt x="3853604" y="945178"/>
                  <a:pt x="3944203" y="1050877"/>
                </a:cubicBezTo>
                <a:cubicBezTo>
                  <a:pt x="4028047" y="1148694"/>
                  <a:pt x="4115397" y="1243491"/>
                  <a:pt x="4203511" y="1337480"/>
                </a:cubicBezTo>
                <a:cubicBezTo>
                  <a:pt x="4541538" y="1698043"/>
                  <a:pt x="4208249" y="1356874"/>
                  <a:pt x="4449170" y="1542197"/>
                </a:cubicBezTo>
                <a:cubicBezTo>
                  <a:pt x="4479767" y="1565733"/>
                  <a:pt x="4502365" y="1598260"/>
                  <a:pt x="4531057" y="1624083"/>
                </a:cubicBezTo>
                <a:cubicBezTo>
                  <a:pt x="4593407" y="1680198"/>
                  <a:pt x="4662810" y="1728541"/>
                  <a:pt x="4722125" y="1787856"/>
                </a:cubicBezTo>
                <a:cubicBezTo>
                  <a:pt x="4749421" y="1815152"/>
                  <a:pt x="4773714" y="1845824"/>
                  <a:pt x="4804012" y="1869743"/>
                </a:cubicBezTo>
                <a:cubicBezTo>
                  <a:pt x="4860469" y="1914314"/>
                  <a:pt x="4923889" y="1949415"/>
                  <a:pt x="4981433" y="1992573"/>
                </a:cubicBezTo>
                <a:cubicBezTo>
                  <a:pt x="4999630" y="2006221"/>
                  <a:pt x="5017515" y="2020295"/>
                  <a:pt x="5036024" y="2033516"/>
                </a:cubicBezTo>
                <a:cubicBezTo>
                  <a:pt x="5049371" y="2043050"/>
                  <a:pt x="5064366" y="2050311"/>
                  <a:pt x="5076967" y="2060812"/>
                </a:cubicBezTo>
                <a:cubicBezTo>
                  <a:pt x="5091794" y="2073168"/>
                  <a:pt x="5102470" y="2090174"/>
                  <a:pt x="5117911" y="2101755"/>
                </a:cubicBezTo>
                <a:cubicBezTo>
                  <a:pt x="5148697" y="2124844"/>
                  <a:pt x="5180131" y="2139689"/>
                  <a:pt x="5213445" y="2156346"/>
                </a:cubicBezTo>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052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984"/>
          <a:stretch/>
        </p:blipFill>
        <p:spPr>
          <a:xfrm>
            <a:off x="0" y="0"/>
            <a:ext cx="12192001" cy="6825343"/>
          </a:xfrm>
          <a:prstGeom prst="rect">
            <a:avLst/>
          </a:prstGeom>
        </p:spPr>
      </p:pic>
      <p:sp>
        <p:nvSpPr>
          <p:cNvPr id="3" name="Rectangle 2"/>
          <p:cNvSpPr/>
          <p:nvPr/>
        </p:nvSpPr>
        <p:spPr>
          <a:xfrm>
            <a:off x="2118689" y="3607415"/>
            <a:ext cx="7560889" cy="2585323"/>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What comes to your mind when you hear the word </a:t>
            </a:r>
            <a:r>
              <a:rPr lang="en-US" sz="5400" u="sng" dirty="0" smtClean="0">
                <a:ln w="0">
                  <a:solidFill>
                    <a:schemeClr val="accent1"/>
                  </a:solidFill>
                </a:ln>
                <a:solidFill>
                  <a:schemeClr val="accent1"/>
                </a:solidFill>
                <a:effectLst>
                  <a:outerShdw blurRad="38100" dist="19050" dir="2700000" algn="tl" rotWithShape="0">
                    <a:schemeClr val="dk1">
                      <a:alpha val="40000"/>
                    </a:schemeClr>
                  </a:outerShdw>
                </a:effectLst>
              </a:rPr>
              <a:t>FIRE</a:t>
            </a:r>
            <a:r>
              <a:rPr lang="en-US" sz="5400" dirty="0" smtClean="0">
                <a:ln w="0"/>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556887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Activity: Draw a Model</a:t>
            </a:r>
            <a:endParaRPr lang="en-US" dirty="0"/>
          </a:p>
        </p:txBody>
      </p:sp>
      <p:sp>
        <p:nvSpPr>
          <p:cNvPr id="3" name="Rectangle 2"/>
          <p:cNvSpPr/>
          <p:nvPr/>
        </p:nvSpPr>
        <p:spPr>
          <a:xfrm>
            <a:off x="482222" y="2372395"/>
            <a:ext cx="4703928" cy="1754326"/>
          </a:xfrm>
          <a:prstGeom prst="rect">
            <a:avLst/>
          </a:prstGeom>
        </p:spPr>
        <p:txBody>
          <a:bodyPr wrap="square">
            <a:spAutoFit/>
          </a:bodyPr>
          <a:lstStyle/>
          <a:p>
            <a:r>
              <a:rPr lang="en-US" dirty="0" smtClean="0"/>
              <a:t>On your paper:</a:t>
            </a:r>
            <a:endParaRPr lang="en-US" dirty="0"/>
          </a:p>
          <a:p>
            <a:endParaRPr lang="en-US" dirty="0"/>
          </a:p>
          <a:p>
            <a:pPr marL="457200" indent="-457200">
              <a:buFont typeface="+mj-lt"/>
              <a:buAutoNum type="arabicPeriod"/>
            </a:pPr>
            <a:r>
              <a:rPr lang="en-US" dirty="0" smtClean="0"/>
              <a:t>Draw a Mountain</a:t>
            </a:r>
            <a:endParaRPr lang="en-US" dirty="0"/>
          </a:p>
          <a:p>
            <a:pPr marL="457200" indent="-457200">
              <a:buFont typeface="+mj-lt"/>
              <a:buAutoNum type="arabicPeriod"/>
            </a:pPr>
            <a:endParaRPr lang="en-US" dirty="0"/>
          </a:p>
          <a:p>
            <a:pPr marL="457200" indent="-457200">
              <a:buFont typeface="+mj-lt"/>
              <a:buAutoNum type="arabicPeriod"/>
            </a:pPr>
            <a:r>
              <a:rPr lang="en-US" dirty="0" smtClean="0"/>
              <a:t>Draw grass at the bottom</a:t>
            </a:r>
            <a:endParaRPr lang="en-US" dirty="0"/>
          </a:p>
          <a:p>
            <a:pPr marL="457200" indent="-457200">
              <a:buFont typeface="+mj-lt"/>
              <a:buAutoNum type="arabicPeriod"/>
            </a:pPr>
            <a:endParaRPr lang="en-US" dirty="0"/>
          </a:p>
        </p:txBody>
      </p:sp>
      <p:sp>
        <p:nvSpPr>
          <p:cNvPr id="6" name="Freeform 5"/>
          <p:cNvSpPr/>
          <p:nvPr/>
        </p:nvSpPr>
        <p:spPr>
          <a:xfrm>
            <a:off x="5487251" y="2972559"/>
            <a:ext cx="5213445" cy="2156346"/>
          </a:xfrm>
          <a:custGeom>
            <a:avLst/>
            <a:gdLst>
              <a:gd name="connsiteX0" fmla="*/ 0 w 5213445"/>
              <a:gd name="connsiteY0" fmla="*/ 1828800 h 2156346"/>
              <a:gd name="connsiteX1" fmla="*/ 122830 w 5213445"/>
              <a:gd name="connsiteY1" fmla="*/ 1678674 h 2156346"/>
              <a:gd name="connsiteX2" fmla="*/ 163773 w 5213445"/>
              <a:gd name="connsiteY2" fmla="*/ 1637731 h 2156346"/>
              <a:gd name="connsiteX3" fmla="*/ 204717 w 5213445"/>
              <a:gd name="connsiteY3" fmla="*/ 1583140 h 2156346"/>
              <a:gd name="connsiteX4" fmla="*/ 914400 w 5213445"/>
              <a:gd name="connsiteY4" fmla="*/ 846161 h 2156346"/>
              <a:gd name="connsiteX5" fmla="*/ 1419367 w 5213445"/>
              <a:gd name="connsiteY5" fmla="*/ 204716 h 2156346"/>
              <a:gd name="connsiteX6" fmla="*/ 1583140 w 5213445"/>
              <a:gd name="connsiteY6" fmla="*/ 95534 h 2156346"/>
              <a:gd name="connsiteX7" fmla="*/ 1869743 w 5213445"/>
              <a:gd name="connsiteY7" fmla="*/ 109182 h 2156346"/>
              <a:gd name="connsiteX8" fmla="*/ 1937982 w 5213445"/>
              <a:gd name="connsiteY8" fmla="*/ 136477 h 2156346"/>
              <a:gd name="connsiteX9" fmla="*/ 2088108 w 5213445"/>
              <a:gd name="connsiteY9" fmla="*/ 163773 h 2156346"/>
              <a:gd name="connsiteX10" fmla="*/ 2402006 w 5213445"/>
              <a:gd name="connsiteY10" fmla="*/ 54591 h 2156346"/>
              <a:gd name="connsiteX11" fmla="*/ 2647666 w 5213445"/>
              <a:gd name="connsiteY11" fmla="*/ 0 h 2156346"/>
              <a:gd name="connsiteX12" fmla="*/ 2729552 w 5213445"/>
              <a:gd name="connsiteY12" fmla="*/ 13647 h 2156346"/>
              <a:gd name="connsiteX13" fmla="*/ 2770496 w 5213445"/>
              <a:gd name="connsiteY13" fmla="*/ 95534 h 2156346"/>
              <a:gd name="connsiteX14" fmla="*/ 2838734 w 5213445"/>
              <a:gd name="connsiteY14" fmla="*/ 177420 h 2156346"/>
              <a:gd name="connsiteX15" fmla="*/ 2893325 w 5213445"/>
              <a:gd name="connsiteY15" fmla="*/ 313898 h 2156346"/>
              <a:gd name="connsiteX16" fmla="*/ 2961564 w 5213445"/>
              <a:gd name="connsiteY16" fmla="*/ 504967 h 2156346"/>
              <a:gd name="connsiteX17" fmla="*/ 3084394 w 5213445"/>
              <a:gd name="connsiteY17" fmla="*/ 627797 h 2156346"/>
              <a:gd name="connsiteX18" fmla="*/ 3384645 w 5213445"/>
              <a:gd name="connsiteY18" fmla="*/ 614149 h 2156346"/>
              <a:gd name="connsiteX19" fmla="*/ 3425588 w 5213445"/>
              <a:gd name="connsiteY19" fmla="*/ 600501 h 2156346"/>
              <a:gd name="connsiteX20" fmla="*/ 3493827 w 5213445"/>
              <a:gd name="connsiteY20" fmla="*/ 627797 h 2156346"/>
              <a:gd name="connsiteX21" fmla="*/ 3671248 w 5213445"/>
              <a:gd name="connsiteY21" fmla="*/ 736979 h 2156346"/>
              <a:gd name="connsiteX22" fmla="*/ 3944203 w 5213445"/>
              <a:gd name="connsiteY22" fmla="*/ 1050877 h 2156346"/>
              <a:gd name="connsiteX23" fmla="*/ 4203511 w 5213445"/>
              <a:gd name="connsiteY23" fmla="*/ 1337480 h 2156346"/>
              <a:gd name="connsiteX24" fmla="*/ 4449170 w 5213445"/>
              <a:gd name="connsiteY24" fmla="*/ 1542197 h 2156346"/>
              <a:gd name="connsiteX25" fmla="*/ 4531057 w 5213445"/>
              <a:gd name="connsiteY25" fmla="*/ 1624083 h 2156346"/>
              <a:gd name="connsiteX26" fmla="*/ 4722125 w 5213445"/>
              <a:gd name="connsiteY26" fmla="*/ 1787856 h 2156346"/>
              <a:gd name="connsiteX27" fmla="*/ 4804012 w 5213445"/>
              <a:gd name="connsiteY27" fmla="*/ 1869743 h 2156346"/>
              <a:gd name="connsiteX28" fmla="*/ 4981433 w 5213445"/>
              <a:gd name="connsiteY28" fmla="*/ 1992573 h 2156346"/>
              <a:gd name="connsiteX29" fmla="*/ 5036024 w 5213445"/>
              <a:gd name="connsiteY29" fmla="*/ 2033516 h 2156346"/>
              <a:gd name="connsiteX30" fmla="*/ 5076967 w 5213445"/>
              <a:gd name="connsiteY30" fmla="*/ 2060812 h 2156346"/>
              <a:gd name="connsiteX31" fmla="*/ 5117911 w 5213445"/>
              <a:gd name="connsiteY31" fmla="*/ 2101755 h 2156346"/>
              <a:gd name="connsiteX32" fmla="*/ 5213445 w 5213445"/>
              <a:gd name="connsiteY32" fmla="*/ 2156346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3445" h="2156346">
                <a:moveTo>
                  <a:pt x="0" y="1828800"/>
                </a:moveTo>
                <a:cubicBezTo>
                  <a:pt x="40943" y="1778758"/>
                  <a:pt x="77110" y="1724394"/>
                  <a:pt x="122830" y="1678674"/>
                </a:cubicBezTo>
                <a:cubicBezTo>
                  <a:pt x="136478" y="1665026"/>
                  <a:pt x="151212" y="1652385"/>
                  <a:pt x="163773" y="1637731"/>
                </a:cubicBezTo>
                <a:cubicBezTo>
                  <a:pt x="178576" y="1620461"/>
                  <a:pt x="189065" y="1599645"/>
                  <a:pt x="204717" y="1583140"/>
                </a:cubicBezTo>
                <a:cubicBezTo>
                  <a:pt x="439385" y="1335672"/>
                  <a:pt x="688225" y="1101415"/>
                  <a:pt x="914400" y="846161"/>
                </a:cubicBezTo>
                <a:cubicBezTo>
                  <a:pt x="1320337" y="388032"/>
                  <a:pt x="990133" y="620105"/>
                  <a:pt x="1419367" y="204716"/>
                </a:cubicBezTo>
                <a:cubicBezTo>
                  <a:pt x="1466515" y="159089"/>
                  <a:pt x="1528549" y="131928"/>
                  <a:pt x="1583140" y="95534"/>
                </a:cubicBezTo>
                <a:cubicBezTo>
                  <a:pt x="1678674" y="100083"/>
                  <a:pt x="1774731" y="98219"/>
                  <a:pt x="1869743" y="109182"/>
                </a:cubicBezTo>
                <a:cubicBezTo>
                  <a:pt x="1894080" y="111990"/>
                  <a:pt x="1914215" y="130535"/>
                  <a:pt x="1937982" y="136477"/>
                </a:cubicBezTo>
                <a:cubicBezTo>
                  <a:pt x="1987326" y="148813"/>
                  <a:pt x="2038066" y="154674"/>
                  <a:pt x="2088108" y="163773"/>
                </a:cubicBezTo>
                <a:cubicBezTo>
                  <a:pt x="2291899" y="134659"/>
                  <a:pt x="2081048" y="173465"/>
                  <a:pt x="2402006" y="54591"/>
                </a:cubicBezTo>
                <a:cubicBezTo>
                  <a:pt x="2505423" y="16288"/>
                  <a:pt x="2548997" y="14095"/>
                  <a:pt x="2647666" y="0"/>
                </a:cubicBezTo>
                <a:cubicBezTo>
                  <a:pt x="2674961" y="4549"/>
                  <a:pt x="2707709" y="-3342"/>
                  <a:pt x="2729552" y="13647"/>
                </a:cubicBezTo>
                <a:cubicBezTo>
                  <a:pt x="2753641" y="32383"/>
                  <a:pt x="2753568" y="70142"/>
                  <a:pt x="2770496" y="95534"/>
                </a:cubicBezTo>
                <a:cubicBezTo>
                  <a:pt x="2790205" y="125097"/>
                  <a:pt x="2815988" y="150125"/>
                  <a:pt x="2838734" y="177420"/>
                </a:cubicBezTo>
                <a:cubicBezTo>
                  <a:pt x="2856931" y="222913"/>
                  <a:pt x="2876386" y="267922"/>
                  <a:pt x="2893325" y="313898"/>
                </a:cubicBezTo>
                <a:cubicBezTo>
                  <a:pt x="2894580" y="317304"/>
                  <a:pt x="2945168" y="477640"/>
                  <a:pt x="2961564" y="504967"/>
                </a:cubicBezTo>
                <a:cubicBezTo>
                  <a:pt x="2999358" y="567957"/>
                  <a:pt x="3028403" y="583004"/>
                  <a:pt x="3084394" y="627797"/>
                </a:cubicBezTo>
                <a:cubicBezTo>
                  <a:pt x="3184478" y="623248"/>
                  <a:pt x="3284777" y="622139"/>
                  <a:pt x="3384645" y="614149"/>
                </a:cubicBezTo>
                <a:cubicBezTo>
                  <a:pt x="3398985" y="613002"/>
                  <a:pt x="3411313" y="598717"/>
                  <a:pt x="3425588" y="600501"/>
                </a:cubicBezTo>
                <a:cubicBezTo>
                  <a:pt x="3449897" y="603540"/>
                  <a:pt x="3472411" y="615899"/>
                  <a:pt x="3493827" y="627797"/>
                </a:cubicBezTo>
                <a:cubicBezTo>
                  <a:pt x="3554530" y="661521"/>
                  <a:pt x="3616300" y="694519"/>
                  <a:pt x="3671248" y="736979"/>
                </a:cubicBezTo>
                <a:cubicBezTo>
                  <a:pt x="3783225" y="823506"/>
                  <a:pt x="3853604" y="945178"/>
                  <a:pt x="3944203" y="1050877"/>
                </a:cubicBezTo>
                <a:cubicBezTo>
                  <a:pt x="4028047" y="1148694"/>
                  <a:pt x="4115397" y="1243491"/>
                  <a:pt x="4203511" y="1337480"/>
                </a:cubicBezTo>
                <a:cubicBezTo>
                  <a:pt x="4541538" y="1698043"/>
                  <a:pt x="4208249" y="1356874"/>
                  <a:pt x="4449170" y="1542197"/>
                </a:cubicBezTo>
                <a:cubicBezTo>
                  <a:pt x="4479767" y="1565733"/>
                  <a:pt x="4502365" y="1598260"/>
                  <a:pt x="4531057" y="1624083"/>
                </a:cubicBezTo>
                <a:cubicBezTo>
                  <a:pt x="4593407" y="1680198"/>
                  <a:pt x="4662810" y="1728541"/>
                  <a:pt x="4722125" y="1787856"/>
                </a:cubicBezTo>
                <a:cubicBezTo>
                  <a:pt x="4749421" y="1815152"/>
                  <a:pt x="4773714" y="1845824"/>
                  <a:pt x="4804012" y="1869743"/>
                </a:cubicBezTo>
                <a:cubicBezTo>
                  <a:pt x="4860469" y="1914314"/>
                  <a:pt x="4923889" y="1949415"/>
                  <a:pt x="4981433" y="1992573"/>
                </a:cubicBezTo>
                <a:cubicBezTo>
                  <a:pt x="4999630" y="2006221"/>
                  <a:pt x="5017515" y="2020295"/>
                  <a:pt x="5036024" y="2033516"/>
                </a:cubicBezTo>
                <a:cubicBezTo>
                  <a:pt x="5049371" y="2043050"/>
                  <a:pt x="5064366" y="2050311"/>
                  <a:pt x="5076967" y="2060812"/>
                </a:cubicBezTo>
                <a:cubicBezTo>
                  <a:pt x="5091794" y="2073168"/>
                  <a:pt x="5102470" y="2090174"/>
                  <a:pt x="5117911" y="2101755"/>
                </a:cubicBezTo>
                <a:cubicBezTo>
                  <a:pt x="5148697" y="2124844"/>
                  <a:pt x="5180131" y="2139689"/>
                  <a:pt x="5213445" y="2156346"/>
                </a:cubicBezTo>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967785" y="4631707"/>
            <a:ext cx="7096836" cy="620028"/>
          </a:xfrm>
          <a:custGeom>
            <a:avLst/>
            <a:gdLst>
              <a:gd name="connsiteX0" fmla="*/ 8707 w 2192349"/>
              <a:gd name="connsiteY0" fmla="*/ 232584 h 519187"/>
              <a:gd name="connsiteX1" fmla="*/ 22355 w 2192349"/>
              <a:gd name="connsiteY1" fmla="*/ 14220 h 519187"/>
              <a:gd name="connsiteX2" fmla="*/ 63298 w 2192349"/>
              <a:gd name="connsiteY2" fmla="*/ 150698 h 519187"/>
              <a:gd name="connsiteX3" fmla="*/ 76946 w 2192349"/>
              <a:gd name="connsiteY3" fmla="*/ 191641 h 519187"/>
              <a:gd name="connsiteX4" fmla="*/ 145185 w 2192349"/>
              <a:gd name="connsiteY4" fmla="*/ 164346 h 519187"/>
              <a:gd name="connsiteX5" fmla="*/ 322606 w 2192349"/>
              <a:gd name="connsiteY5" fmla="*/ 572 h 519187"/>
              <a:gd name="connsiteX6" fmla="*/ 336253 w 2192349"/>
              <a:gd name="connsiteY6" fmla="*/ 123402 h 519187"/>
              <a:gd name="connsiteX7" fmla="*/ 363549 w 2192349"/>
              <a:gd name="connsiteY7" fmla="*/ 191641 h 519187"/>
              <a:gd name="connsiteX8" fmla="*/ 500026 w 2192349"/>
              <a:gd name="connsiteY8" fmla="*/ 41516 h 519187"/>
              <a:gd name="connsiteX9" fmla="*/ 513674 w 2192349"/>
              <a:gd name="connsiteY9" fmla="*/ 137050 h 519187"/>
              <a:gd name="connsiteX10" fmla="*/ 595561 w 2192349"/>
              <a:gd name="connsiteY10" fmla="*/ 82459 h 519187"/>
              <a:gd name="connsiteX11" fmla="*/ 609208 w 2192349"/>
              <a:gd name="connsiteY11" fmla="*/ 150698 h 519187"/>
              <a:gd name="connsiteX12" fmla="*/ 800277 w 2192349"/>
              <a:gd name="connsiteY12" fmla="*/ 96107 h 519187"/>
              <a:gd name="connsiteX13" fmla="*/ 813925 w 2192349"/>
              <a:gd name="connsiteY13" fmla="*/ 218937 h 519187"/>
              <a:gd name="connsiteX14" fmla="*/ 950403 w 2192349"/>
              <a:gd name="connsiteY14" fmla="*/ 218937 h 519187"/>
              <a:gd name="connsiteX15" fmla="*/ 1059585 w 2192349"/>
              <a:gd name="connsiteY15" fmla="*/ 150698 h 519187"/>
              <a:gd name="connsiteX16" fmla="*/ 1209710 w 2192349"/>
              <a:gd name="connsiteY16" fmla="*/ 177993 h 519187"/>
              <a:gd name="connsiteX17" fmla="*/ 1291597 w 2192349"/>
              <a:gd name="connsiteY17" fmla="*/ 205289 h 519187"/>
              <a:gd name="connsiteX18" fmla="*/ 1332540 w 2192349"/>
              <a:gd name="connsiteY18" fmla="*/ 259880 h 519187"/>
              <a:gd name="connsiteX19" fmla="*/ 1455370 w 2192349"/>
              <a:gd name="connsiteY19" fmla="*/ 177993 h 519187"/>
              <a:gd name="connsiteX20" fmla="*/ 1537256 w 2192349"/>
              <a:gd name="connsiteY20" fmla="*/ 205289 h 519187"/>
              <a:gd name="connsiteX21" fmla="*/ 1550904 w 2192349"/>
              <a:gd name="connsiteY21" fmla="*/ 259880 h 519187"/>
              <a:gd name="connsiteX22" fmla="*/ 1591847 w 2192349"/>
              <a:gd name="connsiteY22" fmla="*/ 246232 h 519187"/>
              <a:gd name="connsiteX23" fmla="*/ 1605495 w 2192349"/>
              <a:gd name="connsiteY23" fmla="*/ 300823 h 519187"/>
              <a:gd name="connsiteX24" fmla="*/ 1632791 w 2192349"/>
              <a:gd name="connsiteY24" fmla="*/ 423653 h 519187"/>
              <a:gd name="connsiteX25" fmla="*/ 1728325 w 2192349"/>
              <a:gd name="connsiteY25" fmla="*/ 300823 h 519187"/>
              <a:gd name="connsiteX26" fmla="*/ 1755620 w 2192349"/>
              <a:gd name="connsiteY26" fmla="*/ 341766 h 519187"/>
              <a:gd name="connsiteX27" fmla="*/ 1823859 w 2192349"/>
              <a:gd name="connsiteY27" fmla="*/ 273528 h 519187"/>
              <a:gd name="connsiteX28" fmla="*/ 1892098 w 2192349"/>
              <a:gd name="connsiteY28" fmla="*/ 259880 h 519187"/>
              <a:gd name="connsiteX29" fmla="*/ 1905746 w 2192349"/>
              <a:gd name="connsiteY29" fmla="*/ 328119 h 519187"/>
              <a:gd name="connsiteX30" fmla="*/ 2001280 w 2192349"/>
              <a:gd name="connsiteY30" fmla="*/ 205289 h 519187"/>
              <a:gd name="connsiteX31" fmla="*/ 2028576 w 2192349"/>
              <a:gd name="connsiteY31" fmla="*/ 369062 h 519187"/>
              <a:gd name="connsiteX32" fmla="*/ 2042223 w 2192349"/>
              <a:gd name="connsiteY32" fmla="*/ 328119 h 519187"/>
              <a:gd name="connsiteX33" fmla="*/ 2083167 w 2192349"/>
              <a:gd name="connsiteY33" fmla="*/ 246232 h 519187"/>
              <a:gd name="connsiteX34" fmla="*/ 2096814 w 2192349"/>
              <a:gd name="connsiteY34" fmla="*/ 369062 h 519187"/>
              <a:gd name="connsiteX35" fmla="*/ 2151406 w 2192349"/>
              <a:gd name="connsiteY35" fmla="*/ 273528 h 519187"/>
              <a:gd name="connsiteX36" fmla="*/ 2165053 w 2192349"/>
              <a:gd name="connsiteY36" fmla="*/ 437301 h 519187"/>
              <a:gd name="connsiteX37" fmla="*/ 2192349 w 2192349"/>
              <a:gd name="connsiteY37" fmla="*/ 478244 h 519187"/>
              <a:gd name="connsiteX38" fmla="*/ 2165053 w 2192349"/>
              <a:gd name="connsiteY38" fmla="*/ 519187 h 519187"/>
              <a:gd name="connsiteX39" fmla="*/ 2110462 w 2192349"/>
              <a:gd name="connsiteY39" fmla="*/ 478244 h 519187"/>
              <a:gd name="connsiteX40" fmla="*/ 1769268 w 2192349"/>
              <a:gd name="connsiteY40" fmla="*/ 450949 h 519187"/>
              <a:gd name="connsiteX41" fmla="*/ 540970 w 2192349"/>
              <a:gd name="connsiteY41" fmla="*/ 423653 h 519187"/>
              <a:gd name="connsiteX42" fmla="*/ 213423 w 2192349"/>
              <a:gd name="connsiteY42" fmla="*/ 382710 h 519187"/>
              <a:gd name="connsiteX43" fmla="*/ 63298 w 2192349"/>
              <a:gd name="connsiteY43" fmla="*/ 341766 h 519187"/>
              <a:gd name="connsiteX44" fmla="*/ 22355 w 2192349"/>
              <a:gd name="connsiteY44" fmla="*/ 328119 h 519187"/>
              <a:gd name="connsiteX45" fmla="*/ 8707 w 2192349"/>
              <a:gd name="connsiteY45" fmla="*/ 232584 h 5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92349" h="519187">
                <a:moveTo>
                  <a:pt x="8707" y="232584"/>
                </a:moveTo>
                <a:cubicBezTo>
                  <a:pt x="8707" y="180268"/>
                  <a:pt x="-18099" y="74901"/>
                  <a:pt x="22355" y="14220"/>
                </a:cubicBezTo>
                <a:cubicBezTo>
                  <a:pt x="48701" y="-25299"/>
                  <a:pt x="49330" y="105303"/>
                  <a:pt x="63298" y="150698"/>
                </a:cubicBezTo>
                <a:cubicBezTo>
                  <a:pt x="67529" y="164448"/>
                  <a:pt x="72397" y="177993"/>
                  <a:pt x="76946" y="191641"/>
                </a:cubicBezTo>
                <a:cubicBezTo>
                  <a:pt x="99692" y="182543"/>
                  <a:pt x="125847" y="179387"/>
                  <a:pt x="145185" y="164346"/>
                </a:cubicBezTo>
                <a:cubicBezTo>
                  <a:pt x="208716" y="114933"/>
                  <a:pt x="243908" y="17436"/>
                  <a:pt x="322606" y="572"/>
                </a:cubicBezTo>
                <a:cubicBezTo>
                  <a:pt x="362887" y="-8060"/>
                  <a:pt x="327621" y="83121"/>
                  <a:pt x="336253" y="123402"/>
                </a:cubicBezTo>
                <a:cubicBezTo>
                  <a:pt x="341386" y="147357"/>
                  <a:pt x="354450" y="168895"/>
                  <a:pt x="363549" y="191641"/>
                </a:cubicBezTo>
                <a:cubicBezTo>
                  <a:pt x="409041" y="141599"/>
                  <a:pt x="436468" y="64628"/>
                  <a:pt x="500026" y="41516"/>
                </a:cubicBezTo>
                <a:cubicBezTo>
                  <a:pt x="530257" y="30523"/>
                  <a:pt x="484107" y="124379"/>
                  <a:pt x="513674" y="137050"/>
                </a:cubicBezTo>
                <a:cubicBezTo>
                  <a:pt x="543827" y="149972"/>
                  <a:pt x="568265" y="100656"/>
                  <a:pt x="595561" y="82459"/>
                </a:cubicBezTo>
                <a:cubicBezTo>
                  <a:pt x="600110" y="105205"/>
                  <a:pt x="601873" y="128692"/>
                  <a:pt x="609208" y="150698"/>
                </a:cubicBezTo>
                <a:cubicBezTo>
                  <a:pt x="666559" y="322750"/>
                  <a:pt x="649085" y="247299"/>
                  <a:pt x="800277" y="96107"/>
                </a:cubicBezTo>
                <a:cubicBezTo>
                  <a:pt x="804826" y="137050"/>
                  <a:pt x="776280" y="202206"/>
                  <a:pt x="813925" y="218937"/>
                </a:cubicBezTo>
                <a:cubicBezTo>
                  <a:pt x="1011496" y="306746"/>
                  <a:pt x="868572" y="14362"/>
                  <a:pt x="950403" y="218937"/>
                </a:cubicBezTo>
                <a:cubicBezTo>
                  <a:pt x="986797" y="196191"/>
                  <a:pt x="1021908" y="130147"/>
                  <a:pt x="1059585" y="150698"/>
                </a:cubicBezTo>
                <a:cubicBezTo>
                  <a:pt x="1218375" y="237310"/>
                  <a:pt x="956830" y="462484"/>
                  <a:pt x="1209710" y="177993"/>
                </a:cubicBezTo>
                <a:cubicBezTo>
                  <a:pt x="1240022" y="329550"/>
                  <a:pt x="1190360" y="192634"/>
                  <a:pt x="1291597" y="205289"/>
                </a:cubicBezTo>
                <a:cubicBezTo>
                  <a:pt x="1314168" y="208110"/>
                  <a:pt x="1318892" y="241683"/>
                  <a:pt x="1332540" y="259880"/>
                </a:cubicBezTo>
                <a:cubicBezTo>
                  <a:pt x="1373483" y="232584"/>
                  <a:pt x="1406162" y="177993"/>
                  <a:pt x="1455370" y="177993"/>
                </a:cubicBezTo>
                <a:cubicBezTo>
                  <a:pt x="1612081" y="177993"/>
                  <a:pt x="1301851" y="393613"/>
                  <a:pt x="1537256" y="205289"/>
                </a:cubicBezTo>
                <a:cubicBezTo>
                  <a:pt x="1541805" y="223486"/>
                  <a:pt x="1535898" y="248626"/>
                  <a:pt x="1550904" y="259880"/>
                </a:cubicBezTo>
                <a:cubicBezTo>
                  <a:pt x="1562413" y="268512"/>
                  <a:pt x="1580338" y="237600"/>
                  <a:pt x="1591847" y="246232"/>
                </a:cubicBezTo>
                <a:cubicBezTo>
                  <a:pt x="1606853" y="257486"/>
                  <a:pt x="1601277" y="282546"/>
                  <a:pt x="1605495" y="300823"/>
                </a:cubicBezTo>
                <a:cubicBezTo>
                  <a:pt x="1614926" y="341691"/>
                  <a:pt x="1623692" y="382710"/>
                  <a:pt x="1632791" y="423653"/>
                </a:cubicBezTo>
                <a:cubicBezTo>
                  <a:pt x="1664636" y="382710"/>
                  <a:pt x="1685167" y="329595"/>
                  <a:pt x="1728325" y="300823"/>
                </a:cubicBezTo>
                <a:cubicBezTo>
                  <a:pt x="1741973" y="291725"/>
                  <a:pt x="1739849" y="346272"/>
                  <a:pt x="1755620" y="341766"/>
                </a:cubicBezTo>
                <a:cubicBezTo>
                  <a:pt x="1786550" y="332929"/>
                  <a:pt x="1801113" y="296274"/>
                  <a:pt x="1823859" y="273528"/>
                </a:cubicBezTo>
                <a:cubicBezTo>
                  <a:pt x="1861161" y="385433"/>
                  <a:pt x="1799578" y="241376"/>
                  <a:pt x="1892098" y="259880"/>
                </a:cubicBezTo>
                <a:cubicBezTo>
                  <a:pt x="1914844" y="264429"/>
                  <a:pt x="1901197" y="305373"/>
                  <a:pt x="1905746" y="328119"/>
                </a:cubicBezTo>
                <a:cubicBezTo>
                  <a:pt x="1937591" y="287176"/>
                  <a:pt x="1952072" y="188887"/>
                  <a:pt x="2001280" y="205289"/>
                </a:cubicBezTo>
                <a:cubicBezTo>
                  <a:pt x="2053784" y="222790"/>
                  <a:pt x="2011075" y="316558"/>
                  <a:pt x="2028576" y="369062"/>
                </a:cubicBezTo>
                <a:cubicBezTo>
                  <a:pt x="2033125" y="382710"/>
                  <a:pt x="2036380" y="341265"/>
                  <a:pt x="2042223" y="328119"/>
                </a:cubicBezTo>
                <a:cubicBezTo>
                  <a:pt x="2054617" y="300232"/>
                  <a:pt x="2069519" y="273528"/>
                  <a:pt x="2083167" y="246232"/>
                </a:cubicBezTo>
                <a:cubicBezTo>
                  <a:pt x="2087716" y="287175"/>
                  <a:pt x="2058565" y="353762"/>
                  <a:pt x="2096814" y="369062"/>
                </a:cubicBezTo>
                <a:cubicBezTo>
                  <a:pt x="2130868" y="382684"/>
                  <a:pt x="2125471" y="247593"/>
                  <a:pt x="2151406" y="273528"/>
                </a:cubicBezTo>
                <a:cubicBezTo>
                  <a:pt x="2190141" y="312263"/>
                  <a:pt x="2154310" y="383585"/>
                  <a:pt x="2165053" y="437301"/>
                </a:cubicBezTo>
                <a:cubicBezTo>
                  <a:pt x="2168270" y="453385"/>
                  <a:pt x="2183250" y="464596"/>
                  <a:pt x="2192349" y="478244"/>
                </a:cubicBezTo>
                <a:cubicBezTo>
                  <a:pt x="2183250" y="491892"/>
                  <a:pt x="2181456" y="519187"/>
                  <a:pt x="2165053" y="519187"/>
                </a:cubicBezTo>
                <a:cubicBezTo>
                  <a:pt x="2142307" y="519187"/>
                  <a:pt x="2132877" y="482109"/>
                  <a:pt x="2110462" y="478244"/>
                </a:cubicBezTo>
                <a:cubicBezTo>
                  <a:pt x="1998026" y="458859"/>
                  <a:pt x="1883294" y="454915"/>
                  <a:pt x="1769268" y="450949"/>
                </a:cubicBezTo>
                <a:cubicBezTo>
                  <a:pt x="1359982" y="436713"/>
                  <a:pt x="950403" y="432752"/>
                  <a:pt x="540970" y="423653"/>
                </a:cubicBezTo>
                <a:cubicBezTo>
                  <a:pt x="431788" y="410005"/>
                  <a:pt x="319578" y="411662"/>
                  <a:pt x="213423" y="382710"/>
                </a:cubicBezTo>
                <a:lnTo>
                  <a:pt x="63298" y="341766"/>
                </a:lnTo>
                <a:cubicBezTo>
                  <a:pt x="49466" y="337814"/>
                  <a:pt x="26904" y="341767"/>
                  <a:pt x="22355" y="328119"/>
                </a:cubicBezTo>
                <a:cubicBezTo>
                  <a:pt x="10846" y="293593"/>
                  <a:pt x="8707" y="284900"/>
                  <a:pt x="8707" y="232584"/>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09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Activity: Draw a Model</a:t>
            </a:r>
            <a:endParaRPr lang="en-US" dirty="0"/>
          </a:p>
        </p:txBody>
      </p:sp>
      <p:sp>
        <p:nvSpPr>
          <p:cNvPr id="3" name="Rectangle 2"/>
          <p:cNvSpPr/>
          <p:nvPr/>
        </p:nvSpPr>
        <p:spPr>
          <a:xfrm>
            <a:off x="482222" y="2372395"/>
            <a:ext cx="4703928" cy="2031325"/>
          </a:xfrm>
          <a:prstGeom prst="rect">
            <a:avLst/>
          </a:prstGeom>
        </p:spPr>
        <p:txBody>
          <a:bodyPr wrap="square">
            <a:spAutoFit/>
          </a:bodyPr>
          <a:lstStyle/>
          <a:p>
            <a:r>
              <a:rPr lang="en-US" dirty="0" smtClean="0"/>
              <a:t>On your paper:</a:t>
            </a:r>
            <a:endParaRPr lang="en-US" dirty="0"/>
          </a:p>
          <a:p>
            <a:endParaRPr lang="en-US" dirty="0"/>
          </a:p>
          <a:p>
            <a:pPr marL="457200" indent="-457200">
              <a:buFont typeface="+mj-lt"/>
              <a:buAutoNum type="arabicPeriod"/>
            </a:pPr>
            <a:r>
              <a:rPr lang="en-US" dirty="0" smtClean="0"/>
              <a:t>Draw a Mountain</a:t>
            </a:r>
            <a:endParaRPr lang="en-US" dirty="0"/>
          </a:p>
          <a:p>
            <a:pPr marL="457200" indent="-457200">
              <a:buFont typeface="+mj-lt"/>
              <a:buAutoNum type="arabicPeriod"/>
            </a:pPr>
            <a:endParaRPr lang="en-US" dirty="0"/>
          </a:p>
          <a:p>
            <a:pPr marL="457200" indent="-457200">
              <a:buFont typeface="+mj-lt"/>
              <a:buAutoNum type="arabicPeriod"/>
            </a:pPr>
            <a:r>
              <a:rPr lang="en-US" dirty="0" smtClean="0"/>
              <a:t>Draw grass at the bottom</a:t>
            </a:r>
            <a:endParaRPr lang="en-US" dirty="0"/>
          </a:p>
          <a:p>
            <a:pPr marL="457200" indent="-457200">
              <a:buFont typeface="+mj-lt"/>
              <a:buAutoNum type="arabicPeriod"/>
            </a:pPr>
            <a:endParaRPr lang="en-US" dirty="0"/>
          </a:p>
          <a:p>
            <a:pPr marL="457200" indent="-457200">
              <a:buFont typeface="+mj-lt"/>
              <a:buAutoNum type="arabicPeriod"/>
            </a:pPr>
            <a:r>
              <a:rPr lang="en-US" dirty="0" smtClean="0"/>
              <a:t>Draw bushes on the grass and mountain</a:t>
            </a:r>
          </a:p>
        </p:txBody>
      </p:sp>
      <p:sp>
        <p:nvSpPr>
          <p:cNvPr id="4" name="Freeform 3"/>
          <p:cNvSpPr/>
          <p:nvPr/>
        </p:nvSpPr>
        <p:spPr>
          <a:xfrm>
            <a:off x="5487251" y="2972559"/>
            <a:ext cx="5213445" cy="2156346"/>
          </a:xfrm>
          <a:custGeom>
            <a:avLst/>
            <a:gdLst>
              <a:gd name="connsiteX0" fmla="*/ 0 w 5213445"/>
              <a:gd name="connsiteY0" fmla="*/ 1828800 h 2156346"/>
              <a:gd name="connsiteX1" fmla="*/ 122830 w 5213445"/>
              <a:gd name="connsiteY1" fmla="*/ 1678674 h 2156346"/>
              <a:gd name="connsiteX2" fmla="*/ 163773 w 5213445"/>
              <a:gd name="connsiteY2" fmla="*/ 1637731 h 2156346"/>
              <a:gd name="connsiteX3" fmla="*/ 204717 w 5213445"/>
              <a:gd name="connsiteY3" fmla="*/ 1583140 h 2156346"/>
              <a:gd name="connsiteX4" fmla="*/ 914400 w 5213445"/>
              <a:gd name="connsiteY4" fmla="*/ 846161 h 2156346"/>
              <a:gd name="connsiteX5" fmla="*/ 1419367 w 5213445"/>
              <a:gd name="connsiteY5" fmla="*/ 204716 h 2156346"/>
              <a:gd name="connsiteX6" fmla="*/ 1583140 w 5213445"/>
              <a:gd name="connsiteY6" fmla="*/ 95534 h 2156346"/>
              <a:gd name="connsiteX7" fmla="*/ 1869743 w 5213445"/>
              <a:gd name="connsiteY7" fmla="*/ 109182 h 2156346"/>
              <a:gd name="connsiteX8" fmla="*/ 1937982 w 5213445"/>
              <a:gd name="connsiteY8" fmla="*/ 136477 h 2156346"/>
              <a:gd name="connsiteX9" fmla="*/ 2088108 w 5213445"/>
              <a:gd name="connsiteY9" fmla="*/ 163773 h 2156346"/>
              <a:gd name="connsiteX10" fmla="*/ 2402006 w 5213445"/>
              <a:gd name="connsiteY10" fmla="*/ 54591 h 2156346"/>
              <a:gd name="connsiteX11" fmla="*/ 2647666 w 5213445"/>
              <a:gd name="connsiteY11" fmla="*/ 0 h 2156346"/>
              <a:gd name="connsiteX12" fmla="*/ 2729552 w 5213445"/>
              <a:gd name="connsiteY12" fmla="*/ 13647 h 2156346"/>
              <a:gd name="connsiteX13" fmla="*/ 2770496 w 5213445"/>
              <a:gd name="connsiteY13" fmla="*/ 95534 h 2156346"/>
              <a:gd name="connsiteX14" fmla="*/ 2838734 w 5213445"/>
              <a:gd name="connsiteY14" fmla="*/ 177420 h 2156346"/>
              <a:gd name="connsiteX15" fmla="*/ 2893325 w 5213445"/>
              <a:gd name="connsiteY15" fmla="*/ 313898 h 2156346"/>
              <a:gd name="connsiteX16" fmla="*/ 2961564 w 5213445"/>
              <a:gd name="connsiteY16" fmla="*/ 504967 h 2156346"/>
              <a:gd name="connsiteX17" fmla="*/ 3084394 w 5213445"/>
              <a:gd name="connsiteY17" fmla="*/ 627797 h 2156346"/>
              <a:gd name="connsiteX18" fmla="*/ 3384645 w 5213445"/>
              <a:gd name="connsiteY18" fmla="*/ 614149 h 2156346"/>
              <a:gd name="connsiteX19" fmla="*/ 3425588 w 5213445"/>
              <a:gd name="connsiteY19" fmla="*/ 600501 h 2156346"/>
              <a:gd name="connsiteX20" fmla="*/ 3493827 w 5213445"/>
              <a:gd name="connsiteY20" fmla="*/ 627797 h 2156346"/>
              <a:gd name="connsiteX21" fmla="*/ 3671248 w 5213445"/>
              <a:gd name="connsiteY21" fmla="*/ 736979 h 2156346"/>
              <a:gd name="connsiteX22" fmla="*/ 3944203 w 5213445"/>
              <a:gd name="connsiteY22" fmla="*/ 1050877 h 2156346"/>
              <a:gd name="connsiteX23" fmla="*/ 4203511 w 5213445"/>
              <a:gd name="connsiteY23" fmla="*/ 1337480 h 2156346"/>
              <a:gd name="connsiteX24" fmla="*/ 4449170 w 5213445"/>
              <a:gd name="connsiteY24" fmla="*/ 1542197 h 2156346"/>
              <a:gd name="connsiteX25" fmla="*/ 4531057 w 5213445"/>
              <a:gd name="connsiteY25" fmla="*/ 1624083 h 2156346"/>
              <a:gd name="connsiteX26" fmla="*/ 4722125 w 5213445"/>
              <a:gd name="connsiteY26" fmla="*/ 1787856 h 2156346"/>
              <a:gd name="connsiteX27" fmla="*/ 4804012 w 5213445"/>
              <a:gd name="connsiteY27" fmla="*/ 1869743 h 2156346"/>
              <a:gd name="connsiteX28" fmla="*/ 4981433 w 5213445"/>
              <a:gd name="connsiteY28" fmla="*/ 1992573 h 2156346"/>
              <a:gd name="connsiteX29" fmla="*/ 5036024 w 5213445"/>
              <a:gd name="connsiteY29" fmla="*/ 2033516 h 2156346"/>
              <a:gd name="connsiteX30" fmla="*/ 5076967 w 5213445"/>
              <a:gd name="connsiteY30" fmla="*/ 2060812 h 2156346"/>
              <a:gd name="connsiteX31" fmla="*/ 5117911 w 5213445"/>
              <a:gd name="connsiteY31" fmla="*/ 2101755 h 2156346"/>
              <a:gd name="connsiteX32" fmla="*/ 5213445 w 5213445"/>
              <a:gd name="connsiteY32" fmla="*/ 2156346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3445" h="2156346">
                <a:moveTo>
                  <a:pt x="0" y="1828800"/>
                </a:moveTo>
                <a:cubicBezTo>
                  <a:pt x="40943" y="1778758"/>
                  <a:pt x="77110" y="1724394"/>
                  <a:pt x="122830" y="1678674"/>
                </a:cubicBezTo>
                <a:cubicBezTo>
                  <a:pt x="136478" y="1665026"/>
                  <a:pt x="151212" y="1652385"/>
                  <a:pt x="163773" y="1637731"/>
                </a:cubicBezTo>
                <a:cubicBezTo>
                  <a:pt x="178576" y="1620461"/>
                  <a:pt x="189065" y="1599645"/>
                  <a:pt x="204717" y="1583140"/>
                </a:cubicBezTo>
                <a:cubicBezTo>
                  <a:pt x="439385" y="1335672"/>
                  <a:pt x="688225" y="1101415"/>
                  <a:pt x="914400" y="846161"/>
                </a:cubicBezTo>
                <a:cubicBezTo>
                  <a:pt x="1320337" y="388032"/>
                  <a:pt x="990133" y="620105"/>
                  <a:pt x="1419367" y="204716"/>
                </a:cubicBezTo>
                <a:cubicBezTo>
                  <a:pt x="1466515" y="159089"/>
                  <a:pt x="1528549" y="131928"/>
                  <a:pt x="1583140" y="95534"/>
                </a:cubicBezTo>
                <a:cubicBezTo>
                  <a:pt x="1678674" y="100083"/>
                  <a:pt x="1774731" y="98219"/>
                  <a:pt x="1869743" y="109182"/>
                </a:cubicBezTo>
                <a:cubicBezTo>
                  <a:pt x="1894080" y="111990"/>
                  <a:pt x="1914215" y="130535"/>
                  <a:pt x="1937982" y="136477"/>
                </a:cubicBezTo>
                <a:cubicBezTo>
                  <a:pt x="1987326" y="148813"/>
                  <a:pt x="2038066" y="154674"/>
                  <a:pt x="2088108" y="163773"/>
                </a:cubicBezTo>
                <a:cubicBezTo>
                  <a:pt x="2291899" y="134659"/>
                  <a:pt x="2081048" y="173465"/>
                  <a:pt x="2402006" y="54591"/>
                </a:cubicBezTo>
                <a:cubicBezTo>
                  <a:pt x="2505423" y="16288"/>
                  <a:pt x="2548997" y="14095"/>
                  <a:pt x="2647666" y="0"/>
                </a:cubicBezTo>
                <a:cubicBezTo>
                  <a:pt x="2674961" y="4549"/>
                  <a:pt x="2707709" y="-3342"/>
                  <a:pt x="2729552" y="13647"/>
                </a:cubicBezTo>
                <a:cubicBezTo>
                  <a:pt x="2753641" y="32383"/>
                  <a:pt x="2753568" y="70142"/>
                  <a:pt x="2770496" y="95534"/>
                </a:cubicBezTo>
                <a:cubicBezTo>
                  <a:pt x="2790205" y="125097"/>
                  <a:pt x="2815988" y="150125"/>
                  <a:pt x="2838734" y="177420"/>
                </a:cubicBezTo>
                <a:cubicBezTo>
                  <a:pt x="2856931" y="222913"/>
                  <a:pt x="2876386" y="267922"/>
                  <a:pt x="2893325" y="313898"/>
                </a:cubicBezTo>
                <a:cubicBezTo>
                  <a:pt x="2894580" y="317304"/>
                  <a:pt x="2945168" y="477640"/>
                  <a:pt x="2961564" y="504967"/>
                </a:cubicBezTo>
                <a:cubicBezTo>
                  <a:pt x="2999358" y="567957"/>
                  <a:pt x="3028403" y="583004"/>
                  <a:pt x="3084394" y="627797"/>
                </a:cubicBezTo>
                <a:cubicBezTo>
                  <a:pt x="3184478" y="623248"/>
                  <a:pt x="3284777" y="622139"/>
                  <a:pt x="3384645" y="614149"/>
                </a:cubicBezTo>
                <a:cubicBezTo>
                  <a:pt x="3398985" y="613002"/>
                  <a:pt x="3411313" y="598717"/>
                  <a:pt x="3425588" y="600501"/>
                </a:cubicBezTo>
                <a:cubicBezTo>
                  <a:pt x="3449897" y="603540"/>
                  <a:pt x="3472411" y="615899"/>
                  <a:pt x="3493827" y="627797"/>
                </a:cubicBezTo>
                <a:cubicBezTo>
                  <a:pt x="3554530" y="661521"/>
                  <a:pt x="3616300" y="694519"/>
                  <a:pt x="3671248" y="736979"/>
                </a:cubicBezTo>
                <a:cubicBezTo>
                  <a:pt x="3783225" y="823506"/>
                  <a:pt x="3853604" y="945178"/>
                  <a:pt x="3944203" y="1050877"/>
                </a:cubicBezTo>
                <a:cubicBezTo>
                  <a:pt x="4028047" y="1148694"/>
                  <a:pt x="4115397" y="1243491"/>
                  <a:pt x="4203511" y="1337480"/>
                </a:cubicBezTo>
                <a:cubicBezTo>
                  <a:pt x="4541538" y="1698043"/>
                  <a:pt x="4208249" y="1356874"/>
                  <a:pt x="4449170" y="1542197"/>
                </a:cubicBezTo>
                <a:cubicBezTo>
                  <a:pt x="4479767" y="1565733"/>
                  <a:pt x="4502365" y="1598260"/>
                  <a:pt x="4531057" y="1624083"/>
                </a:cubicBezTo>
                <a:cubicBezTo>
                  <a:pt x="4593407" y="1680198"/>
                  <a:pt x="4662810" y="1728541"/>
                  <a:pt x="4722125" y="1787856"/>
                </a:cubicBezTo>
                <a:cubicBezTo>
                  <a:pt x="4749421" y="1815152"/>
                  <a:pt x="4773714" y="1845824"/>
                  <a:pt x="4804012" y="1869743"/>
                </a:cubicBezTo>
                <a:cubicBezTo>
                  <a:pt x="4860469" y="1914314"/>
                  <a:pt x="4923889" y="1949415"/>
                  <a:pt x="4981433" y="1992573"/>
                </a:cubicBezTo>
                <a:cubicBezTo>
                  <a:pt x="4999630" y="2006221"/>
                  <a:pt x="5017515" y="2020295"/>
                  <a:pt x="5036024" y="2033516"/>
                </a:cubicBezTo>
                <a:cubicBezTo>
                  <a:pt x="5049371" y="2043050"/>
                  <a:pt x="5064366" y="2050311"/>
                  <a:pt x="5076967" y="2060812"/>
                </a:cubicBezTo>
                <a:cubicBezTo>
                  <a:pt x="5091794" y="2073168"/>
                  <a:pt x="5102470" y="2090174"/>
                  <a:pt x="5117911" y="2101755"/>
                </a:cubicBezTo>
                <a:cubicBezTo>
                  <a:pt x="5148697" y="2124844"/>
                  <a:pt x="5180131" y="2139689"/>
                  <a:pt x="5213445" y="2156346"/>
                </a:cubicBezTo>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967785" y="4631707"/>
            <a:ext cx="7096836" cy="620028"/>
          </a:xfrm>
          <a:custGeom>
            <a:avLst/>
            <a:gdLst>
              <a:gd name="connsiteX0" fmla="*/ 8707 w 2192349"/>
              <a:gd name="connsiteY0" fmla="*/ 232584 h 519187"/>
              <a:gd name="connsiteX1" fmla="*/ 22355 w 2192349"/>
              <a:gd name="connsiteY1" fmla="*/ 14220 h 519187"/>
              <a:gd name="connsiteX2" fmla="*/ 63298 w 2192349"/>
              <a:gd name="connsiteY2" fmla="*/ 150698 h 519187"/>
              <a:gd name="connsiteX3" fmla="*/ 76946 w 2192349"/>
              <a:gd name="connsiteY3" fmla="*/ 191641 h 519187"/>
              <a:gd name="connsiteX4" fmla="*/ 145185 w 2192349"/>
              <a:gd name="connsiteY4" fmla="*/ 164346 h 519187"/>
              <a:gd name="connsiteX5" fmla="*/ 322606 w 2192349"/>
              <a:gd name="connsiteY5" fmla="*/ 572 h 519187"/>
              <a:gd name="connsiteX6" fmla="*/ 336253 w 2192349"/>
              <a:gd name="connsiteY6" fmla="*/ 123402 h 519187"/>
              <a:gd name="connsiteX7" fmla="*/ 363549 w 2192349"/>
              <a:gd name="connsiteY7" fmla="*/ 191641 h 519187"/>
              <a:gd name="connsiteX8" fmla="*/ 500026 w 2192349"/>
              <a:gd name="connsiteY8" fmla="*/ 41516 h 519187"/>
              <a:gd name="connsiteX9" fmla="*/ 513674 w 2192349"/>
              <a:gd name="connsiteY9" fmla="*/ 137050 h 519187"/>
              <a:gd name="connsiteX10" fmla="*/ 595561 w 2192349"/>
              <a:gd name="connsiteY10" fmla="*/ 82459 h 519187"/>
              <a:gd name="connsiteX11" fmla="*/ 609208 w 2192349"/>
              <a:gd name="connsiteY11" fmla="*/ 150698 h 519187"/>
              <a:gd name="connsiteX12" fmla="*/ 800277 w 2192349"/>
              <a:gd name="connsiteY12" fmla="*/ 96107 h 519187"/>
              <a:gd name="connsiteX13" fmla="*/ 813925 w 2192349"/>
              <a:gd name="connsiteY13" fmla="*/ 218937 h 519187"/>
              <a:gd name="connsiteX14" fmla="*/ 950403 w 2192349"/>
              <a:gd name="connsiteY14" fmla="*/ 218937 h 519187"/>
              <a:gd name="connsiteX15" fmla="*/ 1059585 w 2192349"/>
              <a:gd name="connsiteY15" fmla="*/ 150698 h 519187"/>
              <a:gd name="connsiteX16" fmla="*/ 1209710 w 2192349"/>
              <a:gd name="connsiteY16" fmla="*/ 177993 h 519187"/>
              <a:gd name="connsiteX17" fmla="*/ 1291597 w 2192349"/>
              <a:gd name="connsiteY17" fmla="*/ 205289 h 519187"/>
              <a:gd name="connsiteX18" fmla="*/ 1332540 w 2192349"/>
              <a:gd name="connsiteY18" fmla="*/ 259880 h 519187"/>
              <a:gd name="connsiteX19" fmla="*/ 1455370 w 2192349"/>
              <a:gd name="connsiteY19" fmla="*/ 177993 h 519187"/>
              <a:gd name="connsiteX20" fmla="*/ 1537256 w 2192349"/>
              <a:gd name="connsiteY20" fmla="*/ 205289 h 519187"/>
              <a:gd name="connsiteX21" fmla="*/ 1550904 w 2192349"/>
              <a:gd name="connsiteY21" fmla="*/ 259880 h 519187"/>
              <a:gd name="connsiteX22" fmla="*/ 1591847 w 2192349"/>
              <a:gd name="connsiteY22" fmla="*/ 246232 h 519187"/>
              <a:gd name="connsiteX23" fmla="*/ 1605495 w 2192349"/>
              <a:gd name="connsiteY23" fmla="*/ 300823 h 519187"/>
              <a:gd name="connsiteX24" fmla="*/ 1632791 w 2192349"/>
              <a:gd name="connsiteY24" fmla="*/ 423653 h 519187"/>
              <a:gd name="connsiteX25" fmla="*/ 1728325 w 2192349"/>
              <a:gd name="connsiteY25" fmla="*/ 300823 h 519187"/>
              <a:gd name="connsiteX26" fmla="*/ 1755620 w 2192349"/>
              <a:gd name="connsiteY26" fmla="*/ 341766 h 519187"/>
              <a:gd name="connsiteX27" fmla="*/ 1823859 w 2192349"/>
              <a:gd name="connsiteY27" fmla="*/ 273528 h 519187"/>
              <a:gd name="connsiteX28" fmla="*/ 1892098 w 2192349"/>
              <a:gd name="connsiteY28" fmla="*/ 259880 h 519187"/>
              <a:gd name="connsiteX29" fmla="*/ 1905746 w 2192349"/>
              <a:gd name="connsiteY29" fmla="*/ 328119 h 519187"/>
              <a:gd name="connsiteX30" fmla="*/ 2001280 w 2192349"/>
              <a:gd name="connsiteY30" fmla="*/ 205289 h 519187"/>
              <a:gd name="connsiteX31" fmla="*/ 2028576 w 2192349"/>
              <a:gd name="connsiteY31" fmla="*/ 369062 h 519187"/>
              <a:gd name="connsiteX32" fmla="*/ 2042223 w 2192349"/>
              <a:gd name="connsiteY32" fmla="*/ 328119 h 519187"/>
              <a:gd name="connsiteX33" fmla="*/ 2083167 w 2192349"/>
              <a:gd name="connsiteY33" fmla="*/ 246232 h 519187"/>
              <a:gd name="connsiteX34" fmla="*/ 2096814 w 2192349"/>
              <a:gd name="connsiteY34" fmla="*/ 369062 h 519187"/>
              <a:gd name="connsiteX35" fmla="*/ 2151406 w 2192349"/>
              <a:gd name="connsiteY35" fmla="*/ 273528 h 519187"/>
              <a:gd name="connsiteX36" fmla="*/ 2165053 w 2192349"/>
              <a:gd name="connsiteY36" fmla="*/ 437301 h 519187"/>
              <a:gd name="connsiteX37" fmla="*/ 2192349 w 2192349"/>
              <a:gd name="connsiteY37" fmla="*/ 478244 h 519187"/>
              <a:gd name="connsiteX38" fmla="*/ 2165053 w 2192349"/>
              <a:gd name="connsiteY38" fmla="*/ 519187 h 519187"/>
              <a:gd name="connsiteX39" fmla="*/ 2110462 w 2192349"/>
              <a:gd name="connsiteY39" fmla="*/ 478244 h 519187"/>
              <a:gd name="connsiteX40" fmla="*/ 1769268 w 2192349"/>
              <a:gd name="connsiteY40" fmla="*/ 450949 h 519187"/>
              <a:gd name="connsiteX41" fmla="*/ 540970 w 2192349"/>
              <a:gd name="connsiteY41" fmla="*/ 423653 h 519187"/>
              <a:gd name="connsiteX42" fmla="*/ 213423 w 2192349"/>
              <a:gd name="connsiteY42" fmla="*/ 382710 h 519187"/>
              <a:gd name="connsiteX43" fmla="*/ 63298 w 2192349"/>
              <a:gd name="connsiteY43" fmla="*/ 341766 h 519187"/>
              <a:gd name="connsiteX44" fmla="*/ 22355 w 2192349"/>
              <a:gd name="connsiteY44" fmla="*/ 328119 h 519187"/>
              <a:gd name="connsiteX45" fmla="*/ 8707 w 2192349"/>
              <a:gd name="connsiteY45" fmla="*/ 232584 h 5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92349" h="519187">
                <a:moveTo>
                  <a:pt x="8707" y="232584"/>
                </a:moveTo>
                <a:cubicBezTo>
                  <a:pt x="8707" y="180268"/>
                  <a:pt x="-18099" y="74901"/>
                  <a:pt x="22355" y="14220"/>
                </a:cubicBezTo>
                <a:cubicBezTo>
                  <a:pt x="48701" y="-25299"/>
                  <a:pt x="49330" y="105303"/>
                  <a:pt x="63298" y="150698"/>
                </a:cubicBezTo>
                <a:cubicBezTo>
                  <a:pt x="67529" y="164448"/>
                  <a:pt x="72397" y="177993"/>
                  <a:pt x="76946" y="191641"/>
                </a:cubicBezTo>
                <a:cubicBezTo>
                  <a:pt x="99692" y="182543"/>
                  <a:pt x="125847" y="179387"/>
                  <a:pt x="145185" y="164346"/>
                </a:cubicBezTo>
                <a:cubicBezTo>
                  <a:pt x="208716" y="114933"/>
                  <a:pt x="243908" y="17436"/>
                  <a:pt x="322606" y="572"/>
                </a:cubicBezTo>
                <a:cubicBezTo>
                  <a:pt x="362887" y="-8060"/>
                  <a:pt x="327621" y="83121"/>
                  <a:pt x="336253" y="123402"/>
                </a:cubicBezTo>
                <a:cubicBezTo>
                  <a:pt x="341386" y="147357"/>
                  <a:pt x="354450" y="168895"/>
                  <a:pt x="363549" y="191641"/>
                </a:cubicBezTo>
                <a:cubicBezTo>
                  <a:pt x="409041" y="141599"/>
                  <a:pt x="436468" y="64628"/>
                  <a:pt x="500026" y="41516"/>
                </a:cubicBezTo>
                <a:cubicBezTo>
                  <a:pt x="530257" y="30523"/>
                  <a:pt x="484107" y="124379"/>
                  <a:pt x="513674" y="137050"/>
                </a:cubicBezTo>
                <a:cubicBezTo>
                  <a:pt x="543827" y="149972"/>
                  <a:pt x="568265" y="100656"/>
                  <a:pt x="595561" y="82459"/>
                </a:cubicBezTo>
                <a:cubicBezTo>
                  <a:pt x="600110" y="105205"/>
                  <a:pt x="601873" y="128692"/>
                  <a:pt x="609208" y="150698"/>
                </a:cubicBezTo>
                <a:cubicBezTo>
                  <a:pt x="666559" y="322750"/>
                  <a:pt x="649085" y="247299"/>
                  <a:pt x="800277" y="96107"/>
                </a:cubicBezTo>
                <a:cubicBezTo>
                  <a:pt x="804826" y="137050"/>
                  <a:pt x="776280" y="202206"/>
                  <a:pt x="813925" y="218937"/>
                </a:cubicBezTo>
                <a:cubicBezTo>
                  <a:pt x="1011496" y="306746"/>
                  <a:pt x="868572" y="14362"/>
                  <a:pt x="950403" y="218937"/>
                </a:cubicBezTo>
                <a:cubicBezTo>
                  <a:pt x="986797" y="196191"/>
                  <a:pt x="1021908" y="130147"/>
                  <a:pt x="1059585" y="150698"/>
                </a:cubicBezTo>
                <a:cubicBezTo>
                  <a:pt x="1218375" y="237310"/>
                  <a:pt x="956830" y="462484"/>
                  <a:pt x="1209710" y="177993"/>
                </a:cubicBezTo>
                <a:cubicBezTo>
                  <a:pt x="1240022" y="329550"/>
                  <a:pt x="1190360" y="192634"/>
                  <a:pt x="1291597" y="205289"/>
                </a:cubicBezTo>
                <a:cubicBezTo>
                  <a:pt x="1314168" y="208110"/>
                  <a:pt x="1318892" y="241683"/>
                  <a:pt x="1332540" y="259880"/>
                </a:cubicBezTo>
                <a:cubicBezTo>
                  <a:pt x="1373483" y="232584"/>
                  <a:pt x="1406162" y="177993"/>
                  <a:pt x="1455370" y="177993"/>
                </a:cubicBezTo>
                <a:cubicBezTo>
                  <a:pt x="1612081" y="177993"/>
                  <a:pt x="1301851" y="393613"/>
                  <a:pt x="1537256" y="205289"/>
                </a:cubicBezTo>
                <a:cubicBezTo>
                  <a:pt x="1541805" y="223486"/>
                  <a:pt x="1535898" y="248626"/>
                  <a:pt x="1550904" y="259880"/>
                </a:cubicBezTo>
                <a:cubicBezTo>
                  <a:pt x="1562413" y="268512"/>
                  <a:pt x="1580338" y="237600"/>
                  <a:pt x="1591847" y="246232"/>
                </a:cubicBezTo>
                <a:cubicBezTo>
                  <a:pt x="1606853" y="257486"/>
                  <a:pt x="1601277" y="282546"/>
                  <a:pt x="1605495" y="300823"/>
                </a:cubicBezTo>
                <a:cubicBezTo>
                  <a:pt x="1614926" y="341691"/>
                  <a:pt x="1623692" y="382710"/>
                  <a:pt x="1632791" y="423653"/>
                </a:cubicBezTo>
                <a:cubicBezTo>
                  <a:pt x="1664636" y="382710"/>
                  <a:pt x="1685167" y="329595"/>
                  <a:pt x="1728325" y="300823"/>
                </a:cubicBezTo>
                <a:cubicBezTo>
                  <a:pt x="1741973" y="291725"/>
                  <a:pt x="1739849" y="346272"/>
                  <a:pt x="1755620" y="341766"/>
                </a:cubicBezTo>
                <a:cubicBezTo>
                  <a:pt x="1786550" y="332929"/>
                  <a:pt x="1801113" y="296274"/>
                  <a:pt x="1823859" y="273528"/>
                </a:cubicBezTo>
                <a:cubicBezTo>
                  <a:pt x="1861161" y="385433"/>
                  <a:pt x="1799578" y="241376"/>
                  <a:pt x="1892098" y="259880"/>
                </a:cubicBezTo>
                <a:cubicBezTo>
                  <a:pt x="1914844" y="264429"/>
                  <a:pt x="1901197" y="305373"/>
                  <a:pt x="1905746" y="328119"/>
                </a:cubicBezTo>
                <a:cubicBezTo>
                  <a:pt x="1937591" y="287176"/>
                  <a:pt x="1952072" y="188887"/>
                  <a:pt x="2001280" y="205289"/>
                </a:cubicBezTo>
                <a:cubicBezTo>
                  <a:pt x="2053784" y="222790"/>
                  <a:pt x="2011075" y="316558"/>
                  <a:pt x="2028576" y="369062"/>
                </a:cubicBezTo>
                <a:cubicBezTo>
                  <a:pt x="2033125" y="382710"/>
                  <a:pt x="2036380" y="341265"/>
                  <a:pt x="2042223" y="328119"/>
                </a:cubicBezTo>
                <a:cubicBezTo>
                  <a:pt x="2054617" y="300232"/>
                  <a:pt x="2069519" y="273528"/>
                  <a:pt x="2083167" y="246232"/>
                </a:cubicBezTo>
                <a:cubicBezTo>
                  <a:pt x="2087716" y="287175"/>
                  <a:pt x="2058565" y="353762"/>
                  <a:pt x="2096814" y="369062"/>
                </a:cubicBezTo>
                <a:cubicBezTo>
                  <a:pt x="2130868" y="382684"/>
                  <a:pt x="2125471" y="247593"/>
                  <a:pt x="2151406" y="273528"/>
                </a:cubicBezTo>
                <a:cubicBezTo>
                  <a:pt x="2190141" y="312263"/>
                  <a:pt x="2154310" y="383585"/>
                  <a:pt x="2165053" y="437301"/>
                </a:cubicBezTo>
                <a:cubicBezTo>
                  <a:pt x="2168270" y="453385"/>
                  <a:pt x="2183250" y="464596"/>
                  <a:pt x="2192349" y="478244"/>
                </a:cubicBezTo>
                <a:cubicBezTo>
                  <a:pt x="2183250" y="491892"/>
                  <a:pt x="2181456" y="519187"/>
                  <a:pt x="2165053" y="519187"/>
                </a:cubicBezTo>
                <a:cubicBezTo>
                  <a:pt x="2142307" y="519187"/>
                  <a:pt x="2132877" y="482109"/>
                  <a:pt x="2110462" y="478244"/>
                </a:cubicBezTo>
                <a:cubicBezTo>
                  <a:pt x="1998026" y="458859"/>
                  <a:pt x="1883294" y="454915"/>
                  <a:pt x="1769268" y="450949"/>
                </a:cubicBezTo>
                <a:cubicBezTo>
                  <a:pt x="1359982" y="436713"/>
                  <a:pt x="950403" y="432752"/>
                  <a:pt x="540970" y="423653"/>
                </a:cubicBezTo>
                <a:cubicBezTo>
                  <a:pt x="431788" y="410005"/>
                  <a:pt x="319578" y="411662"/>
                  <a:pt x="213423" y="382710"/>
                </a:cubicBezTo>
                <a:lnTo>
                  <a:pt x="63298" y="341766"/>
                </a:lnTo>
                <a:cubicBezTo>
                  <a:pt x="49466" y="337814"/>
                  <a:pt x="26904" y="341767"/>
                  <a:pt x="22355" y="328119"/>
                </a:cubicBezTo>
                <a:cubicBezTo>
                  <a:pt x="10846" y="293593"/>
                  <a:pt x="8707" y="284900"/>
                  <a:pt x="8707" y="232584"/>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570188" y="371762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900242" y="4654590"/>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0356624" y="465459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858214" y="3937442"/>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847529" y="3036738"/>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751961" y="3378645"/>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886165" y="3644359"/>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228177" y="394789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0186648" y="485402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49990" y="462603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38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Activity: Draw a Model</a:t>
            </a:r>
            <a:endParaRPr lang="en-US" dirty="0"/>
          </a:p>
        </p:txBody>
      </p:sp>
      <p:sp>
        <p:nvSpPr>
          <p:cNvPr id="3" name="Rectangle 2"/>
          <p:cNvSpPr/>
          <p:nvPr/>
        </p:nvSpPr>
        <p:spPr>
          <a:xfrm>
            <a:off x="482222" y="2372395"/>
            <a:ext cx="4703928" cy="3693319"/>
          </a:xfrm>
          <a:prstGeom prst="rect">
            <a:avLst/>
          </a:prstGeom>
        </p:spPr>
        <p:txBody>
          <a:bodyPr wrap="square">
            <a:spAutoFit/>
          </a:bodyPr>
          <a:lstStyle/>
          <a:p>
            <a:r>
              <a:rPr lang="en-US" dirty="0" smtClean="0"/>
              <a:t>On your paper:</a:t>
            </a:r>
            <a:endParaRPr lang="en-US" dirty="0"/>
          </a:p>
          <a:p>
            <a:endParaRPr lang="en-US" dirty="0"/>
          </a:p>
          <a:p>
            <a:pPr marL="457200" indent="-457200">
              <a:buFont typeface="+mj-lt"/>
              <a:buAutoNum type="arabicPeriod"/>
            </a:pPr>
            <a:r>
              <a:rPr lang="en-US" dirty="0" smtClean="0"/>
              <a:t>Draw a Mountain</a:t>
            </a:r>
            <a:endParaRPr lang="en-US" dirty="0"/>
          </a:p>
          <a:p>
            <a:pPr marL="457200" indent="-457200">
              <a:buFont typeface="+mj-lt"/>
              <a:buAutoNum type="arabicPeriod"/>
            </a:pPr>
            <a:endParaRPr lang="en-US" dirty="0"/>
          </a:p>
          <a:p>
            <a:pPr marL="457200" indent="-457200">
              <a:buFont typeface="+mj-lt"/>
              <a:buAutoNum type="arabicPeriod"/>
            </a:pPr>
            <a:r>
              <a:rPr lang="en-US" dirty="0" smtClean="0"/>
              <a:t>Draw grass at the bottom</a:t>
            </a:r>
            <a:endParaRPr lang="en-US" dirty="0"/>
          </a:p>
          <a:p>
            <a:pPr marL="457200" indent="-457200">
              <a:buFont typeface="+mj-lt"/>
              <a:buAutoNum type="arabicPeriod"/>
            </a:pPr>
            <a:endParaRPr lang="en-US" dirty="0"/>
          </a:p>
          <a:p>
            <a:pPr marL="457200" indent="-457200">
              <a:buFont typeface="+mj-lt"/>
              <a:buAutoNum type="arabicPeriod"/>
            </a:pPr>
            <a:r>
              <a:rPr lang="en-US" dirty="0" smtClean="0"/>
              <a:t>Draw bushes on the grass and mountain</a:t>
            </a:r>
          </a:p>
          <a:p>
            <a:pPr marL="457200" indent="-457200">
              <a:buFont typeface="+mj-lt"/>
              <a:buAutoNum type="arabicPeriod"/>
            </a:pPr>
            <a:endParaRPr lang="en-US" dirty="0"/>
          </a:p>
          <a:p>
            <a:pPr marL="457200" indent="-457200">
              <a:buFont typeface="+mj-lt"/>
              <a:buAutoNum type="arabicPeriod"/>
            </a:pPr>
            <a:r>
              <a:rPr lang="en-US" dirty="0" smtClean="0"/>
              <a:t>Draw a little fire at the base of the mountain</a:t>
            </a:r>
          </a:p>
          <a:p>
            <a:pPr marL="457200" indent="-457200">
              <a:buFont typeface="+mj-lt"/>
              <a:buAutoNum type="arabicPeriod"/>
            </a:pPr>
            <a:endParaRPr lang="en-US" dirty="0"/>
          </a:p>
          <a:p>
            <a:pPr marL="457200" indent="-457200">
              <a:buFont typeface="+mj-lt"/>
              <a:buAutoNum type="arabicPeriod"/>
            </a:pPr>
            <a:r>
              <a:rPr lang="en-US" dirty="0" smtClean="0"/>
              <a:t>Discuss with your partner where the fire will go and why</a:t>
            </a:r>
            <a:endParaRPr lang="en-US" dirty="0"/>
          </a:p>
        </p:txBody>
      </p:sp>
      <p:sp>
        <p:nvSpPr>
          <p:cNvPr id="33" name="Freeform 32"/>
          <p:cNvSpPr/>
          <p:nvPr/>
        </p:nvSpPr>
        <p:spPr>
          <a:xfrm>
            <a:off x="5487251" y="2972559"/>
            <a:ext cx="5213445" cy="2156346"/>
          </a:xfrm>
          <a:custGeom>
            <a:avLst/>
            <a:gdLst>
              <a:gd name="connsiteX0" fmla="*/ 0 w 5213445"/>
              <a:gd name="connsiteY0" fmla="*/ 1828800 h 2156346"/>
              <a:gd name="connsiteX1" fmla="*/ 122830 w 5213445"/>
              <a:gd name="connsiteY1" fmla="*/ 1678674 h 2156346"/>
              <a:gd name="connsiteX2" fmla="*/ 163773 w 5213445"/>
              <a:gd name="connsiteY2" fmla="*/ 1637731 h 2156346"/>
              <a:gd name="connsiteX3" fmla="*/ 204717 w 5213445"/>
              <a:gd name="connsiteY3" fmla="*/ 1583140 h 2156346"/>
              <a:gd name="connsiteX4" fmla="*/ 914400 w 5213445"/>
              <a:gd name="connsiteY4" fmla="*/ 846161 h 2156346"/>
              <a:gd name="connsiteX5" fmla="*/ 1419367 w 5213445"/>
              <a:gd name="connsiteY5" fmla="*/ 204716 h 2156346"/>
              <a:gd name="connsiteX6" fmla="*/ 1583140 w 5213445"/>
              <a:gd name="connsiteY6" fmla="*/ 95534 h 2156346"/>
              <a:gd name="connsiteX7" fmla="*/ 1869743 w 5213445"/>
              <a:gd name="connsiteY7" fmla="*/ 109182 h 2156346"/>
              <a:gd name="connsiteX8" fmla="*/ 1937982 w 5213445"/>
              <a:gd name="connsiteY8" fmla="*/ 136477 h 2156346"/>
              <a:gd name="connsiteX9" fmla="*/ 2088108 w 5213445"/>
              <a:gd name="connsiteY9" fmla="*/ 163773 h 2156346"/>
              <a:gd name="connsiteX10" fmla="*/ 2402006 w 5213445"/>
              <a:gd name="connsiteY10" fmla="*/ 54591 h 2156346"/>
              <a:gd name="connsiteX11" fmla="*/ 2647666 w 5213445"/>
              <a:gd name="connsiteY11" fmla="*/ 0 h 2156346"/>
              <a:gd name="connsiteX12" fmla="*/ 2729552 w 5213445"/>
              <a:gd name="connsiteY12" fmla="*/ 13647 h 2156346"/>
              <a:gd name="connsiteX13" fmla="*/ 2770496 w 5213445"/>
              <a:gd name="connsiteY13" fmla="*/ 95534 h 2156346"/>
              <a:gd name="connsiteX14" fmla="*/ 2838734 w 5213445"/>
              <a:gd name="connsiteY14" fmla="*/ 177420 h 2156346"/>
              <a:gd name="connsiteX15" fmla="*/ 2893325 w 5213445"/>
              <a:gd name="connsiteY15" fmla="*/ 313898 h 2156346"/>
              <a:gd name="connsiteX16" fmla="*/ 2961564 w 5213445"/>
              <a:gd name="connsiteY16" fmla="*/ 504967 h 2156346"/>
              <a:gd name="connsiteX17" fmla="*/ 3084394 w 5213445"/>
              <a:gd name="connsiteY17" fmla="*/ 627797 h 2156346"/>
              <a:gd name="connsiteX18" fmla="*/ 3384645 w 5213445"/>
              <a:gd name="connsiteY18" fmla="*/ 614149 h 2156346"/>
              <a:gd name="connsiteX19" fmla="*/ 3425588 w 5213445"/>
              <a:gd name="connsiteY19" fmla="*/ 600501 h 2156346"/>
              <a:gd name="connsiteX20" fmla="*/ 3493827 w 5213445"/>
              <a:gd name="connsiteY20" fmla="*/ 627797 h 2156346"/>
              <a:gd name="connsiteX21" fmla="*/ 3671248 w 5213445"/>
              <a:gd name="connsiteY21" fmla="*/ 736979 h 2156346"/>
              <a:gd name="connsiteX22" fmla="*/ 3944203 w 5213445"/>
              <a:gd name="connsiteY22" fmla="*/ 1050877 h 2156346"/>
              <a:gd name="connsiteX23" fmla="*/ 4203511 w 5213445"/>
              <a:gd name="connsiteY23" fmla="*/ 1337480 h 2156346"/>
              <a:gd name="connsiteX24" fmla="*/ 4449170 w 5213445"/>
              <a:gd name="connsiteY24" fmla="*/ 1542197 h 2156346"/>
              <a:gd name="connsiteX25" fmla="*/ 4531057 w 5213445"/>
              <a:gd name="connsiteY25" fmla="*/ 1624083 h 2156346"/>
              <a:gd name="connsiteX26" fmla="*/ 4722125 w 5213445"/>
              <a:gd name="connsiteY26" fmla="*/ 1787856 h 2156346"/>
              <a:gd name="connsiteX27" fmla="*/ 4804012 w 5213445"/>
              <a:gd name="connsiteY27" fmla="*/ 1869743 h 2156346"/>
              <a:gd name="connsiteX28" fmla="*/ 4981433 w 5213445"/>
              <a:gd name="connsiteY28" fmla="*/ 1992573 h 2156346"/>
              <a:gd name="connsiteX29" fmla="*/ 5036024 w 5213445"/>
              <a:gd name="connsiteY29" fmla="*/ 2033516 h 2156346"/>
              <a:gd name="connsiteX30" fmla="*/ 5076967 w 5213445"/>
              <a:gd name="connsiteY30" fmla="*/ 2060812 h 2156346"/>
              <a:gd name="connsiteX31" fmla="*/ 5117911 w 5213445"/>
              <a:gd name="connsiteY31" fmla="*/ 2101755 h 2156346"/>
              <a:gd name="connsiteX32" fmla="*/ 5213445 w 5213445"/>
              <a:gd name="connsiteY32" fmla="*/ 2156346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3445" h="2156346">
                <a:moveTo>
                  <a:pt x="0" y="1828800"/>
                </a:moveTo>
                <a:cubicBezTo>
                  <a:pt x="40943" y="1778758"/>
                  <a:pt x="77110" y="1724394"/>
                  <a:pt x="122830" y="1678674"/>
                </a:cubicBezTo>
                <a:cubicBezTo>
                  <a:pt x="136478" y="1665026"/>
                  <a:pt x="151212" y="1652385"/>
                  <a:pt x="163773" y="1637731"/>
                </a:cubicBezTo>
                <a:cubicBezTo>
                  <a:pt x="178576" y="1620461"/>
                  <a:pt x="189065" y="1599645"/>
                  <a:pt x="204717" y="1583140"/>
                </a:cubicBezTo>
                <a:cubicBezTo>
                  <a:pt x="439385" y="1335672"/>
                  <a:pt x="688225" y="1101415"/>
                  <a:pt x="914400" y="846161"/>
                </a:cubicBezTo>
                <a:cubicBezTo>
                  <a:pt x="1320337" y="388032"/>
                  <a:pt x="990133" y="620105"/>
                  <a:pt x="1419367" y="204716"/>
                </a:cubicBezTo>
                <a:cubicBezTo>
                  <a:pt x="1466515" y="159089"/>
                  <a:pt x="1528549" y="131928"/>
                  <a:pt x="1583140" y="95534"/>
                </a:cubicBezTo>
                <a:cubicBezTo>
                  <a:pt x="1678674" y="100083"/>
                  <a:pt x="1774731" y="98219"/>
                  <a:pt x="1869743" y="109182"/>
                </a:cubicBezTo>
                <a:cubicBezTo>
                  <a:pt x="1894080" y="111990"/>
                  <a:pt x="1914215" y="130535"/>
                  <a:pt x="1937982" y="136477"/>
                </a:cubicBezTo>
                <a:cubicBezTo>
                  <a:pt x="1987326" y="148813"/>
                  <a:pt x="2038066" y="154674"/>
                  <a:pt x="2088108" y="163773"/>
                </a:cubicBezTo>
                <a:cubicBezTo>
                  <a:pt x="2291899" y="134659"/>
                  <a:pt x="2081048" y="173465"/>
                  <a:pt x="2402006" y="54591"/>
                </a:cubicBezTo>
                <a:cubicBezTo>
                  <a:pt x="2505423" y="16288"/>
                  <a:pt x="2548997" y="14095"/>
                  <a:pt x="2647666" y="0"/>
                </a:cubicBezTo>
                <a:cubicBezTo>
                  <a:pt x="2674961" y="4549"/>
                  <a:pt x="2707709" y="-3342"/>
                  <a:pt x="2729552" y="13647"/>
                </a:cubicBezTo>
                <a:cubicBezTo>
                  <a:pt x="2753641" y="32383"/>
                  <a:pt x="2753568" y="70142"/>
                  <a:pt x="2770496" y="95534"/>
                </a:cubicBezTo>
                <a:cubicBezTo>
                  <a:pt x="2790205" y="125097"/>
                  <a:pt x="2815988" y="150125"/>
                  <a:pt x="2838734" y="177420"/>
                </a:cubicBezTo>
                <a:cubicBezTo>
                  <a:pt x="2856931" y="222913"/>
                  <a:pt x="2876386" y="267922"/>
                  <a:pt x="2893325" y="313898"/>
                </a:cubicBezTo>
                <a:cubicBezTo>
                  <a:pt x="2894580" y="317304"/>
                  <a:pt x="2945168" y="477640"/>
                  <a:pt x="2961564" y="504967"/>
                </a:cubicBezTo>
                <a:cubicBezTo>
                  <a:pt x="2999358" y="567957"/>
                  <a:pt x="3028403" y="583004"/>
                  <a:pt x="3084394" y="627797"/>
                </a:cubicBezTo>
                <a:cubicBezTo>
                  <a:pt x="3184478" y="623248"/>
                  <a:pt x="3284777" y="622139"/>
                  <a:pt x="3384645" y="614149"/>
                </a:cubicBezTo>
                <a:cubicBezTo>
                  <a:pt x="3398985" y="613002"/>
                  <a:pt x="3411313" y="598717"/>
                  <a:pt x="3425588" y="600501"/>
                </a:cubicBezTo>
                <a:cubicBezTo>
                  <a:pt x="3449897" y="603540"/>
                  <a:pt x="3472411" y="615899"/>
                  <a:pt x="3493827" y="627797"/>
                </a:cubicBezTo>
                <a:cubicBezTo>
                  <a:pt x="3554530" y="661521"/>
                  <a:pt x="3616300" y="694519"/>
                  <a:pt x="3671248" y="736979"/>
                </a:cubicBezTo>
                <a:cubicBezTo>
                  <a:pt x="3783225" y="823506"/>
                  <a:pt x="3853604" y="945178"/>
                  <a:pt x="3944203" y="1050877"/>
                </a:cubicBezTo>
                <a:cubicBezTo>
                  <a:pt x="4028047" y="1148694"/>
                  <a:pt x="4115397" y="1243491"/>
                  <a:pt x="4203511" y="1337480"/>
                </a:cubicBezTo>
                <a:cubicBezTo>
                  <a:pt x="4541538" y="1698043"/>
                  <a:pt x="4208249" y="1356874"/>
                  <a:pt x="4449170" y="1542197"/>
                </a:cubicBezTo>
                <a:cubicBezTo>
                  <a:pt x="4479767" y="1565733"/>
                  <a:pt x="4502365" y="1598260"/>
                  <a:pt x="4531057" y="1624083"/>
                </a:cubicBezTo>
                <a:cubicBezTo>
                  <a:pt x="4593407" y="1680198"/>
                  <a:pt x="4662810" y="1728541"/>
                  <a:pt x="4722125" y="1787856"/>
                </a:cubicBezTo>
                <a:cubicBezTo>
                  <a:pt x="4749421" y="1815152"/>
                  <a:pt x="4773714" y="1845824"/>
                  <a:pt x="4804012" y="1869743"/>
                </a:cubicBezTo>
                <a:cubicBezTo>
                  <a:pt x="4860469" y="1914314"/>
                  <a:pt x="4923889" y="1949415"/>
                  <a:pt x="4981433" y="1992573"/>
                </a:cubicBezTo>
                <a:cubicBezTo>
                  <a:pt x="4999630" y="2006221"/>
                  <a:pt x="5017515" y="2020295"/>
                  <a:pt x="5036024" y="2033516"/>
                </a:cubicBezTo>
                <a:cubicBezTo>
                  <a:pt x="5049371" y="2043050"/>
                  <a:pt x="5064366" y="2050311"/>
                  <a:pt x="5076967" y="2060812"/>
                </a:cubicBezTo>
                <a:cubicBezTo>
                  <a:pt x="5091794" y="2073168"/>
                  <a:pt x="5102470" y="2090174"/>
                  <a:pt x="5117911" y="2101755"/>
                </a:cubicBezTo>
                <a:cubicBezTo>
                  <a:pt x="5148697" y="2124844"/>
                  <a:pt x="5180131" y="2139689"/>
                  <a:pt x="5213445" y="2156346"/>
                </a:cubicBezTo>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67785" y="4631707"/>
            <a:ext cx="7096836" cy="620028"/>
          </a:xfrm>
          <a:custGeom>
            <a:avLst/>
            <a:gdLst>
              <a:gd name="connsiteX0" fmla="*/ 8707 w 2192349"/>
              <a:gd name="connsiteY0" fmla="*/ 232584 h 519187"/>
              <a:gd name="connsiteX1" fmla="*/ 22355 w 2192349"/>
              <a:gd name="connsiteY1" fmla="*/ 14220 h 519187"/>
              <a:gd name="connsiteX2" fmla="*/ 63298 w 2192349"/>
              <a:gd name="connsiteY2" fmla="*/ 150698 h 519187"/>
              <a:gd name="connsiteX3" fmla="*/ 76946 w 2192349"/>
              <a:gd name="connsiteY3" fmla="*/ 191641 h 519187"/>
              <a:gd name="connsiteX4" fmla="*/ 145185 w 2192349"/>
              <a:gd name="connsiteY4" fmla="*/ 164346 h 519187"/>
              <a:gd name="connsiteX5" fmla="*/ 322606 w 2192349"/>
              <a:gd name="connsiteY5" fmla="*/ 572 h 519187"/>
              <a:gd name="connsiteX6" fmla="*/ 336253 w 2192349"/>
              <a:gd name="connsiteY6" fmla="*/ 123402 h 519187"/>
              <a:gd name="connsiteX7" fmla="*/ 363549 w 2192349"/>
              <a:gd name="connsiteY7" fmla="*/ 191641 h 519187"/>
              <a:gd name="connsiteX8" fmla="*/ 500026 w 2192349"/>
              <a:gd name="connsiteY8" fmla="*/ 41516 h 519187"/>
              <a:gd name="connsiteX9" fmla="*/ 513674 w 2192349"/>
              <a:gd name="connsiteY9" fmla="*/ 137050 h 519187"/>
              <a:gd name="connsiteX10" fmla="*/ 595561 w 2192349"/>
              <a:gd name="connsiteY10" fmla="*/ 82459 h 519187"/>
              <a:gd name="connsiteX11" fmla="*/ 609208 w 2192349"/>
              <a:gd name="connsiteY11" fmla="*/ 150698 h 519187"/>
              <a:gd name="connsiteX12" fmla="*/ 800277 w 2192349"/>
              <a:gd name="connsiteY12" fmla="*/ 96107 h 519187"/>
              <a:gd name="connsiteX13" fmla="*/ 813925 w 2192349"/>
              <a:gd name="connsiteY13" fmla="*/ 218937 h 519187"/>
              <a:gd name="connsiteX14" fmla="*/ 950403 w 2192349"/>
              <a:gd name="connsiteY14" fmla="*/ 218937 h 519187"/>
              <a:gd name="connsiteX15" fmla="*/ 1059585 w 2192349"/>
              <a:gd name="connsiteY15" fmla="*/ 150698 h 519187"/>
              <a:gd name="connsiteX16" fmla="*/ 1209710 w 2192349"/>
              <a:gd name="connsiteY16" fmla="*/ 177993 h 519187"/>
              <a:gd name="connsiteX17" fmla="*/ 1291597 w 2192349"/>
              <a:gd name="connsiteY17" fmla="*/ 205289 h 519187"/>
              <a:gd name="connsiteX18" fmla="*/ 1332540 w 2192349"/>
              <a:gd name="connsiteY18" fmla="*/ 259880 h 519187"/>
              <a:gd name="connsiteX19" fmla="*/ 1455370 w 2192349"/>
              <a:gd name="connsiteY19" fmla="*/ 177993 h 519187"/>
              <a:gd name="connsiteX20" fmla="*/ 1537256 w 2192349"/>
              <a:gd name="connsiteY20" fmla="*/ 205289 h 519187"/>
              <a:gd name="connsiteX21" fmla="*/ 1550904 w 2192349"/>
              <a:gd name="connsiteY21" fmla="*/ 259880 h 519187"/>
              <a:gd name="connsiteX22" fmla="*/ 1591847 w 2192349"/>
              <a:gd name="connsiteY22" fmla="*/ 246232 h 519187"/>
              <a:gd name="connsiteX23" fmla="*/ 1605495 w 2192349"/>
              <a:gd name="connsiteY23" fmla="*/ 300823 h 519187"/>
              <a:gd name="connsiteX24" fmla="*/ 1632791 w 2192349"/>
              <a:gd name="connsiteY24" fmla="*/ 423653 h 519187"/>
              <a:gd name="connsiteX25" fmla="*/ 1728325 w 2192349"/>
              <a:gd name="connsiteY25" fmla="*/ 300823 h 519187"/>
              <a:gd name="connsiteX26" fmla="*/ 1755620 w 2192349"/>
              <a:gd name="connsiteY26" fmla="*/ 341766 h 519187"/>
              <a:gd name="connsiteX27" fmla="*/ 1823859 w 2192349"/>
              <a:gd name="connsiteY27" fmla="*/ 273528 h 519187"/>
              <a:gd name="connsiteX28" fmla="*/ 1892098 w 2192349"/>
              <a:gd name="connsiteY28" fmla="*/ 259880 h 519187"/>
              <a:gd name="connsiteX29" fmla="*/ 1905746 w 2192349"/>
              <a:gd name="connsiteY29" fmla="*/ 328119 h 519187"/>
              <a:gd name="connsiteX30" fmla="*/ 2001280 w 2192349"/>
              <a:gd name="connsiteY30" fmla="*/ 205289 h 519187"/>
              <a:gd name="connsiteX31" fmla="*/ 2028576 w 2192349"/>
              <a:gd name="connsiteY31" fmla="*/ 369062 h 519187"/>
              <a:gd name="connsiteX32" fmla="*/ 2042223 w 2192349"/>
              <a:gd name="connsiteY32" fmla="*/ 328119 h 519187"/>
              <a:gd name="connsiteX33" fmla="*/ 2083167 w 2192349"/>
              <a:gd name="connsiteY33" fmla="*/ 246232 h 519187"/>
              <a:gd name="connsiteX34" fmla="*/ 2096814 w 2192349"/>
              <a:gd name="connsiteY34" fmla="*/ 369062 h 519187"/>
              <a:gd name="connsiteX35" fmla="*/ 2151406 w 2192349"/>
              <a:gd name="connsiteY35" fmla="*/ 273528 h 519187"/>
              <a:gd name="connsiteX36" fmla="*/ 2165053 w 2192349"/>
              <a:gd name="connsiteY36" fmla="*/ 437301 h 519187"/>
              <a:gd name="connsiteX37" fmla="*/ 2192349 w 2192349"/>
              <a:gd name="connsiteY37" fmla="*/ 478244 h 519187"/>
              <a:gd name="connsiteX38" fmla="*/ 2165053 w 2192349"/>
              <a:gd name="connsiteY38" fmla="*/ 519187 h 519187"/>
              <a:gd name="connsiteX39" fmla="*/ 2110462 w 2192349"/>
              <a:gd name="connsiteY39" fmla="*/ 478244 h 519187"/>
              <a:gd name="connsiteX40" fmla="*/ 1769268 w 2192349"/>
              <a:gd name="connsiteY40" fmla="*/ 450949 h 519187"/>
              <a:gd name="connsiteX41" fmla="*/ 540970 w 2192349"/>
              <a:gd name="connsiteY41" fmla="*/ 423653 h 519187"/>
              <a:gd name="connsiteX42" fmla="*/ 213423 w 2192349"/>
              <a:gd name="connsiteY42" fmla="*/ 382710 h 519187"/>
              <a:gd name="connsiteX43" fmla="*/ 63298 w 2192349"/>
              <a:gd name="connsiteY43" fmla="*/ 341766 h 519187"/>
              <a:gd name="connsiteX44" fmla="*/ 22355 w 2192349"/>
              <a:gd name="connsiteY44" fmla="*/ 328119 h 519187"/>
              <a:gd name="connsiteX45" fmla="*/ 8707 w 2192349"/>
              <a:gd name="connsiteY45" fmla="*/ 232584 h 5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92349" h="519187">
                <a:moveTo>
                  <a:pt x="8707" y="232584"/>
                </a:moveTo>
                <a:cubicBezTo>
                  <a:pt x="8707" y="180268"/>
                  <a:pt x="-18099" y="74901"/>
                  <a:pt x="22355" y="14220"/>
                </a:cubicBezTo>
                <a:cubicBezTo>
                  <a:pt x="48701" y="-25299"/>
                  <a:pt x="49330" y="105303"/>
                  <a:pt x="63298" y="150698"/>
                </a:cubicBezTo>
                <a:cubicBezTo>
                  <a:pt x="67529" y="164448"/>
                  <a:pt x="72397" y="177993"/>
                  <a:pt x="76946" y="191641"/>
                </a:cubicBezTo>
                <a:cubicBezTo>
                  <a:pt x="99692" y="182543"/>
                  <a:pt x="125847" y="179387"/>
                  <a:pt x="145185" y="164346"/>
                </a:cubicBezTo>
                <a:cubicBezTo>
                  <a:pt x="208716" y="114933"/>
                  <a:pt x="243908" y="17436"/>
                  <a:pt x="322606" y="572"/>
                </a:cubicBezTo>
                <a:cubicBezTo>
                  <a:pt x="362887" y="-8060"/>
                  <a:pt x="327621" y="83121"/>
                  <a:pt x="336253" y="123402"/>
                </a:cubicBezTo>
                <a:cubicBezTo>
                  <a:pt x="341386" y="147357"/>
                  <a:pt x="354450" y="168895"/>
                  <a:pt x="363549" y="191641"/>
                </a:cubicBezTo>
                <a:cubicBezTo>
                  <a:pt x="409041" y="141599"/>
                  <a:pt x="436468" y="64628"/>
                  <a:pt x="500026" y="41516"/>
                </a:cubicBezTo>
                <a:cubicBezTo>
                  <a:pt x="530257" y="30523"/>
                  <a:pt x="484107" y="124379"/>
                  <a:pt x="513674" y="137050"/>
                </a:cubicBezTo>
                <a:cubicBezTo>
                  <a:pt x="543827" y="149972"/>
                  <a:pt x="568265" y="100656"/>
                  <a:pt x="595561" y="82459"/>
                </a:cubicBezTo>
                <a:cubicBezTo>
                  <a:pt x="600110" y="105205"/>
                  <a:pt x="601873" y="128692"/>
                  <a:pt x="609208" y="150698"/>
                </a:cubicBezTo>
                <a:cubicBezTo>
                  <a:pt x="666559" y="322750"/>
                  <a:pt x="649085" y="247299"/>
                  <a:pt x="800277" y="96107"/>
                </a:cubicBezTo>
                <a:cubicBezTo>
                  <a:pt x="804826" y="137050"/>
                  <a:pt x="776280" y="202206"/>
                  <a:pt x="813925" y="218937"/>
                </a:cubicBezTo>
                <a:cubicBezTo>
                  <a:pt x="1011496" y="306746"/>
                  <a:pt x="868572" y="14362"/>
                  <a:pt x="950403" y="218937"/>
                </a:cubicBezTo>
                <a:cubicBezTo>
                  <a:pt x="986797" y="196191"/>
                  <a:pt x="1021908" y="130147"/>
                  <a:pt x="1059585" y="150698"/>
                </a:cubicBezTo>
                <a:cubicBezTo>
                  <a:pt x="1218375" y="237310"/>
                  <a:pt x="956830" y="462484"/>
                  <a:pt x="1209710" y="177993"/>
                </a:cubicBezTo>
                <a:cubicBezTo>
                  <a:pt x="1240022" y="329550"/>
                  <a:pt x="1190360" y="192634"/>
                  <a:pt x="1291597" y="205289"/>
                </a:cubicBezTo>
                <a:cubicBezTo>
                  <a:pt x="1314168" y="208110"/>
                  <a:pt x="1318892" y="241683"/>
                  <a:pt x="1332540" y="259880"/>
                </a:cubicBezTo>
                <a:cubicBezTo>
                  <a:pt x="1373483" y="232584"/>
                  <a:pt x="1406162" y="177993"/>
                  <a:pt x="1455370" y="177993"/>
                </a:cubicBezTo>
                <a:cubicBezTo>
                  <a:pt x="1612081" y="177993"/>
                  <a:pt x="1301851" y="393613"/>
                  <a:pt x="1537256" y="205289"/>
                </a:cubicBezTo>
                <a:cubicBezTo>
                  <a:pt x="1541805" y="223486"/>
                  <a:pt x="1535898" y="248626"/>
                  <a:pt x="1550904" y="259880"/>
                </a:cubicBezTo>
                <a:cubicBezTo>
                  <a:pt x="1562413" y="268512"/>
                  <a:pt x="1580338" y="237600"/>
                  <a:pt x="1591847" y="246232"/>
                </a:cubicBezTo>
                <a:cubicBezTo>
                  <a:pt x="1606853" y="257486"/>
                  <a:pt x="1601277" y="282546"/>
                  <a:pt x="1605495" y="300823"/>
                </a:cubicBezTo>
                <a:cubicBezTo>
                  <a:pt x="1614926" y="341691"/>
                  <a:pt x="1623692" y="382710"/>
                  <a:pt x="1632791" y="423653"/>
                </a:cubicBezTo>
                <a:cubicBezTo>
                  <a:pt x="1664636" y="382710"/>
                  <a:pt x="1685167" y="329595"/>
                  <a:pt x="1728325" y="300823"/>
                </a:cubicBezTo>
                <a:cubicBezTo>
                  <a:pt x="1741973" y="291725"/>
                  <a:pt x="1739849" y="346272"/>
                  <a:pt x="1755620" y="341766"/>
                </a:cubicBezTo>
                <a:cubicBezTo>
                  <a:pt x="1786550" y="332929"/>
                  <a:pt x="1801113" y="296274"/>
                  <a:pt x="1823859" y="273528"/>
                </a:cubicBezTo>
                <a:cubicBezTo>
                  <a:pt x="1861161" y="385433"/>
                  <a:pt x="1799578" y="241376"/>
                  <a:pt x="1892098" y="259880"/>
                </a:cubicBezTo>
                <a:cubicBezTo>
                  <a:pt x="1914844" y="264429"/>
                  <a:pt x="1901197" y="305373"/>
                  <a:pt x="1905746" y="328119"/>
                </a:cubicBezTo>
                <a:cubicBezTo>
                  <a:pt x="1937591" y="287176"/>
                  <a:pt x="1952072" y="188887"/>
                  <a:pt x="2001280" y="205289"/>
                </a:cubicBezTo>
                <a:cubicBezTo>
                  <a:pt x="2053784" y="222790"/>
                  <a:pt x="2011075" y="316558"/>
                  <a:pt x="2028576" y="369062"/>
                </a:cubicBezTo>
                <a:cubicBezTo>
                  <a:pt x="2033125" y="382710"/>
                  <a:pt x="2036380" y="341265"/>
                  <a:pt x="2042223" y="328119"/>
                </a:cubicBezTo>
                <a:cubicBezTo>
                  <a:pt x="2054617" y="300232"/>
                  <a:pt x="2069519" y="273528"/>
                  <a:pt x="2083167" y="246232"/>
                </a:cubicBezTo>
                <a:cubicBezTo>
                  <a:pt x="2087716" y="287175"/>
                  <a:pt x="2058565" y="353762"/>
                  <a:pt x="2096814" y="369062"/>
                </a:cubicBezTo>
                <a:cubicBezTo>
                  <a:pt x="2130868" y="382684"/>
                  <a:pt x="2125471" y="247593"/>
                  <a:pt x="2151406" y="273528"/>
                </a:cubicBezTo>
                <a:cubicBezTo>
                  <a:pt x="2190141" y="312263"/>
                  <a:pt x="2154310" y="383585"/>
                  <a:pt x="2165053" y="437301"/>
                </a:cubicBezTo>
                <a:cubicBezTo>
                  <a:pt x="2168270" y="453385"/>
                  <a:pt x="2183250" y="464596"/>
                  <a:pt x="2192349" y="478244"/>
                </a:cubicBezTo>
                <a:cubicBezTo>
                  <a:pt x="2183250" y="491892"/>
                  <a:pt x="2181456" y="519187"/>
                  <a:pt x="2165053" y="519187"/>
                </a:cubicBezTo>
                <a:cubicBezTo>
                  <a:pt x="2142307" y="519187"/>
                  <a:pt x="2132877" y="482109"/>
                  <a:pt x="2110462" y="478244"/>
                </a:cubicBezTo>
                <a:cubicBezTo>
                  <a:pt x="1998026" y="458859"/>
                  <a:pt x="1883294" y="454915"/>
                  <a:pt x="1769268" y="450949"/>
                </a:cubicBezTo>
                <a:cubicBezTo>
                  <a:pt x="1359982" y="436713"/>
                  <a:pt x="950403" y="432752"/>
                  <a:pt x="540970" y="423653"/>
                </a:cubicBezTo>
                <a:cubicBezTo>
                  <a:pt x="431788" y="410005"/>
                  <a:pt x="319578" y="411662"/>
                  <a:pt x="213423" y="382710"/>
                </a:cubicBezTo>
                <a:lnTo>
                  <a:pt x="63298" y="341766"/>
                </a:lnTo>
                <a:cubicBezTo>
                  <a:pt x="49466" y="337814"/>
                  <a:pt x="26904" y="341767"/>
                  <a:pt x="22355" y="328119"/>
                </a:cubicBezTo>
                <a:cubicBezTo>
                  <a:pt x="10846" y="293593"/>
                  <a:pt x="8707" y="284900"/>
                  <a:pt x="8707" y="232584"/>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570188" y="371762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9900242" y="4654590"/>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356624" y="465459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8858214" y="3937442"/>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847529" y="3036738"/>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7751961" y="3378645"/>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7886165" y="3644359"/>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228177" y="394789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0186648" y="485402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749990" y="462603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778609" y="4527770"/>
            <a:ext cx="629728" cy="547760"/>
          </a:xfrm>
          <a:custGeom>
            <a:avLst/>
            <a:gdLst>
              <a:gd name="connsiteX0" fmla="*/ 192514 w 629728"/>
              <a:gd name="connsiteY0" fmla="*/ 493169 h 547760"/>
              <a:gd name="connsiteX1" fmla="*/ 137923 w 629728"/>
              <a:gd name="connsiteY1" fmla="*/ 424930 h 547760"/>
              <a:gd name="connsiteX2" fmla="*/ 110628 w 629728"/>
              <a:gd name="connsiteY2" fmla="*/ 274805 h 547760"/>
              <a:gd name="connsiteX3" fmla="*/ 1446 w 629728"/>
              <a:gd name="connsiteY3" fmla="*/ 179270 h 547760"/>
              <a:gd name="connsiteX4" fmla="*/ 42389 w 629728"/>
              <a:gd name="connsiteY4" fmla="*/ 192918 h 547760"/>
              <a:gd name="connsiteX5" fmla="*/ 151571 w 629728"/>
              <a:gd name="connsiteY5" fmla="*/ 247509 h 547760"/>
              <a:gd name="connsiteX6" fmla="*/ 96980 w 629728"/>
              <a:gd name="connsiteY6" fmla="*/ 151975 h 547760"/>
              <a:gd name="connsiteX7" fmla="*/ 96980 w 629728"/>
              <a:gd name="connsiteY7" fmla="*/ 151975 h 547760"/>
              <a:gd name="connsiteX8" fmla="*/ 151571 w 629728"/>
              <a:gd name="connsiteY8" fmla="*/ 179270 h 547760"/>
              <a:gd name="connsiteX9" fmla="*/ 178866 w 629728"/>
              <a:gd name="connsiteY9" fmla="*/ 70088 h 547760"/>
              <a:gd name="connsiteX10" fmla="*/ 219810 w 629728"/>
              <a:gd name="connsiteY10" fmla="*/ 124679 h 547760"/>
              <a:gd name="connsiteX11" fmla="*/ 233458 w 629728"/>
              <a:gd name="connsiteY11" fmla="*/ 179270 h 547760"/>
              <a:gd name="connsiteX12" fmla="*/ 247105 w 629728"/>
              <a:gd name="connsiteY12" fmla="*/ 220214 h 547760"/>
              <a:gd name="connsiteX13" fmla="*/ 260753 w 629728"/>
              <a:gd name="connsiteY13" fmla="*/ 111032 h 547760"/>
              <a:gd name="connsiteX14" fmla="*/ 315344 w 629728"/>
              <a:gd name="connsiteY14" fmla="*/ 83736 h 547760"/>
              <a:gd name="connsiteX15" fmla="*/ 451822 w 629728"/>
              <a:gd name="connsiteY15" fmla="*/ 70088 h 547760"/>
              <a:gd name="connsiteX16" fmla="*/ 533708 w 629728"/>
              <a:gd name="connsiteY16" fmla="*/ 56440 h 547760"/>
              <a:gd name="connsiteX17" fmla="*/ 479117 w 629728"/>
              <a:gd name="connsiteY17" fmla="*/ 111032 h 547760"/>
              <a:gd name="connsiteX18" fmla="*/ 451822 w 629728"/>
              <a:gd name="connsiteY18" fmla="*/ 247509 h 547760"/>
              <a:gd name="connsiteX19" fmla="*/ 601947 w 629728"/>
              <a:gd name="connsiteY19" fmla="*/ 220214 h 547760"/>
              <a:gd name="connsiteX20" fmla="*/ 479117 w 629728"/>
              <a:gd name="connsiteY20" fmla="*/ 315748 h 547760"/>
              <a:gd name="connsiteX21" fmla="*/ 492765 w 629728"/>
              <a:gd name="connsiteY21" fmla="*/ 383987 h 547760"/>
              <a:gd name="connsiteX22" fmla="*/ 574652 w 629728"/>
              <a:gd name="connsiteY22" fmla="*/ 370339 h 547760"/>
              <a:gd name="connsiteX23" fmla="*/ 615595 w 629728"/>
              <a:gd name="connsiteY23" fmla="*/ 329396 h 547760"/>
              <a:gd name="connsiteX24" fmla="*/ 465469 w 629728"/>
              <a:gd name="connsiteY24" fmla="*/ 520464 h 547760"/>
              <a:gd name="connsiteX25" fmla="*/ 451822 w 629728"/>
              <a:gd name="connsiteY25" fmla="*/ 547760 h 5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728" h="547760">
                <a:moveTo>
                  <a:pt x="192514" y="493169"/>
                </a:moveTo>
                <a:cubicBezTo>
                  <a:pt x="174317" y="470423"/>
                  <a:pt x="148151" y="452205"/>
                  <a:pt x="137923" y="424930"/>
                </a:cubicBezTo>
                <a:cubicBezTo>
                  <a:pt x="120064" y="377306"/>
                  <a:pt x="135329" y="319266"/>
                  <a:pt x="110628" y="274805"/>
                </a:cubicBezTo>
                <a:cubicBezTo>
                  <a:pt x="87143" y="232531"/>
                  <a:pt x="32405" y="216421"/>
                  <a:pt x="1446" y="179270"/>
                </a:cubicBezTo>
                <a:cubicBezTo>
                  <a:pt x="-7764" y="168218"/>
                  <a:pt x="29522" y="186484"/>
                  <a:pt x="42389" y="192918"/>
                </a:cubicBezTo>
                <a:cubicBezTo>
                  <a:pt x="171308" y="257378"/>
                  <a:pt x="59244" y="216733"/>
                  <a:pt x="151571" y="247509"/>
                </a:cubicBezTo>
                <a:cubicBezTo>
                  <a:pt x="62546" y="113973"/>
                  <a:pt x="34889" y="89884"/>
                  <a:pt x="96980" y="151975"/>
                </a:cubicBezTo>
                <a:lnTo>
                  <a:pt x="96980" y="151975"/>
                </a:lnTo>
                <a:lnTo>
                  <a:pt x="151571" y="179270"/>
                </a:lnTo>
                <a:cubicBezTo>
                  <a:pt x="176637" y="-96453"/>
                  <a:pt x="146434" y="13332"/>
                  <a:pt x="178866" y="70088"/>
                </a:cubicBezTo>
                <a:cubicBezTo>
                  <a:pt x="190151" y="89837"/>
                  <a:pt x="206162" y="106482"/>
                  <a:pt x="219810" y="124679"/>
                </a:cubicBezTo>
                <a:cubicBezTo>
                  <a:pt x="224359" y="142876"/>
                  <a:pt x="228305" y="161235"/>
                  <a:pt x="233458" y="179270"/>
                </a:cubicBezTo>
                <a:cubicBezTo>
                  <a:pt x="237410" y="193103"/>
                  <a:pt x="241762" y="233571"/>
                  <a:pt x="247105" y="220214"/>
                </a:cubicBezTo>
                <a:cubicBezTo>
                  <a:pt x="260726" y="186160"/>
                  <a:pt x="244350" y="143837"/>
                  <a:pt x="260753" y="111032"/>
                </a:cubicBezTo>
                <a:cubicBezTo>
                  <a:pt x="269852" y="92835"/>
                  <a:pt x="297147" y="92835"/>
                  <a:pt x="315344" y="83736"/>
                </a:cubicBezTo>
                <a:cubicBezTo>
                  <a:pt x="364549" y="231350"/>
                  <a:pt x="309866" y="151207"/>
                  <a:pt x="451822" y="70088"/>
                </a:cubicBezTo>
                <a:cubicBezTo>
                  <a:pt x="475848" y="56359"/>
                  <a:pt x="506413" y="60989"/>
                  <a:pt x="533708" y="56440"/>
                </a:cubicBezTo>
                <a:cubicBezTo>
                  <a:pt x="515511" y="74637"/>
                  <a:pt x="489254" y="87378"/>
                  <a:pt x="479117" y="111032"/>
                </a:cubicBezTo>
                <a:cubicBezTo>
                  <a:pt x="460842" y="153674"/>
                  <a:pt x="406177" y="255808"/>
                  <a:pt x="451822" y="247509"/>
                </a:cubicBezTo>
                <a:lnTo>
                  <a:pt x="601947" y="220214"/>
                </a:lnTo>
                <a:cubicBezTo>
                  <a:pt x="562651" y="239862"/>
                  <a:pt x="491461" y="260197"/>
                  <a:pt x="479117" y="315748"/>
                </a:cubicBezTo>
                <a:cubicBezTo>
                  <a:pt x="474085" y="338392"/>
                  <a:pt x="488216" y="361241"/>
                  <a:pt x="492765" y="383987"/>
                </a:cubicBezTo>
                <a:cubicBezTo>
                  <a:pt x="520061" y="379438"/>
                  <a:pt x="549365" y="381578"/>
                  <a:pt x="574652" y="370339"/>
                </a:cubicBezTo>
                <a:cubicBezTo>
                  <a:pt x="592289" y="362500"/>
                  <a:pt x="608427" y="311476"/>
                  <a:pt x="615595" y="329396"/>
                </a:cubicBezTo>
                <a:cubicBezTo>
                  <a:pt x="678684" y="487123"/>
                  <a:pt x="512880" y="425636"/>
                  <a:pt x="465469" y="520464"/>
                </a:cubicBezTo>
                <a:lnTo>
                  <a:pt x="451822" y="547760"/>
                </a:lnTo>
              </a:path>
            </a:pathLst>
          </a:cu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984143" y="5034586"/>
            <a:ext cx="272955" cy="40944"/>
          </a:xfrm>
          <a:custGeom>
            <a:avLst/>
            <a:gdLst>
              <a:gd name="connsiteX0" fmla="*/ 272955 w 272955"/>
              <a:gd name="connsiteY0" fmla="*/ 40944 h 40944"/>
              <a:gd name="connsiteX1" fmla="*/ 204716 w 272955"/>
              <a:gd name="connsiteY1" fmla="*/ 27296 h 40944"/>
              <a:gd name="connsiteX2" fmla="*/ 150125 w 272955"/>
              <a:gd name="connsiteY2" fmla="*/ 13649 h 40944"/>
              <a:gd name="connsiteX3" fmla="*/ 0 w 272955"/>
              <a:gd name="connsiteY3" fmla="*/ 1 h 40944"/>
            </a:gdLst>
            <a:ahLst/>
            <a:cxnLst>
              <a:cxn ang="0">
                <a:pos x="connsiteX0" y="connsiteY0"/>
              </a:cxn>
              <a:cxn ang="0">
                <a:pos x="connsiteX1" y="connsiteY1"/>
              </a:cxn>
              <a:cxn ang="0">
                <a:pos x="connsiteX2" y="connsiteY2"/>
              </a:cxn>
              <a:cxn ang="0">
                <a:pos x="connsiteX3" y="connsiteY3"/>
              </a:cxn>
            </a:cxnLst>
            <a:rect l="l" t="t" r="r" b="b"/>
            <a:pathLst>
              <a:path w="272955" h="40944">
                <a:moveTo>
                  <a:pt x="272955" y="40944"/>
                </a:moveTo>
                <a:cubicBezTo>
                  <a:pt x="250209" y="36395"/>
                  <a:pt x="227360" y="32328"/>
                  <a:pt x="204716" y="27296"/>
                </a:cubicBezTo>
                <a:cubicBezTo>
                  <a:pt x="186406" y="23227"/>
                  <a:pt x="168693" y="16302"/>
                  <a:pt x="150125" y="13649"/>
                </a:cubicBezTo>
                <a:cubicBezTo>
                  <a:pt x="51419" y="-452"/>
                  <a:pt x="55158" y="1"/>
                  <a:pt x="0"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41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Triangle</a:t>
            </a:r>
            <a:endParaRPr lang="en-US" dirty="0"/>
          </a:p>
        </p:txBody>
      </p:sp>
      <p:sp>
        <p:nvSpPr>
          <p:cNvPr id="10" name="TextBox 9"/>
          <p:cNvSpPr txBox="1"/>
          <p:nvPr/>
        </p:nvSpPr>
        <p:spPr>
          <a:xfrm>
            <a:off x="218364" y="2097106"/>
            <a:ext cx="3783358" cy="4524315"/>
          </a:xfrm>
          <a:prstGeom prst="rect">
            <a:avLst/>
          </a:prstGeom>
          <a:noFill/>
        </p:spPr>
        <p:txBody>
          <a:bodyPr wrap="square" rtlCol="0">
            <a:spAutoFit/>
          </a:bodyPr>
          <a:lstStyle/>
          <a:p>
            <a:r>
              <a:rPr lang="en-US" sz="2400" dirty="0" smtClean="0"/>
              <a:t>Fire needs heat, fuel, and oxygen to start and continue to burn. </a:t>
            </a:r>
          </a:p>
          <a:p>
            <a:endParaRPr lang="en-US" sz="2400" dirty="0"/>
          </a:p>
          <a:p>
            <a:r>
              <a:rPr lang="en-US" sz="2400" dirty="0" smtClean="0"/>
              <a:t>Wildfires will behave differently depending on:</a:t>
            </a:r>
          </a:p>
          <a:p>
            <a:r>
              <a:rPr lang="en-US" sz="2400" dirty="0" smtClean="0"/>
              <a:t>  </a:t>
            </a:r>
            <a:endParaRPr lang="en-US" sz="2400" dirty="0"/>
          </a:p>
          <a:p>
            <a:pPr marL="342900" indent="-342900">
              <a:buFont typeface="Arial" panose="020B0604020202020204" pitchFamily="34" charset="0"/>
              <a:buChar char="•"/>
            </a:pPr>
            <a:r>
              <a:rPr lang="en-US" sz="2400" dirty="0" smtClean="0"/>
              <a:t>Fuel</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Weather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Topography </a:t>
            </a:r>
            <a:endParaRPr lang="en-US" sz="2400" dirty="0"/>
          </a:p>
        </p:txBody>
      </p:sp>
      <p:pic>
        <p:nvPicPr>
          <p:cNvPr id="11" name="Picture 10" descr="Image result for fire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2564676"/>
            <a:ext cx="7863841" cy="35535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18322696">
            <a:off x="7642605" y="3833626"/>
            <a:ext cx="732558" cy="410746"/>
          </a:xfrm>
          <a:prstGeom prst="rect">
            <a:avLst/>
          </a:prstGeom>
          <a:solidFill>
            <a:srgbClr val="FFC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37457">
            <a:off x="8151045" y="4153891"/>
            <a:ext cx="1407414" cy="410746"/>
          </a:xfrm>
          <a:prstGeom prst="rect">
            <a:avLst/>
          </a:prstGeom>
          <a:solidFill>
            <a:srgbClr val="FFCA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7949387">
            <a:off x="7026652" y="4525996"/>
            <a:ext cx="1091072" cy="455829"/>
          </a:xfrm>
          <a:prstGeom prst="rect">
            <a:avLst/>
          </a:prstGeom>
          <a:solidFill>
            <a:srgbClr val="FFB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8118178">
            <a:off x="6391633" y="3904847"/>
            <a:ext cx="2825086" cy="523220"/>
          </a:xfrm>
          <a:prstGeom prst="rect">
            <a:avLst/>
          </a:prstGeom>
          <a:noFill/>
        </p:spPr>
        <p:txBody>
          <a:bodyPr wrap="square" rtlCol="0">
            <a:spAutoFit/>
          </a:bodyPr>
          <a:lstStyle/>
          <a:p>
            <a:r>
              <a:rPr lang="en-US" sz="2800" b="1" dirty="0" smtClean="0">
                <a:solidFill>
                  <a:schemeClr val="bg1"/>
                </a:solidFill>
              </a:rPr>
              <a:t>Topography</a:t>
            </a:r>
            <a:endParaRPr lang="en-US" sz="2800" b="1" dirty="0">
              <a:solidFill>
                <a:schemeClr val="bg1"/>
              </a:solidFill>
            </a:endParaRPr>
          </a:p>
        </p:txBody>
      </p:sp>
      <p:sp>
        <p:nvSpPr>
          <p:cNvPr id="16" name="TextBox 15"/>
          <p:cNvSpPr txBox="1"/>
          <p:nvPr/>
        </p:nvSpPr>
        <p:spPr>
          <a:xfrm rot="3553117">
            <a:off x="8121233" y="4246543"/>
            <a:ext cx="1602518" cy="523220"/>
          </a:xfrm>
          <a:prstGeom prst="rect">
            <a:avLst/>
          </a:prstGeom>
          <a:noFill/>
        </p:spPr>
        <p:txBody>
          <a:bodyPr wrap="square" rtlCol="0">
            <a:spAutoFit/>
          </a:bodyPr>
          <a:lstStyle/>
          <a:p>
            <a:r>
              <a:rPr lang="en-US" sz="2800" b="1" dirty="0" smtClean="0">
                <a:solidFill>
                  <a:schemeClr val="bg1"/>
                </a:solidFill>
              </a:rPr>
              <a:t>Weather</a:t>
            </a:r>
            <a:endParaRPr lang="en-US" sz="2800" b="1" dirty="0">
              <a:solidFill>
                <a:schemeClr val="bg1"/>
              </a:solidFill>
            </a:endParaRPr>
          </a:p>
        </p:txBody>
      </p:sp>
    </p:spTree>
    <p:extLst>
      <p:ext uri="{BB962C8B-B14F-4D97-AF65-F5344CB8AC3E}">
        <p14:creationId xmlns:p14="http://schemas.microsoft.com/office/powerpoint/2010/main" val="1466668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Triangle: Weather</a:t>
            </a:r>
            <a:endParaRPr lang="en-US" dirty="0"/>
          </a:p>
        </p:txBody>
      </p:sp>
      <p:pic>
        <p:nvPicPr>
          <p:cNvPr id="6146" name="Picture 2" descr="Image result for weather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620" y="2236580"/>
            <a:ext cx="2996000" cy="4056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00397" y="2507156"/>
            <a:ext cx="6454540" cy="3785652"/>
          </a:xfrm>
          <a:prstGeom prst="rect">
            <a:avLst/>
          </a:prstGeom>
          <a:noFill/>
        </p:spPr>
        <p:txBody>
          <a:bodyPr wrap="square" rtlCol="0">
            <a:spAutoFit/>
          </a:bodyPr>
          <a:lstStyle/>
          <a:p>
            <a:r>
              <a:rPr lang="en-US" sz="2400" dirty="0" smtClean="0"/>
              <a:t>When looking at how weather influences fire behavior, we look at:</a:t>
            </a:r>
          </a:p>
          <a:p>
            <a:endParaRPr lang="en-US" sz="2400" dirty="0"/>
          </a:p>
          <a:p>
            <a:pPr marL="342900" indent="-342900">
              <a:buFont typeface="Arial" panose="020B0604020202020204" pitchFamily="34" charset="0"/>
              <a:buChar char="•"/>
            </a:pPr>
            <a:r>
              <a:rPr lang="en-US" sz="2400" dirty="0" smtClean="0"/>
              <a:t>Wind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Precipitation (rain or snow)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Humidity </a:t>
            </a:r>
            <a:r>
              <a:rPr lang="en-US" sz="2400" dirty="0"/>
              <a:t>(</a:t>
            </a:r>
            <a:r>
              <a:rPr lang="en-US" sz="2400" dirty="0" smtClean="0"/>
              <a:t>moisture in the air)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a:t>
            </a:r>
            <a:r>
              <a:rPr lang="en-US" sz="2400" dirty="0" smtClean="0"/>
              <a:t>emperature </a:t>
            </a:r>
            <a:endParaRPr lang="en-US" sz="2400" dirty="0"/>
          </a:p>
        </p:txBody>
      </p:sp>
    </p:spTree>
    <p:extLst>
      <p:ext uri="{BB962C8B-B14F-4D97-AF65-F5344CB8AC3E}">
        <p14:creationId xmlns:p14="http://schemas.microsoft.com/office/powerpoint/2010/main" val="4243223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Triangle: Topography</a:t>
            </a:r>
            <a:endParaRPr lang="en-US" dirty="0"/>
          </a:p>
        </p:txBody>
      </p:sp>
      <p:sp>
        <p:nvSpPr>
          <p:cNvPr id="10" name="TextBox 9"/>
          <p:cNvSpPr txBox="1"/>
          <p:nvPr/>
        </p:nvSpPr>
        <p:spPr>
          <a:xfrm>
            <a:off x="6091060" y="3752576"/>
            <a:ext cx="5753955" cy="1446550"/>
          </a:xfrm>
          <a:prstGeom prst="rect">
            <a:avLst/>
          </a:prstGeom>
          <a:noFill/>
        </p:spPr>
        <p:txBody>
          <a:bodyPr wrap="square" rtlCol="0">
            <a:spAutoFit/>
          </a:bodyPr>
          <a:lstStyle/>
          <a:p>
            <a:r>
              <a:rPr lang="en-US" sz="3200" u="sng" dirty="0" smtClean="0"/>
              <a:t>Topography</a:t>
            </a:r>
            <a:r>
              <a:rPr lang="en-US" sz="3200" dirty="0" smtClean="0"/>
              <a:t> is the shape of the land</a:t>
            </a:r>
          </a:p>
          <a:p>
            <a:endParaRPr lang="en-US" sz="24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910" y="2438917"/>
            <a:ext cx="5207758" cy="3905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169248" y="6081653"/>
            <a:ext cx="1746913" cy="261610"/>
          </a:xfrm>
          <a:prstGeom prst="rect">
            <a:avLst/>
          </a:prstGeom>
          <a:noFill/>
        </p:spPr>
        <p:txBody>
          <a:bodyPr wrap="square" rtlCol="0">
            <a:spAutoFit/>
          </a:bodyPr>
          <a:lstStyle/>
          <a:p>
            <a:r>
              <a:rPr lang="en-US" sz="1100" dirty="0" smtClean="0"/>
              <a:t>Photo by Nico Ramirez</a:t>
            </a:r>
            <a:endParaRPr lang="en-US" sz="1100" dirty="0"/>
          </a:p>
        </p:txBody>
      </p:sp>
    </p:spTree>
    <p:extLst>
      <p:ext uri="{BB962C8B-B14F-4D97-AF65-F5344CB8AC3E}">
        <p14:creationId xmlns:p14="http://schemas.microsoft.com/office/powerpoint/2010/main" val="2763007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Triangle: Topography</a:t>
            </a:r>
            <a:endParaRPr lang="en-US" dirty="0"/>
          </a:p>
        </p:txBody>
      </p:sp>
      <p:sp>
        <p:nvSpPr>
          <p:cNvPr id="10" name="TextBox 9"/>
          <p:cNvSpPr txBox="1"/>
          <p:nvPr/>
        </p:nvSpPr>
        <p:spPr>
          <a:xfrm>
            <a:off x="6438045" y="2496333"/>
            <a:ext cx="5753955" cy="3046988"/>
          </a:xfrm>
          <a:prstGeom prst="rect">
            <a:avLst/>
          </a:prstGeom>
          <a:noFill/>
        </p:spPr>
        <p:txBody>
          <a:bodyPr wrap="square" rtlCol="0">
            <a:spAutoFit/>
          </a:bodyPr>
          <a:lstStyle/>
          <a:p>
            <a:r>
              <a:rPr lang="en-US" sz="2400" dirty="0" smtClean="0"/>
              <a:t>Are there hills or mountains where you live?</a:t>
            </a:r>
          </a:p>
          <a:p>
            <a:endParaRPr lang="en-US" sz="2400" dirty="0"/>
          </a:p>
          <a:p>
            <a:r>
              <a:rPr lang="en-US" sz="2400" dirty="0" smtClean="0"/>
              <a:t>Are there canyons and steep cliffs?</a:t>
            </a:r>
          </a:p>
          <a:p>
            <a:endParaRPr lang="en-US" sz="2400" dirty="0"/>
          </a:p>
          <a:p>
            <a:r>
              <a:rPr lang="en-US" sz="2400" dirty="0" smtClean="0"/>
              <a:t>Are there rivers or lakes?</a:t>
            </a:r>
          </a:p>
          <a:p>
            <a:endParaRPr lang="en-US" sz="2400" dirty="0"/>
          </a:p>
          <a:p>
            <a:r>
              <a:rPr lang="en-US" sz="2400" dirty="0" smtClean="0"/>
              <a:t>Are there roads and buildings?</a:t>
            </a:r>
            <a:endParaRPr lang="en-US" sz="2400" dirty="0"/>
          </a:p>
        </p:txBody>
      </p:sp>
      <p:pic>
        <p:nvPicPr>
          <p:cNvPr id="3074" name="Picture 2" descr="Image result for los angeles landsc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0" y="2496333"/>
            <a:ext cx="5814201" cy="3633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25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Behavior Activity: Draw a Model</a:t>
            </a:r>
            <a:endParaRPr lang="en-US" dirty="0"/>
          </a:p>
        </p:txBody>
      </p:sp>
      <p:sp>
        <p:nvSpPr>
          <p:cNvPr id="3" name="Rectangle 2"/>
          <p:cNvSpPr/>
          <p:nvPr/>
        </p:nvSpPr>
        <p:spPr>
          <a:xfrm>
            <a:off x="482222" y="2372395"/>
            <a:ext cx="4703928" cy="4062651"/>
          </a:xfrm>
          <a:prstGeom prst="rect">
            <a:avLst/>
          </a:prstGeom>
        </p:spPr>
        <p:txBody>
          <a:bodyPr wrap="square">
            <a:spAutoFit/>
          </a:bodyPr>
          <a:lstStyle/>
          <a:p>
            <a:r>
              <a:rPr lang="en-US" sz="2400" dirty="0" smtClean="0"/>
              <a:t>On your picture:</a:t>
            </a:r>
          </a:p>
          <a:p>
            <a:endParaRPr lang="en-US" sz="2400" dirty="0"/>
          </a:p>
          <a:p>
            <a:r>
              <a:rPr lang="en-US" sz="2400" dirty="0" smtClean="0"/>
              <a:t>What will the fire do if it:</a:t>
            </a:r>
          </a:p>
          <a:p>
            <a:endParaRPr lang="en-US" sz="2400" dirty="0"/>
          </a:p>
          <a:p>
            <a:pPr marL="342900" indent="-342900">
              <a:buFont typeface="+mj-lt"/>
              <a:buAutoNum type="arabicPeriod"/>
            </a:pPr>
            <a:r>
              <a:rPr lang="en-US" sz="2400" dirty="0" smtClean="0"/>
              <a:t>Is hot with winds blowing up the mountain?</a:t>
            </a:r>
          </a:p>
          <a:p>
            <a:pPr marL="342900" indent="-342900">
              <a:buFont typeface="+mj-lt"/>
              <a:buAutoNum type="arabicPeriod"/>
            </a:pPr>
            <a:endParaRPr lang="en-US" sz="2400" dirty="0"/>
          </a:p>
          <a:p>
            <a:pPr marL="342900" indent="-342900">
              <a:buFont typeface="+mj-lt"/>
              <a:buAutoNum type="arabicPeriod"/>
            </a:pPr>
            <a:r>
              <a:rPr lang="en-US" sz="2400" dirty="0" smtClean="0"/>
              <a:t>It rains a lot?</a:t>
            </a:r>
          </a:p>
          <a:p>
            <a:pPr marL="342900" indent="-342900">
              <a:buFont typeface="+mj-lt"/>
              <a:buAutoNum type="arabicPeriod"/>
            </a:pPr>
            <a:endParaRPr lang="en-US" sz="2400" dirty="0"/>
          </a:p>
          <a:p>
            <a:r>
              <a:rPr lang="en-US" sz="2400" dirty="0" smtClean="0"/>
              <a:t>Discuss with your partner.</a:t>
            </a:r>
            <a:endParaRPr lang="en-US" sz="2400" dirty="0"/>
          </a:p>
          <a:p>
            <a:endParaRPr lang="en-US" dirty="0"/>
          </a:p>
        </p:txBody>
      </p:sp>
      <p:sp>
        <p:nvSpPr>
          <p:cNvPr id="33" name="Freeform 32"/>
          <p:cNvSpPr/>
          <p:nvPr/>
        </p:nvSpPr>
        <p:spPr>
          <a:xfrm>
            <a:off x="5487251" y="2972559"/>
            <a:ext cx="5213445" cy="2156346"/>
          </a:xfrm>
          <a:custGeom>
            <a:avLst/>
            <a:gdLst>
              <a:gd name="connsiteX0" fmla="*/ 0 w 5213445"/>
              <a:gd name="connsiteY0" fmla="*/ 1828800 h 2156346"/>
              <a:gd name="connsiteX1" fmla="*/ 122830 w 5213445"/>
              <a:gd name="connsiteY1" fmla="*/ 1678674 h 2156346"/>
              <a:gd name="connsiteX2" fmla="*/ 163773 w 5213445"/>
              <a:gd name="connsiteY2" fmla="*/ 1637731 h 2156346"/>
              <a:gd name="connsiteX3" fmla="*/ 204717 w 5213445"/>
              <a:gd name="connsiteY3" fmla="*/ 1583140 h 2156346"/>
              <a:gd name="connsiteX4" fmla="*/ 914400 w 5213445"/>
              <a:gd name="connsiteY4" fmla="*/ 846161 h 2156346"/>
              <a:gd name="connsiteX5" fmla="*/ 1419367 w 5213445"/>
              <a:gd name="connsiteY5" fmla="*/ 204716 h 2156346"/>
              <a:gd name="connsiteX6" fmla="*/ 1583140 w 5213445"/>
              <a:gd name="connsiteY6" fmla="*/ 95534 h 2156346"/>
              <a:gd name="connsiteX7" fmla="*/ 1869743 w 5213445"/>
              <a:gd name="connsiteY7" fmla="*/ 109182 h 2156346"/>
              <a:gd name="connsiteX8" fmla="*/ 1937982 w 5213445"/>
              <a:gd name="connsiteY8" fmla="*/ 136477 h 2156346"/>
              <a:gd name="connsiteX9" fmla="*/ 2088108 w 5213445"/>
              <a:gd name="connsiteY9" fmla="*/ 163773 h 2156346"/>
              <a:gd name="connsiteX10" fmla="*/ 2402006 w 5213445"/>
              <a:gd name="connsiteY10" fmla="*/ 54591 h 2156346"/>
              <a:gd name="connsiteX11" fmla="*/ 2647666 w 5213445"/>
              <a:gd name="connsiteY11" fmla="*/ 0 h 2156346"/>
              <a:gd name="connsiteX12" fmla="*/ 2729552 w 5213445"/>
              <a:gd name="connsiteY12" fmla="*/ 13647 h 2156346"/>
              <a:gd name="connsiteX13" fmla="*/ 2770496 w 5213445"/>
              <a:gd name="connsiteY13" fmla="*/ 95534 h 2156346"/>
              <a:gd name="connsiteX14" fmla="*/ 2838734 w 5213445"/>
              <a:gd name="connsiteY14" fmla="*/ 177420 h 2156346"/>
              <a:gd name="connsiteX15" fmla="*/ 2893325 w 5213445"/>
              <a:gd name="connsiteY15" fmla="*/ 313898 h 2156346"/>
              <a:gd name="connsiteX16" fmla="*/ 2961564 w 5213445"/>
              <a:gd name="connsiteY16" fmla="*/ 504967 h 2156346"/>
              <a:gd name="connsiteX17" fmla="*/ 3084394 w 5213445"/>
              <a:gd name="connsiteY17" fmla="*/ 627797 h 2156346"/>
              <a:gd name="connsiteX18" fmla="*/ 3384645 w 5213445"/>
              <a:gd name="connsiteY18" fmla="*/ 614149 h 2156346"/>
              <a:gd name="connsiteX19" fmla="*/ 3425588 w 5213445"/>
              <a:gd name="connsiteY19" fmla="*/ 600501 h 2156346"/>
              <a:gd name="connsiteX20" fmla="*/ 3493827 w 5213445"/>
              <a:gd name="connsiteY20" fmla="*/ 627797 h 2156346"/>
              <a:gd name="connsiteX21" fmla="*/ 3671248 w 5213445"/>
              <a:gd name="connsiteY21" fmla="*/ 736979 h 2156346"/>
              <a:gd name="connsiteX22" fmla="*/ 3944203 w 5213445"/>
              <a:gd name="connsiteY22" fmla="*/ 1050877 h 2156346"/>
              <a:gd name="connsiteX23" fmla="*/ 4203511 w 5213445"/>
              <a:gd name="connsiteY23" fmla="*/ 1337480 h 2156346"/>
              <a:gd name="connsiteX24" fmla="*/ 4449170 w 5213445"/>
              <a:gd name="connsiteY24" fmla="*/ 1542197 h 2156346"/>
              <a:gd name="connsiteX25" fmla="*/ 4531057 w 5213445"/>
              <a:gd name="connsiteY25" fmla="*/ 1624083 h 2156346"/>
              <a:gd name="connsiteX26" fmla="*/ 4722125 w 5213445"/>
              <a:gd name="connsiteY26" fmla="*/ 1787856 h 2156346"/>
              <a:gd name="connsiteX27" fmla="*/ 4804012 w 5213445"/>
              <a:gd name="connsiteY27" fmla="*/ 1869743 h 2156346"/>
              <a:gd name="connsiteX28" fmla="*/ 4981433 w 5213445"/>
              <a:gd name="connsiteY28" fmla="*/ 1992573 h 2156346"/>
              <a:gd name="connsiteX29" fmla="*/ 5036024 w 5213445"/>
              <a:gd name="connsiteY29" fmla="*/ 2033516 h 2156346"/>
              <a:gd name="connsiteX30" fmla="*/ 5076967 w 5213445"/>
              <a:gd name="connsiteY30" fmla="*/ 2060812 h 2156346"/>
              <a:gd name="connsiteX31" fmla="*/ 5117911 w 5213445"/>
              <a:gd name="connsiteY31" fmla="*/ 2101755 h 2156346"/>
              <a:gd name="connsiteX32" fmla="*/ 5213445 w 5213445"/>
              <a:gd name="connsiteY32" fmla="*/ 2156346 h 215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13445" h="2156346">
                <a:moveTo>
                  <a:pt x="0" y="1828800"/>
                </a:moveTo>
                <a:cubicBezTo>
                  <a:pt x="40943" y="1778758"/>
                  <a:pt x="77110" y="1724394"/>
                  <a:pt x="122830" y="1678674"/>
                </a:cubicBezTo>
                <a:cubicBezTo>
                  <a:pt x="136478" y="1665026"/>
                  <a:pt x="151212" y="1652385"/>
                  <a:pt x="163773" y="1637731"/>
                </a:cubicBezTo>
                <a:cubicBezTo>
                  <a:pt x="178576" y="1620461"/>
                  <a:pt x="189065" y="1599645"/>
                  <a:pt x="204717" y="1583140"/>
                </a:cubicBezTo>
                <a:cubicBezTo>
                  <a:pt x="439385" y="1335672"/>
                  <a:pt x="688225" y="1101415"/>
                  <a:pt x="914400" y="846161"/>
                </a:cubicBezTo>
                <a:cubicBezTo>
                  <a:pt x="1320337" y="388032"/>
                  <a:pt x="990133" y="620105"/>
                  <a:pt x="1419367" y="204716"/>
                </a:cubicBezTo>
                <a:cubicBezTo>
                  <a:pt x="1466515" y="159089"/>
                  <a:pt x="1528549" y="131928"/>
                  <a:pt x="1583140" y="95534"/>
                </a:cubicBezTo>
                <a:cubicBezTo>
                  <a:pt x="1678674" y="100083"/>
                  <a:pt x="1774731" y="98219"/>
                  <a:pt x="1869743" y="109182"/>
                </a:cubicBezTo>
                <a:cubicBezTo>
                  <a:pt x="1894080" y="111990"/>
                  <a:pt x="1914215" y="130535"/>
                  <a:pt x="1937982" y="136477"/>
                </a:cubicBezTo>
                <a:cubicBezTo>
                  <a:pt x="1987326" y="148813"/>
                  <a:pt x="2038066" y="154674"/>
                  <a:pt x="2088108" y="163773"/>
                </a:cubicBezTo>
                <a:cubicBezTo>
                  <a:pt x="2291899" y="134659"/>
                  <a:pt x="2081048" y="173465"/>
                  <a:pt x="2402006" y="54591"/>
                </a:cubicBezTo>
                <a:cubicBezTo>
                  <a:pt x="2505423" y="16288"/>
                  <a:pt x="2548997" y="14095"/>
                  <a:pt x="2647666" y="0"/>
                </a:cubicBezTo>
                <a:cubicBezTo>
                  <a:pt x="2674961" y="4549"/>
                  <a:pt x="2707709" y="-3342"/>
                  <a:pt x="2729552" y="13647"/>
                </a:cubicBezTo>
                <a:cubicBezTo>
                  <a:pt x="2753641" y="32383"/>
                  <a:pt x="2753568" y="70142"/>
                  <a:pt x="2770496" y="95534"/>
                </a:cubicBezTo>
                <a:cubicBezTo>
                  <a:pt x="2790205" y="125097"/>
                  <a:pt x="2815988" y="150125"/>
                  <a:pt x="2838734" y="177420"/>
                </a:cubicBezTo>
                <a:cubicBezTo>
                  <a:pt x="2856931" y="222913"/>
                  <a:pt x="2876386" y="267922"/>
                  <a:pt x="2893325" y="313898"/>
                </a:cubicBezTo>
                <a:cubicBezTo>
                  <a:pt x="2894580" y="317304"/>
                  <a:pt x="2945168" y="477640"/>
                  <a:pt x="2961564" y="504967"/>
                </a:cubicBezTo>
                <a:cubicBezTo>
                  <a:pt x="2999358" y="567957"/>
                  <a:pt x="3028403" y="583004"/>
                  <a:pt x="3084394" y="627797"/>
                </a:cubicBezTo>
                <a:cubicBezTo>
                  <a:pt x="3184478" y="623248"/>
                  <a:pt x="3284777" y="622139"/>
                  <a:pt x="3384645" y="614149"/>
                </a:cubicBezTo>
                <a:cubicBezTo>
                  <a:pt x="3398985" y="613002"/>
                  <a:pt x="3411313" y="598717"/>
                  <a:pt x="3425588" y="600501"/>
                </a:cubicBezTo>
                <a:cubicBezTo>
                  <a:pt x="3449897" y="603540"/>
                  <a:pt x="3472411" y="615899"/>
                  <a:pt x="3493827" y="627797"/>
                </a:cubicBezTo>
                <a:cubicBezTo>
                  <a:pt x="3554530" y="661521"/>
                  <a:pt x="3616300" y="694519"/>
                  <a:pt x="3671248" y="736979"/>
                </a:cubicBezTo>
                <a:cubicBezTo>
                  <a:pt x="3783225" y="823506"/>
                  <a:pt x="3853604" y="945178"/>
                  <a:pt x="3944203" y="1050877"/>
                </a:cubicBezTo>
                <a:cubicBezTo>
                  <a:pt x="4028047" y="1148694"/>
                  <a:pt x="4115397" y="1243491"/>
                  <a:pt x="4203511" y="1337480"/>
                </a:cubicBezTo>
                <a:cubicBezTo>
                  <a:pt x="4541538" y="1698043"/>
                  <a:pt x="4208249" y="1356874"/>
                  <a:pt x="4449170" y="1542197"/>
                </a:cubicBezTo>
                <a:cubicBezTo>
                  <a:pt x="4479767" y="1565733"/>
                  <a:pt x="4502365" y="1598260"/>
                  <a:pt x="4531057" y="1624083"/>
                </a:cubicBezTo>
                <a:cubicBezTo>
                  <a:pt x="4593407" y="1680198"/>
                  <a:pt x="4662810" y="1728541"/>
                  <a:pt x="4722125" y="1787856"/>
                </a:cubicBezTo>
                <a:cubicBezTo>
                  <a:pt x="4749421" y="1815152"/>
                  <a:pt x="4773714" y="1845824"/>
                  <a:pt x="4804012" y="1869743"/>
                </a:cubicBezTo>
                <a:cubicBezTo>
                  <a:pt x="4860469" y="1914314"/>
                  <a:pt x="4923889" y="1949415"/>
                  <a:pt x="4981433" y="1992573"/>
                </a:cubicBezTo>
                <a:cubicBezTo>
                  <a:pt x="4999630" y="2006221"/>
                  <a:pt x="5017515" y="2020295"/>
                  <a:pt x="5036024" y="2033516"/>
                </a:cubicBezTo>
                <a:cubicBezTo>
                  <a:pt x="5049371" y="2043050"/>
                  <a:pt x="5064366" y="2050311"/>
                  <a:pt x="5076967" y="2060812"/>
                </a:cubicBezTo>
                <a:cubicBezTo>
                  <a:pt x="5091794" y="2073168"/>
                  <a:pt x="5102470" y="2090174"/>
                  <a:pt x="5117911" y="2101755"/>
                </a:cubicBezTo>
                <a:cubicBezTo>
                  <a:pt x="5148697" y="2124844"/>
                  <a:pt x="5180131" y="2139689"/>
                  <a:pt x="5213445" y="2156346"/>
                </a:cubicBezTo>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67785" y="4631707"/>
            <a:ext cx="7096836" cy="620028"/>
          </a:xfrm>
          <a:custGeom>
            <a:avLst/>
            <a:gdLst>
              <a:gd name="connsiteX0" fmla="*/ 8707 w 2192349"/>
              <a:gd name="connsiteY0" fmla="*/ 232584 h 519187"/>
              <a:gd name="connsiteX1" fmla="*/ 22355 w 2192349"/>
              <a:gd name="connsiteY1" fmla="*/ 14220 h 519187"/>
              <a:gd name="connsiteX2" fmla="*/ 63298 w 2192349"/>
              <a:gd name="connsiteY2" fmla="*/ 150698 h 519187"/>
              <a:gd name="connsiteX3" fmla="*/ 76946 w 2192349"/>
              <a:gd name="connsiteY3" fmla="*/ 191641 h 519187"/>
              <a:gd name="connsiteX4" fmla="*/ 145185 w 2192349"/>
              <a:gd name="connsiteY4" fmla="*/ 164346 h 519187"/>
              <a:gd name="connsiteX5" fmla="*/ 322606 w 2192349"/>
              <a:gd name="connsiteY5" fmla="*/ 572 h 519187"/>
              <a:gd name="connsiteX6" fmla="*/ 336253 w 2192349"/>
              <a:gd name="connsiteY6" fmla="*/ 123402 h 519187"/>
              <a:gd name="connsiteX7" fmla="*/ 363549 w 2192349"/>
              <a:gd name="connsiteY7" fmla="*/ 191641 h 519187"/>
              <a:gd name="connsiteX8" fmla="*/ 500026 w 2192349"/>
              <a:gd name="connsiteY8" fmla="*/ 41516 h 519187"/>
              <a:gd name="connsiteX9" fmla="*/ 513674 w 2192349"/>
              <a:gd name="connsiteY9" fmla="*/ 137050 h 519187"/>
              <a:gd name="connsiteX10" fmla="*/ 595561 w 2192349"/>
              <a:gd name="connsiteY10" fmla="*/ 82459 h 519187"/>
              <a:gd name="connsiteX11" fmla="*/ 609208 w 2192349"/>
              <a:gd name="connsiteY11" fmla="*/ 150698 h 519187"/>
              <a:gd name="connsiteX12" fmla="*/ 800277 w 2192349"/>
              <a:gd name="connsiteY12" fmla="*/ 96107 h 519187"/>
              <a:gd name="connsiteX13" fmla="*/ 813925 w 2192349"/>
              <a:gd name="connsiteY13" fmla="*/ 218937 h 519187"/>
              <a:gd name="connsiteX14" fmla="*/ 950403 w 2192349"/>
              <a:gd name="connsiteY14" fmla="*/ 218937 h 519187"/>
              <a:gd name="connsiteX15" fmla="*/ 1059585 w 2192349"/>
              <a:gd name="connsiteY15" fmla="*/ 150698 h 519187"/>
              <a:gd name="connsiteX16" fmla="*/ 1209710 w 2192349"/>
              <a:gd name="connsiteY16" fmla="*/ 177993 h 519187"/>
              <a:gd name="connsiteX17" fmla="*/ 1291597 w 2192349"/>
              <a:gd name="connsiteY17" fmla="*/ 205289 h 519187"/>
              <a:gd name="connsiteX18" fmla="*/ 1332540 w 2192349"/>
              <a:gd name="connsiteY18" fmla="*/ 259880 h 519187"/>
              <a:gd name="connsiteX19" fmla="*/ 1455370 w 2192349"/>
              <a:gd name="connsiteY19" fmla="*/ 177993 h 519187"/>
              <a:gd name="connsiteX20" fmla="*/ 1537256 w 2192349"/>
              <a:gd name="connsiteY20" fmla="*/ 205289 h 519187"/>
              <a:gd name="connsiteX21" fmla="*/ 1550904 w 2192349"/>
              <a:gd name="connsiteY21" fmla="*/ 259880 h 519187"/>
              <a:gd name="connsiteX22" fmla="*/ 1591847 w 2192349"/>
              <a:gd name="connsiteY22" fmla="*/ 246232 h 519187"/>
              <a:gd name="connsiteX23" fmla="*/ 1605495 w 2192349"/>
              <a:gd name="connsiteY23" fmla="*/ 300823 h 519187"/>
              <a:gd name="connsiteX24" fmla="*/ 1632791 w 2192349"/>
              <a:gd name="connsiteY24" fmla="*/ 423653 h 519187"/>
              <a:gd name="connsiteX25" fmla="*/ 1728325 w 2192349"/>
              <a:gd name="connsiteY25" fmla="*/ 300823 h 519187"/>
              <a:gd name="connsiteX26" fmla="*/ 1755620 w 2192349"/>
              <a:gd name="connsiteY26" fmla="*/ 341766 h 519187"/>
              <a:gd name="connsiteX27" fmla="*/ 1823859 w 2192349"/>
              <a:gd name="connsiteY27" fmla="*/ 273528 h 519187"/>
              <a:gd name="connsiteX28" fmla="*/ 1892098 w 2192349"/>
              <a:gd name="connsiteY28" fmla="*/ 259880 h 519187"/>
              <a:gd name="connsiteX29" fmla="*/ 1905746 w 2192349"/>
              <a:gd name="connsiteY29" fmla="*/ 328119 h 519187"/>
              <a:gd name="connsiteX30" fmla="*/ 2001280 w 2192349"/>
              <a:gd name="connsiteY30" fmla="*/ 205289 h 519187"/>
              <a:gd name="connsiteX31" fmla="*/ 2028576 w 2192349"/>
              <a:gd name="connsiteY31" fmla="*/ 369062 h 519187"/>
              <a:gd name="connsiteX32" fmla="*/ 2042223 w 2192349"/>
              <a:gd name="connsiteY32" fmla="*/ 328119 h 519187"/>
              <a:gd name="connsiteX33" fmla="*/ 2083167 w 2192349"/>
              <a:gd name="connsiteY33" fmla="*/ 246232 h 519187"/>
              <a:gd name="connsiteX34" fmla="*/ 2096814 w 2192349"/>
              <a:gd name="connsiteY34" fmla="*/ 369062 h 519187"/>
              <a:gd name="connsiteX35" fmla="*/ 2151406 w 2192349"/>
              <a:gd name="connsiteY35" fmla="*/ 273528 h 519187"/>
              <a:gd name="connsiteX36" fmla="*/ 2165053 w 2192349"/>
              <a:gd name="connsiteY36" fmla="*/ 437301 h 519187"/>
              <a:gd name="connsiteX37" fmla="*/ 2192349 w 2192349"/>
              <a:gd name="connsiteY37" fmla="*/ 478244 h 519187"/>
              <a:gd name="connsiteX38" fmla="*/ 2165053 w 2192349"/>
              <a:gd name="connsiteY38" fmla="*/ 519187 h 519187"/>
              <a:gd name="connsiteX39" fmla="*/ 2110462 w 2192349"/>
              <a:gd name="connsiteY39" fmla="*/ 478244 h 519187"/>
              <a:gd name="connsiteX40" fmla="*/ 1769268 w 2192349"/>
              <a:gd name="connsiteY40" fmla="*/ 450949 h 519187"/>
              <a:gd name="connsiteX41" fmla="*/ 540970 w 2192349"/>
              <a:gd name="connsiteY41" fmla="*/ 423653 h 519187"/>
              <a:gd name="connsiteX42" fmla="*/ 213423 w 2192349"/>
              <a:gd name="connsiteY42" fmla="*/ 382710 h 519187"/>
              <a:gd name="connsiteX43" fmla="*/ 63298 w 2192349"/>
              <a:gd name="connsiteY43" fmla="*/ 341766 h 519187"/>
              <a:gd name="connsiteX44" fmla="*/ 22355 w 2192349"/>
              <a:gd name="connsiteY44" fmla="*/ 328119 h 519187"/>
              <a:gd name="connsiteX45" fmla="*/ 8707 w 2192349"/>
              <a:gd name="connsiteY45" fmla="*/ 232584 h 51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92349" h="519187">
                <a:moveTo>
                  <a:pt x="8707" y="232584"/>
                </a:moveTo>
                <a:cubicBezTo>
                  <a:pt x="8707" y="180268"/>
                  <a:pt x="-18099" y="74901"/>
                  <a:pt x="22355" y="14220"/>
                </a:cubicBezTo>
                <a:cubicBezTo>
                  <a:pt x="48701" y="-25299"/>
                  <a:pt x="49330" y="105303"/>
                  <a:pt x="63298" y="150698"/>
                </a:cubicBezTo>
                <a:cubicBezTo>
                  <a:pt x="67529" y="164448"/>
                  <a:pt x="72397" y="177993"/>
                  <a:pt x="76946" y="191641"/>
                </a:cubicBezTo>
                <a:cubicBezTo>
                  <a:pt x="99692" y="182543"/>
                  <a:pt x="125847" y="179387"/>
                  <a:pt x="145185" y="164346"/>
                </a:cubicBezTo>
                <a:cubicBezTo>
                  <a:pt x="208716" y="114933"/>
                  <a:pt x="243908" y="17436"/>
                  <a:pt x="322606" y="572"/>
                </a:cubicBezTo>
                <a:cubicBezTo>
                  <a:pt x="362887" y="-8060"/>
                  <a:pt x="327621" y="83121"/>
                  <a:pt x="336253" y="123402"/>
                </a:cubicBezTo>
                <a:cubicBezTo>
                  <a:pt x="341386" y="147357"/>
                  <a:pt x="354450" y="168895"/>
                  <a:pt x="363549" y="191641"/>
                </a:cubicBezTo>
                <a:cubicBezTo>
                  <a:pt x="409041" y="141599"/>
                  <a:pt x="436468" y="64628"/>
                  <a:pt x="500026" y="41516"/>
                </a:cubicBezTo>
                <a:cubicBezTo>
                  <a:pt x="530257" y="30523"/>
                  <a:pt x="484107" y="124379"/>
                  <a:pt x="513674" y="137050"/>
                </a:cubicBezTo>
                <a:cubicBezTo>
                  <a:pt x="543827" y="149972"/>
                  <a:pt x="568265" y="100656"/>
                  <a:pt x="595561" y="82459"/>
                </a:cubicBezTo>
                <a:cubicBezTo>
                  <a:pt x="600110" y="105205"/>
                  <a:pt x="601873" y="128692"/>
                  <a:pt x="609208" y="150698"/>
                </a:cubicBezTo>
                <a:cubicBezTo>
                  <a:pt x="666559" y="322750"/>
                  <a:pt x="649085" y="247299"/>
                  <a:pt x="800277" y="96107"/>
                </a:cubicBezTo>
                <a:cubicBezTo>
                  <a:pt x="804826" y="137050"/>
                  <a:pt x="776280" y="202206"/>
                  <a:pt x="813925" y="218937"/>
                </a:cubicBezTo>
                <a:cubicBezTo>
                  <a:pt x="1011496" y="306746"/>
                  <a:pt x="868572" y="14362"/>
                  <a:pt x="950403" y="218937"/>
                </a:cubicBezTo>
                <a:cubicBezTo>
                  <a:pt x="986797" y="196191"/>
                  <a:pt x="1021908" y="130147"/>
                  <a:pt x="1059585" y="150698"/>
                </a:cubicBezTo>
                <a:cubicBezTo>
                  <a:pt x="1218375" y="237310"/>
                  <a:pt x="956830" y="462484"/>
                  <a:pt x="1209710" y="177993"/>
                </a:cubicBezTo>
                <a:cubicBezTo>
                  <a:pt x="1240022" y="329550"/>
                  <a:pt x="1190360" y="192634"/>
                  <a:pt x="1291597" y="205289"/>
                </a:cubicBezTo>
                <a:cubicBezTo>
                  <a:pt x="1314168" y="208110"/>
                  <a:pt x="1318892" y="241683"/>
                  <a:pt x="1332540" y="259880"/>
                </a:cubicBezTo>
                <a:cubicBezTo>
                  <a:pt x="1373483" y="232584"/>
                  <a:pt x="1406162" y="177993"/>
                  <a:pt x="1455370" y="177993"/>
                </a:cubicBezTo>
                <a:cubicBezTo>
                  <a:pt x="1612081" y="177993"/>
                  <a:pt x="1301851" y="393613"/>
                  <a:pt x="1537256" y="205289"/>
                </a:cubicBezTo>
                <a:cubicBezTo>
                  <a:pt x="1541805" y="223486"/>
                  <a:pt x="1535898" y="248626"/>
                  <a:pt x="1550904" y="259880"/>
                </a:cubicBezTo>
                <a:cubicBezTo>
                  <a:pt x="1562413" y="268512"/>
                  <a:pt x="1580338" y="237600"/>
                  <a:pt x="1591847" y="246232"/>
                </a:cubicBezTo>
                <a:cubicBezTo>
                  <a:pt x="1606853" y="257486"/>
                  <a:pt x="1601277" y="282546"/>
                  <a:pt x="1605495" y="300823"/>
                </a:cubicBezTo>
                <a:cubicBezTo>
                  <a:pt x="1614926" y="341691"/>
                  <a:pt x="1623692" y="382710"/>
                  <a:pt x="1632791" y="423653"/>
                </a:cubicBezTo>
                <a:cubicBezTo>
                  <a:pt x="1664636" y="382710"/>
                  <a:pt x="1685167" y="329595"/>
                  <a:pt x="1728325" y="300823"/>
                </a:cubicBezTo>
                <a:cubicBezTo>
                  <a:pt x="1741973" y="291725"/>
                  <a:pt x="1739849" y="346272"/>
                  <a:pt x="1755620" y="341766"/>
                </a:cubicBezTo>
                <a:cubicBezTo>
                  <a:pt x="1786550" y="332929"/>
                  <a:pt x="1801113" y="296274"/>
                  <a:pt x="1823859" y="273528"/>
                </a:cubicBezTo>
                <a:cubicBezTo>
                  <a:pt x="1861161" y="385433"/>
                  <a:pt x="1799578" y="241376"/>
                  <a:pt x="1892098" y="259880"/>
                </a:cubicBezTo>
                <a:cubicBezTo>
                  <a:pt x="1914844" y="264429"/>
                  <a:pt x="1901197" y="305373"/>
                  <a:pt x="1905746" y="328119"/>
                </a:cubicBezTo>
                <a:cubicBezTo>
                  <a:pt x="1937591" y="287176"/>
                  <a:pt x="1952072" y="188887"/>
                  <a:pt x="2001280" y="205289"/>
                </a:cubicBezTo>
                <a:cubicBezTo>
                  <a:pt x="2053784" y="222790"/>
                  <a:pt x="2011075" y="316558"/>
                  <a:pt x="2028576" y="369062"/>
                </a:cubicBezTo>
                <a:cubicBezTo>
                  <a:pt x="2033125" y="382710"/>
                  <a:pt x="2036380" y="341265"/>
                  <a:pt x="2042223" y="328119"/>
                </a:cubicBezTo>
                <a:cubicBezTo>
                  <a:pt x="2054617" y="300232"/>
                  <a:pt x="2069519" y="273528"/>
                  <a:pt x="2083167" y="246232"/>
                </a:cubicBezTo>
                <a:cubicBezTo>
                  <a:pt x="2087716" y="287175"/>
                  <a:pt x="2058565" y="353762"/>
                  <a:pt x="2096814" y="369062"/>
                </a:cubicBezTo>
                <a:cubicBezTo>
                  <a:pt x="2130868" y="382684"/>
                  <a:pt x="2125471" y="247593"/>
                  <a:pt x="2151406" y="273528"/>
                </a:cubicBezTo>
                <a:cubicBezTo>
                  <a:pt x="2190141" y="312263"/>
                  <a:pt x="2154310" y="383585"/>
                  <a:pt x="2165053" y="437301"/>
                </a:cubicBezTo>
                <a:cubicBezTo>
                  <a:pt x="2168270" y="453385"/>
                  <a:pt x="2183250" y="464596"/>
                  <a:pt x="2192349" y="478244"/>
                </a:cubicBezTo>
                <a:cubicBezTo>
                  <a:pt x="2183250" y="491892"/>
                  <a:pt x="2181456" y="519187"/>
                  <a:pt x="2165053" y="519187"/>
                </a:cubicBezTo>
                <a:cubicBezTo>
                  <a:pt x="2142307" y="519187"/>
                  <a:pt x="2132877" y="482109"/>
                  <a:pt x="2110462" y="478244"/>
                </a:cubicBezTo>
                <a:cubicBezTo>
                  <a:pt x="1998026" y="458859"/>
                  <a:pt x="1883294" y="454915"/>
                  <a:pt x="1769268" y="450949"/>
                </a:cubicBezTo>
                <a:cubicBezTo>
                  <a:pt x="1359982" y="436713"/>
                  <a:pt x="950403" y="432752"/>
                  <a:pt x="540970" y="423653"/>
                </a:cubicBezTo>
                <a:cubicBezTo>
                  <a:pt x="431788" y="410005"/>
                  <a:pt x="319578" y="411662"/>
                  <a:pt x="213423" y="382710"/>
                </a:cubicBezTo>
                <a:lnTo>
                  <a:pt x="63298" y="341766"/>
                </a:lnTo>
                <a:cubicBezTo>
                  <a:pt x="49466" y="337814"/>
                  <a:pt x="26904" y="341767"/>
                  <a:pt x="22355" y="328119"/>
                </a:cubicBezTo>
                <a:cubicBezTo>
                  <a:pt x="10846" y="293593"/>
                  <a:pt x="8707" y="284900"/>
                  <a:pt x="8707" y="232584"/>
                </a:cubicBezTo>
                <a:close/>
              </a:path>
            </a:pathLst>
          </a:cu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570188" y="371762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9900242" y="4654590"/>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356624" y="465459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8858214" y="3937442"/>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847529" y="3036738"/>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7751961" y="3378645"/>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7886165" y="3644359"/>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228177" y="394789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0186648" y="4854021"/>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749990" y="4626034"/>
            <a:ext cx="684023" cy="502871"/>
          </a:xfrm>
          <a:custGeom>
            <a:avLst/>
            <a:gdLst>
              <a:gd name="connsiteX0" fmla="*/ 409433 w 684023"/>
              <a:gd name="connsiteY0" fmla="*/ 71498 h 502871"/>
              <a:gd name="connsiteX1" fmla="*/ 341194 w 684023"/>
              <a:gd name="connsiteY1" fmla="*/ 16907 h 502871"/>
              <a:gd name="connsiteX2" fmla="*/ 300251 w 684023"/>
              <a:gd name="connsiteY2" fmla="*/ 3259 h 502871"/>
              <a:gd name="connsiteX3" fmla="*/ 245660 w 684023"/>
              <a:gd name="connsiteY3" fmla="*/ 112441 h 502871"/>
              <a:gd name="connsiteX4" fmla="*/ 204716 w 684023"/>
              <a:gd name="connsiteY4" fmla="*/ 98794 h 502871"/>
              <a:gd name="connsiteX5" fmla="*/ 0 w 684023"/>
              <a:gd name="connsiteY5" fmla="*/ 317158 h 502871"/>
              <a:gd name="connsiteX6" fmla="*/ 109182 w 684023"/>
              <a:gd name="connsiteY6" fmla="*/ 330806 h 502871"/>
              <a:gd name="connsiteX7" fmla="*/ 177421 w 684023"/>
              <a:gd name="connsiteY7" fmla="*/ 399044 h 502871"/>
              <a:gd name="connsiteX8" fmla="*/ 368489 w 684023"/>
              <a:gd name="connsiteY8" fmla="*/ 289862 h 502871"/>
              <a:gd name="connsiteX9" fmla="*/ 477671 w 684023"/>
              <a:gd name="connsiteY9" fmla="*/ 262567 h 502871"/>
              <a:gd name="connsiteX10" fmla="*/ 600501 w 684023"/>
              <a:gd name="connsiteY10" fmla="*/ 467283 h 502871"/>
              <a:gd name="connsiteX11" fmla="*/ 682388 w 684023"/>
              <a:gd name="connsiteY11" fmla="*/ 276215 h 502871"/>
              <a:gd name="connsiteX12" fmla="*/ 668740 w 684023"/>
              <a:gd name="connsiteY12" fmla="*/ 317158 h 502871"/>
              <a:gd name="connsiteX13" fmla="*/ 655092 w 684023"/>
              <a:gd name="connsiteY13" fmla="*/ 235271 h 502871"/>
              <a:gd name="connsiteX14" fmla="*/ 573206 w 684023"/>
              <a:gd name="connsiteY14" fmla="*/ 139737 h 502871"/>
              <a:gd name="connsiteX15" fmla="*/ 532263 w 684023"/>
              <a:gd name="connsiteY15" fmla="*/ 98794 h 502871"/>
              <a:gd name="connsiteX16" fmla="*/ 450376 w 684023"/>
              <a:gd name="connsiteY16" fmla="*/ 85146 h 502871"/>
              <a:gd name="connsiteX17" fmla="*/ 409433 w 684023"/>
              <a:gd name="connsiteY17" fmla="*/ 126089 h 50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23" h="502871">
                <a:moveTo>
                  <a:pt x="409433" y="71498"/>
                </a:moveTo>
                <a:cubicBezTo>
                  <a:pt x="386687" y="53301"/>
                  <a:pt x="365896" y="32346"/>
                  <a:pt x="341194" y="16907"/>
                </a:cubicBezTo>
                <a:cubicBezTo>
                  <a:pt x="328995" y="9282"/>
                  <a:pt x="310423" y="-6913"/>
                  <a:pt x="300251" y="3259"/>
                </a:cubicBezTo>
                <a:cubicBezTo>
                  <a:pt x="271479" y="32031"/>
                  <a:pt x="263857" y="76047"/>
                  <a:pt x="245660" y="112441"/>
                </a:cubicBezTo>
                <a:cubicBezTo>
                  <a:pt x="232012" y="107892"/>
                  <a:pt x="217142" y="91545"/>
                  <a:pt x="204716" y="98794"/>
                </a:cubicBezTo>
                <a:cubicBezTo>
                  <a:pt x="111778" y="153008"/>
                  <a:pt x="61694" y="234899"/>
                  <a:pt x="0" y="317158"/>
                </a:cubicBezTo>
                <a:cubicBezTo>
                  <a:pt x="36394" y="321707"/>
                  <a:pt x="75881" y="315436"/>
                  <a:pt x="109182" y="330806"/>
                </a:cubicBezTo>
                <a:cubicBezTo>
                  <a:pt x="138389" y="344286"/>
                  <a:pt x="145647" y="404061"/>
                  <a:pt x="177421" y="399044"/>
                </a:cubicBezTo>
                <a:cubicBezTo>
                  <a:pt x="249878" y="387603"/>
                  <a:pt x="304800" y="326256"/>
                  <a:pt x="368489" y="289862"/>
                </a:cubicBezTo>
                <a:cubicBezTo>
                  <a:pt x="596816" y="784569"/>
                  <a:pt x="317484" y="262567"/>
                  <a:pt x="477671" y="262567"/>
                </a:cubicBezTo>
                <a:cubicBezTo>
                  <a:pt x="557250" y="262567"/>
                  <a:pt x="559558" y="399044"/>
                  <a:pt x="600501" y="467283"/>
                </a:cubicBezTo>
                <a:cubicBezTo>
                  <a:pt x="627797" y="403594"/>
                  <a:pt x="653715" y="339296"/>
                  <a:pt x="682388" y="276215"/>
                </a:cubicBezTo>
                <a:cubicBezTo>
                  <a:pt x="688341" y="263119"/>
                  <a:pt x="676720" y="329128"/>
                  <a:pt x="668740" y="317158"/>
                </a:cubicBezTo>
                <a:cubicBezTo>
                  <a:pt x="653390" y="294133"/>
                  <a:pt x="668211" y="259636"/>
                  <a:pt x="655092" y="235271"/>
                </a:cubicBezTo>
                <a:cubicBezTo>
                  <a:pt x="635207" y="198342"/>
                  <a:pt x="601264" y="170912"/>
                  <a:pt x="573206" y="139737"/>
                </a:cubicBezTo>
                <a:cubicBezTo>
                  <a:pt x="560295" y="125391"/>
                  <a:pt x="549900" y="106633"/>
                  <a:pt x="532263" y="98794"/>
                </a:cubicBezTo>
                <a:cubicBezTo>
                  <a:pt x="506976" y="87555"/>
                  <a:pt x="477672" y="89695"/>
                  <a:pt x="450376" y="85146"/>
                </a:cubicBezTo>
                <a:lnTo>
                  <a:pt x="409433" y="126089"/>
                </a:lnTo>
              </a:path>
            </a:pathLst>
          </a:custGeom>
          <a:solidFill>
            <a:schemeClr val="accent3">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778609" y="4527770"/>
            <a:ext cx="629728" cy="547760"/>
          </a:xfrm>
          <a:custGeom>
            <a:avLst/>
            <a:gdLst>
              <a:gd name="connsiteX0" fmla="*/ 192514 w 629728"/>
              <a:gd name="connsiteY0" fmla="*/ 493169 h 547760"/>
              <a:gd name="connsiteX1" fmla="*/ 137923 w 629728"/>
              <a:gd name="connsiteY1" fmla="*/ 424930 h 547760"/>
              <a:gd name="connsiteX2" fmla="*/ 110628 w 629728"/>
              <a:gd name="connsiteY2" fmla="*/ 274805 h 547760"/>
              <a:gd name="connsiteX3" fmla="*/ 1446 w 629728"/>
              <a:gd name="connsiteY3" fmla="*/ 179270 h 547760"/>
              <a:gd name="connsiteX4" fmla="*/ 42389 w 629728"/>
              <a:gd name="connsiteY4" fmla="*/ 192918 h 547760"/>
              <a:gd name="connsiteX5" fmla="*/ 151571 w 629728"/>
              <a:gd name="connsiteY5" fmla="*/ 247509 h 547760"/>
              <a:gd name="connsiteX6" fmla="*/ 96980 w 629728"/>
              <a:gd name="connsiteY6" fmla="*/ 151975 h 547760"/>
              <a:gd name="connsiteX7" fmla="*/ 96980 w 629728"/>
              <a:gd name="connsiteY7" fmla="*/ 151975 h 547760"/>
              <a:gd name="connsiteX8" fmla="*/ 151571 w 629728"/>
              <a:gd name="connsiteY8" fmla="*/ 179270 h 547760"/>
              <a:gd name="connsiteX9" fmla="*/ 178866 w 629728"/>
              <a:gd name="connsiteY9" fmla="*/ 70088 h 547760"/>
              <a:gd name="connsiteX10" fmla="*/ 219810 w 629728"/>
              <a:gd name="connsiteY10" fmla="*/ 124679 h 547760"/>
              <a:gd name="connsiteX11" fmla="*/ 233458 w 629728"/>
              <a:gd name="connsiteY11" fmla="*/ 179270 h 547760"/>
              <a:gd name="connsiteX12" fmla="*/ 247105 w 629728"/>
              <a:gd name="connsiteY12" fmla="*/ 220214 h 547760"/>
              <a:gd name="connsiteX13" fmla="*/ 260753 w 629728"/>
              <a:gd name="connsiteY13" fmla="*/ 111032 h 547760"/>
              <a:gd name="connsiteX14" fmla="*/ 315344 w 629728"/>
              <a:gd name="connsiteY14" fmla="*/ 83736 h 547760"/>
              <a:gd name="connsiteX15" fmla="*/ 451822 w 629728"/>
              <a:gd name="connsiteY15" fmla="*/ 70088 h 547760"/>
              <a:gd name="connsiteX16" fmla="*/ 533708 w 629728"/>
              <a:gd name="connsiteY16" fmla="*/ 56440 h 547760"/>
              <a:gd name="connsiteX17" fmla="*/ 479117 w 629728"/>
              <a:gd name="connsiteY17" fmla="*/ 111032 h 547760"/>
              <a:gd name="connsiteX18" fmla="*/ 451822 w 629728"/>
              <a:gd name="connsiteY18" fmla="*/ 247509 h 547760"/>
              <a:gd name="connsiteX19" fmla="*/ 601947 w 629728"/>
              <a:gd name="connsiteY19" fmla="*/ 220214 h 547760"/>
              <a:gd name="connsiteX20" fmla="*/ 479117 w 629728"/>
              <a:gd name="connsiteY20" fmla="*/ 315748 h 547760"/>
              <a:gd name="connsiteX21" fmla="*/ 492765 w 629728"/>
              <a:gd name="connsiteY21" fmla="*/ 383987 h 547760"/>
              <a:gd name="connsiteX22" fmla="*/ 574652 w 629728"/>
              <a:gd name="connsiteY22" fmla="*/ 370339 h 547760"/>
              <a:gd name="connsiteX23" fmla="*/ 615595 w 629728"/>
              <a:gd name="connsiteY23" fmla="*/ 329396 h 547760"/>
              <a:gd name="connsiteX24" fmla="*/ 465469 w 629728"/>
              <a:gd name="connsiteY24" fmla="*/ 520464 h 547760"/>
              <a:gd name="connsiteX25" fmla="*/ 451822 w 629728"/>
              <a:gd name="connsiteY25" fmla="*/ 547760 h 5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728" h="547760">
                <a:moveTo>
                  <a:pt x="192514" y="493169"/>
                </a:moveTo>
                <a:cubicBezTo>
                  <a:pt x="174317" y="470423"/>
                  <a:pt x="148151" y="452205"/>
                  <a:pt x="137923" y="424930"/>
                </a:cubicBezTo>
                <a:cubicBezTo>
                  <a:pt x="120064" y="377306"/>
                  <a:pt x="135329" y="319266"/>
                  <a:pt x="110628" y="274805"/>
                </a:cubicBezTo>
                <a:cubicBezTo>
                  <a:pt x="87143" y="232531"/>
                  <a:pt x="32405" y="216421"/>
                  <a:pt x="1446" y="179270"/>
                </a:cubicBezTo>
                <a:cubicBezTo>
                  <a:pt x="-7764" y="168218"/>
                  <a:pt x="29522" y="186484"/>
                  <a:pt x="42389" y="192918"/>
                </a:cubicBezTo>
                <a:cubicBezTo>
                  <a:pt x="171308" y="257378"/>
                  <a:pt x="59244" y="216733"/>
                  <a:pt x="151571" y="247509"/>
                </a:cubicBezTo>
                <a:cubicBezTo>
                  <a:pt x="62546" y="113973"/>
                  <a:pt x="34889" y="89884"/>
                  <a:pt x="96980" y="151975"/>
                </a:cubicBezTo>
                <a:lnTo>
                  <a:pt x="96980" y="151975"/>
                </a:lnTo>
                <a:lnTo>
                  <a:pt x="151571" y="179270"/>
                </a:lnTo>
                <a:cubicBezTo>
                  <a:pt x="176637" y="-96453"/>
                  <a:pt x="146434" y="13332"/>
                  <a:pt x="178866" y="70088"/>
                </a:cubicBezTo>
                <a:cubicBezTo>
                  <a:pt x="190151" y="89837"/>
                  <a:pt x="206162" y="106482"/>
                  <a:pt x="219810" y="124679"/>
                </a:cubicBezTo>
                <a:cubicBezTo>
                  <a:pt x="224359" y="142876"/>
                  <a:pt x="228305" y="161235"/>
                  <a:pt x="233458" y="179270"/>
                </a:cubicBezTo>
                <a:cubicBezTo>
                  <a:pt x="237410" y="193103"/>
                  <a:pt x="241762" y="233571"/>
                  <a:pt x="247105" y="220214"/>
                </a:cubicBezTo>
                <a:cubicBezTo>
                  <a:pt x="260726" y="186160"/>
                  <a:pt x="244350" y="143837"/>
                  <a:pt x="260753" y="111032"/>
                </a:cubicBezTo>
                <a:cubicBezTo>
                  <a:pt x="269852" y="92835"/>
                  <a:pt x="297147" y="92835"/>
                  <a:pt x="315344" y="83736"/>
                </a:cubicBezTo>
                <a:cubicBezTo>
                  <a:pt x="364549" y="231350"/>
                  <a:pt x="309866" y="151207"/>
                  <a:pt x="451822" y="70088"/>
                </a:cubicBezTo>
                <a:cubicBezTo>
                  <a:pt x="475848" y="56359"/>
                  <a:pt x="506413" y="60989"/>
                  <a:pt x="533708" y="56440"/>
                </a:cubicBezTo>
                <a:cubicBezTo>
                  <a:pt x="515511" y="74637"/>
                  <a:pt x="489254" y="87378"/>
                  <a:pt x="479117" y="111032"/>
                </a:cubicBezTo>
                <a:cubicBezTo>
                  <a:pt x="460842" y="153674"/>
                  <a:pt x="406177" y="255808"/>
                  <a:pt x="451822" y="247509"/>
                </a:cubicBezTo>
                <a:lnTo>
                  <a:pt x="601947" y="220214"/>
                </a:lnTo>
                <a:cubicBezTo>
                  <a:pt x="562651" y="239862"/>
                  <a:pt x="491461" y="260197"/>
                  <a:pt x="479117" y="315748"/>
                </a:cubicBezTo>
                <a:cubicBezTo>
                  <a:pt x="474085" y="338392"/>
                  <a:pt x="488216" y="361241"/>
                  <a:pt x="492765" y="383987"/>
                </a:cubicBezTo>
                <a:cubicBezTo>
                  <a:pt x="520061" y="379438"/>
                  <a:pt x="549365" y="381578"/>
                  <a:pt x="574652" y="370339"/>
                </a:cubicBezTo>
                <a:cubicBezTo>
                  <a:pt x="592289" y="362500"/>
                  <a:pt x="608427" y="311476"/>
                  <a:pt x="615595" y="329396"/>
                </a:cubicBezTo>
                <a:cubicBezTo>
                  <a:pt x="678684" y="487123"/>
                  <a:pt x="512880" y="425636"/>
                  <a:pt x="465469" y="520464"/>
                </a:cubicBezTo>
                <a:lnTo>
                  <a:pt x="451822" y="547760"/>
                </a:lnTo>
              </a:path>
            </a:pathLst>
          </a:cu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984143" y="5034586"/>
            <a:ext cx="272955" cy="40944"/>
          </a:xfrm>
          <a:custGeom>
            <a:avLst/>
            <a:gdLst>
              <a:gd name="connsiteX0" fmla="*/ 272955 w 272955"/>
              <a:gd name="connsiteY0" fmla="*/ 40944 h 40944"/>
              <a:gd name="connsiteX1" fmla="*/ 204716 w 272955"/>
              <a:gd name="connsiteY1" fmla="*/ 27296 h 40944"/>
              <a:gd name="connsiteX2" fmla="*/ 150125 w 272955"/>
              <a:gd name="connsiteY2" fmla="*/ 13649 h 40944"/>
              <a:gd name="connsiteX3" fmla="*/ 0 w 272955"/>
              <a:gd name="connsiteY3" fmla="*/ 1 h 40944"/>
            </a:gdLst>
            <a:ahLst/>
            <a:cxnLst>
              <a:cxn ang="0">
                <a:pos x="connsiteX0" y="connsiteY0"/>
              </a:cxn>
              <a:cxn ang="0">
                <a:pos x="connsiteX1" y="connsiteY1"/>
              </a:cxn>
              <a:cxn ang="0">
                <a:pos x="connsiteX2" y="connsiteY2"/>
              </a:cxn>
              <a:cxn ang="0">
                <a:pos x="connsiteX3" y="connsiteY3"/>
              </a:cxn>
            </a:cxnLst>
            <a:rect l="l" t="t" r="r" b="b"/>
            <a:pathLst>
              <a:path w="272955" h="40944">
                <a:moveTo>
                  <a:pt x="272955" y="40944"/>
                </a:moveTo>
                <a:cubicBezTo>
                  <a:pt x="250209" y="36395"/>
                  <a:pt x="227360" y="32328"/>
                  <a:pt x="204716" y="27296"/>
                </a:cubicBezTo>
                <a:cubicBezTo>
                  <a:pt x="186406" y="23227"/>
                  <a:pt x="168693" y="16302"/>
                  <a:pt x="150125" y="13649"/>
                </a:cubicBezTo>
                <a:cubicBezTo>
                  <a:pt x="51419" y="-452"/>
                  <a:pt x="55158" y="1"/>
                  <a:pt x="0" y="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397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in our nearby ecosystems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251" y="2251881"/>
            <a:ext cx="6318914" cy="4212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80321" y="3135617"/>
            <a:ext cx="4490114" cy="4401205"/>
          </a:xfrm>
          <a:prstGeom prst="rect">
            <a:avLst/>
          </a:prstGeom>
          <a:noFill/>
        </p:spPr>
        <p:txBody>
          <a:bodyPr wrap="square" rtlCol="0">
            <a:spAutoFit/>
          </a:bodyPr>
          <a:lstStyle/>
          <a:p>
            <a:r>
              <a:rPr lang="en-US" sz="2800" dirty="0" smtClean="0"/>
              <a:t>Fires in southern California can help chaparral plan communities maintain biodiversity and sprout new growth.</a:t>
            </a:r>
          </a:p>
          <a:p>
            <a:endParaRPr lang="en-US" sz="2800" dirty="0"/>
          </a:p>
          <a:p>
            <a:endParaRPr lang="en-US" sz="2800" dirty="0"/>
          </a:p>
          <a:p>
            <a:endParaRPr lang="en-US" sz="2800" dirty="0" smtClean="0"/>
          </a:p>
          <a:p>
            <a:endParaRPr lang="en-US" sz="2800" dirty="0"/>
          </a:p>
        </p:txBody>
      </p:sp>
      <p:sp>
        <p:nvSpPr>
          <p:cNvPr id="6" name="TextBox 5"/>
          <p:cNvSpPr txBox="1"/>
          <p:nvPr/>
        </p:nvSpPr>
        <p:spPr>
          <a:xfrm>
            <a:off x="8843750" y="6202880"/>
            <a:ext cx="2108436" cy="261610"/>
          </a:xfrm>
          <a:prstGeom prst="rect">
            <a:avLst/>
          </a:prstGeom>
          <a:noFill/>
        </p:spPr>
        <p:txBody>
          <a:bodyPr wrap="square" rtlCol="0">
            <a:spAutoFit/>
          </a:bodyPr>
          <a:lstStyle/>
          <a:p>
            <a:r>
              <a:rPr lang="en-US" sz="1100" dirty="0" smtClean="0"/>
              <a:t>Photo by AP/Getty Images</a:t>
            </a:r>
            <a:endParaRPr lang="en-US" sz="1100" dirty="0"/>
          </a:p>
        </p:txBody>
      </p:sp>
    </p:spTree>
    <p:extLst>
      <p:ext uri="{BB962C8B-B14F-4D97-AF65-F5344CB8AC3E}">
        <p14:creationId xmlns:p14="http://schemas.microsoft.com/office/powerpoint/2010/main" val="1042668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in our nearby ecosystems</a:t>
            </a:r>
            <a:endParaRPr lang="en-US" dirty="0"/>
          </a:p>
        </p:txBody>
      </p:sp>
      <p:sp>
        <p:nvSpPr>
          <p:cNvPr id="5" name="TextBox 4"/>
          <p:cNvSpPr txBox="1"/>
          <p:nvPr/>
        </p:nvSpPr>
        <p:spPr>
          <a:xfrm>
            <a:off x="163773" y="2033517"/>
            <a:ext cx="4490114" cy="5878532"/>
          </a:xfrm>
          <a:prstGeom prst="rect">
            <a:avLst/>
          </a:prstGeom>
          <a:noFill/>
        </p:spPr>
        <p:txBody>
          <a:bodyPr wrap="square" rtlCol="0">
            <a:spAutoFit/>
          </a:bodyPr>
          <a:lstStyle/>
          <a:p>
            <a:r>
              <a:rPr lang="en-US" sz="2800" dirty="0"/>
              <a:t>If fires burn too often, plants from other places can move in and native </a:t>
            </a:r>
            <a:r>
              <a:rPr lang="en-US" sz="2800" dirty="0" smtClean="0"/>
              <a:t>plants won’t </a:t>
            </a:r>
            <a:r>
              <a:rPr lang="en-US" sz="2800" dirty="0"/>
              <a:t>grow </a:t>
            </a:r>
            <a:r>
              <a:rPr lang="en-US" sz="2800" dirty="0" smtClean="0"/>
              <a:t>back. </a:t>
            </a:r>
            <a:r>
              <a:rPr lang="en-US" sz="2800" dirty="0"/>
              <a:t>T</a:t>
            </a:r>
            <a:r>
              <a:rPr lang="en-US" sz="2800" dirty="0" smtClean="0"/>
              <a:t>he </a:t>
            </a:r>
            <a:r>
              <a:rPr lang="en-US" sz="2800" dirty="0"/>
              <a:t>plant community can </a:t>
            </a:r>
            <a:r>
              <a:rPr lang="en-US" sz="2800" dirty="0" smtClean="0"/>
              <a:t>change.</a:t>
            </a:r>
            <a:endParaRPr lang="en-US" sz="2800" dirty="0"/>
          </a:p>
          <a:p>
            <a:endParaRPr lang="en-US" sz="2800" dirty="0"/>
          </a:p>
          <a:p>
            <a:r>
              <a:rPr lang="en-US" sz="2800" dirty="0"/>
              <a:t>These are invasive species, and </a:t>
            </a:r>
            <a:r>
              <a:rPr lang="en-US" sz="2800" dirty="0" smtClean="0"/>
              <a:t>they can take over.</a:t>
            </a:r>
            <a:endParaRPr lang="en-US" sz="3200" dirty="0"/>
          </a:p>
          <a:p>
            <a:endParaRPr lang="en-US" sz="3200" dirty="0"/>
          </a:p>
          <a:p>
            <a:endParaRPr lang="en-US" sz="3200" dirty="0" smtClean="0"/>
          </a:p>
          <a:p>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008" y="2142699"/>
            <a:ext cx="6799688" cy="4435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9075762" y="6316611"/>
            <a:ext cx="2689934" cy="261610"/>
          </a:xfrm>
          <a:prstGeom prst="rect">
            <a:avLst/>
          </a:prstGeom>
          <a:noFill/>
        </p:spPr>
        <p:txBody>
          <a:bodyPr wrap="square" rtlCol="0">
            <a:spAutoFit/>
          </a:bodyPr>
          <a:lstStyle/>
          <a:p>
            <a:r>
              <a:rPr lang="en-US" sz="1100" dirty="0" smtClean="0"/>
              <a:t>Photo by California Chaparral Institute</a:t>
            </a:r>
            <a:endParaRPr lang="en-US" sz="1100" dirty="0"/>
          </a:p>
        </p:txBody>
      </p:sp>
    </p:spTree>
    <p:extLst>
      <p:ext uri="{BB962C8B-B14F-4D97-AF65-F5344CB8AC3E}">
        <p14:creationId xmlns:p14="http://schemas.microsoft.com/office/powerpoint/2010/main" val="1811495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ews broadcast of the woolsey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74" y="2255652"/>
            <a:ext cx="7811590" cy="4394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Fires in California</a:t>
            </a:r>
            <a:endParaRPr lang="en-US" dirty="0"/>
          </a:p>
        </p:txBody>
      </p:sp>
      <p:sp>
        <p:nvSpPr>
          <p:cNvPr id="7" name="TextBox 6"/>
          <p:cNvSpPr txBox="1"/>
          <p:nvPr/>
        </p:nvSpPr>
        <p:spPr>
          <a:xfrm>
            <a:off x="8443610" y="2144338"/>
            <a:ext cx="3701143" cy="4278094"/>
          </a:xfrm>
          <a:prstGeom prst="rect">
            <a:avLst/>
          </a:prstGeom>
          <a:noFill/>
        </p:spPr>
        <p:txBody>
          <a:bodyPr wrap="square" rtlCol="0">
            <a:spAutoFit/>
          </a:bodyPr>
          <a:lstStyle/>
          <a:p>
            <a:r>
              <a:rPr lang="en-US" sz="3200" dirty="0" smtClean="0"/>
              <a:t>How many of you have heard about fires in the news?</a:t>
            </a:r>
          </a:p>
          <a:p>
            <a:endParaRPr lang="en-US" sz="3200" dirty="0"/>
          </a:p>
          <a:p>
            <a:r>
              <a:rPr lang="en-US" sz="3200" dirty="0"/>
              <a:t>Fires are a part of people’s lives in California because of where we </a:t>
            </a:r>
            <a:r>
              <a:rPr lang="en-US" sz="3200" dirty="0" smtClean="0"/>
              <a:t>live.</a:t>
            </a:r>
            <a:endParaRPr lang="en-US" sz="3200" dirty="0"/>
          </a:p>
          <a:p>
            <a:endParaRPr lang="en-US" sz="1600" dirty="0"/>
          </a:p>
        </p:txBody>
      </p:sp>
    </p:spTree>
    <p:extLst>
      <p:ext uri="{BB962C8B-B14F-4D97-AF65-F5344CB8AC3E}">
        <p14:creationId xmlns:p14="http://schemas.microsoft.com/office/powerpoint/2010/main" val="666757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and Fire</a:t>
            </a:r>
            <a:endParaRPr lang="en-US" dirty="0"/>
          </a:p>
        </p:txBody>
      </p:sp>
      <p:pic>
        <p:nvPicPr>
          <p:cNvPr id="1026" name="Picture 2" descr="Image result for animals and wildf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99" y="2266088"/>
            <a:ext cx="7197824" cy="4226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1858" y="6230630"/>
            <a:ext cx="2158295" cy="261610"/>
          </a:xfrm>
          <a:prstGeom prst="rect">
            <a:avLst/>
          </a:prstGeom>
          <a:noFill/>
        </p:spPr>
        <p:txBody>
          <a:bodyPr wrap="square" rtlCol="0">
            <a:spAutoFit/>
          </a:bodyPr>
          <a:lstStyle/>
          <a:p>
            <a:r>
              <a:rPr lang="en-US" sz="1100" dirty="0" smtClean="0"/>
              <a:t>Photo from Common Ground</a:t>
            </a:r>
            <a:endParaRPr lang="en-US" sz="1100" dirty="0"/>
          </a:p>
        </p:txBody>
      </p:sp>
      <p:sp>
        <p:nvSpPr>
          <p:cNvPr id="3" name="TextBox 2"/>
          <p:cNvSpPr txBox="1"/>
          <p:nvPr/>
        </p:nvSpPr>
        <p:spPr>
          <a:xfrm>
            <a:off x="7694023" y="2117006"/>
            <a:ext cx="4219303" cy="4524315"/>
          </a:xfrm>
          <a:prstGeom prst="rect">
            <a:avLst/>
          </a:prstGeom>
          <a:noFill/>
        </p:spPr>
        <p:txBody>
          <a:bodyPr wrap="square" rtlCol="0">
            <a:spAutoFit/>
          </a:bodyPr>
          <a:lstStyle/>
          <a:p>
            <a:r>
              <a:rPr lang="en-US" sz="2400" dirty="0" smtClean="0"/>
              <a:t>Wildlife have instincts that allow them to avoid danger.</a:t>
            </a:r>
          </a:p>
          <a:p>
            <a:endParaRPr lang="en-US" sz="2400" dirty="0"/>
          </a:p>
          <a:p>
            <a:r>
              <a:rPr lang="en-US" sz="2400" dirty="0" smtClean="0"/>
              <a:t>Some wildlife will die.</a:t>
            </a:r>
          </a:p>
          <a:p>
            <a:endParaRPr lang="en-US" sz="2400" dirty="0"/>
          </a:p>
          <a:p>
            <a:r>
              <a:rPr lang="en-US" sz="2400" dirty="0" smtClean="0"/>
              <a:t>Birds and bugs with wings will fly away.</a:t>
            </a:r>
          </a:p>
          <a:p>
            <a:endParaRPr lang="en-US" sz="2400" dirty="0"/>
          </a:p>
          <a:p>
            <a:r>
              <a:rPr lang="en-US" sz="2400" dirty="0" smtClean="0"/>
              <a:t>Some animals with burrows can </a:t>
            </a:r>
            <a:r>
              <a:rPr lang="en-US" sz="2400" dirty="0"/>
              <a:t>e</a:t>
            </a:r>
            <a:r>
              <a:rPr lang="en-US" sz="2400" dirty="0" smtClean="0"/>
              <a:t>scape underground.  </a:t>
            </a:r>
          </a:p>
          <a:p>
            <a:endParaRPr lang="en-US" sz="2400" dirty="0"/>
          </a:p>
          <a:p>
            <a:r>
              <a:rPr lang="en-US" sz="2400" dirty="0" smtClean="0"/>
              <a:t>Large animals will run away.</a:t>
            </a:r>
            <a:endParaRPr lang="en-US" sz="2400" dirty="0"/>
          </a:p>
        </p:txBody>
      </p:sp>
    </p:spTree>
    <p:extLst>
      <p:ext uri="{BB962C8B-B14F-4D97-AF65-F5344CB8AC3E}">
        <p14:creationId xmlns:p14="http://schemas.microsoft.com/office/powerpoint/2010/main" val="3024742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and Fire</a:t>
            </a:r>
            <a:endParaRPr lang="en-US" dirty="0"/>
          </a:p>
        </p:txBody>
      </p:sp>
      <p:sp>
        <p:nvSpPr>
          <p:cNvPr id="3" name="TextBox 2"/>
          <p:cNvSpPr txBox="1"/>
          <p:nvPr/>
        </p:nvSpPr>
        <p:spPr>
          <a:xfrm>
            <a:off x="222068" y="2684240"/>
            <a:ext cx="4374645" cy="2246769"/>
          </a:xfrm>
          <a:prstGeom prst="rect">
            <a:avLst/>
          </a:prstGeom>
          <a:noFill/>
        </p:spPr>
        <p:txBody>
          <a:bodyPr wrap="square" rtlCol="0">
            <a:spAutoFit/>
          </a:bodyPr>
          <a:lstStyle/>
          <a:p>
            <a:r>
              <a:rPr lang="en-US" sz="2800" dirty="0" smtClean="0"/>
              <a:t>If a fire is too hot and everything is burned, it may take a little longer for animals to move back home.</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292" y="1692875"/>
            <a:ext cx="6359612" cy="4769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9976923" y="6331779"/>
            <a:ext cx="1746913" cy="261610"/>
          </a:xfrm>
          <a:prstGeom prst="rect">
            <a:avLst/>
          </a:prstGeom>
          <a:noFill/>
        </p:spPr>
        <p:txBody>
          <a:bodyPr wrap="square" rtlCol="0">
            <a:spAutoFit/>
          </a:bodyPr>
          <a:lstStyle/>
          <a:p>
            <a:r>
              <a:rPr lang="en-US" sz="1100" dirty="0" smtClean="0"/>
              <a:t>Photo by Nico Ramirez</a:t>
            </a:r>
            <a:endParaRPr lang="en-US" sz="1100" dirty="0"/>
          </a:p>
        </p:txBody>
      </p:sp>
    </p:spTree>
    <p:extLst>
      <p:ext uri="{BB962C8B-B14F-4D97-AF65-F5344CB8AC3E}">
        <p14:creationId xmlns:p14="http://schemas.microsoft.com/office/powerpoint/2010/main" val="2337260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and Fire</a:t>
            </a:r>
            <a:endParaRPr lang="en-US" dirty="0"/>
          </a:p>
        </p:txBody>
      </p:sp>
      <p:pic>
        <p:nvPicPr>
          <p:cNvPr id="2050" name="Picture 2" descr="Image result for wildlife in burned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903" y="2221321"/>
            <a:ext cx="6382773" cy="4244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2069" y="2266225"/>
            <a:ext cx="4088674" cy="4154984"/>
          </a:xfrm>
          <a:prstGeom prst="rect">
            <a:avLst/>
          </a:prstGeom>
          <a:noFill/>
        </p:spPr>
        <p:txBody>
          <a:bodyPr wrap="square" rtlCol="0">
            <a:spAutoFit/>
          </a:bodyPr>
          <a:lstStyle/>
          <a:p>
            <a:r>
              <a:rPr lang="en-US" sz="2400" dirty="0" smtClean="0"/>
              <a:t>Insects can move into dead plants which will attract birds and other organisms.</a:t>
            </a:r>
          </a:p>
          <a:p>
            <a:endParaRPr lang="en-US" sz="2400" dirty="0"/>
          </a:p>
          <a:p>
            <a:r>
              <a:rPr lang="en-US" sz="2400" dirty="0" smtClean="0"/>
              <a:t>As flowers and grasses reappear, larger mammals, such as deer move back and their predators will follow. </a:t>
            </a:r>
          </a:p>
          <a:p>
            <a:endParaRPr lang="en-US" sz="2400" dirty="0"/>
          </a:p>
          <a:p>
            <a:r>
              <a:rPr lang="en-US" sz="2400" dirty="0" smtClean="0"/>
              <a:t>Many animals survive and some die. </a:t>
            </a:r>
            <a:endParaRPr lang="en-US" sz="2400" dirty="0"/>
          </a:p>
        </p:txBody>
      </p:sp>
    </p:spTree>
    <p:extLst>
      <p:ext uri="{BB962C8B-B14F-4D97-AF65-F5344CB8AC3E}">
        <p14:creationId xmlns:p14="http://schemas.microsoft.com/office/powerpoint/2010/main" val="2785738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and Fire</a:t>
            </a:r>
            <a:endParaRPr lang="en-US" dirty="0"/>
          </a:p>
        </p:txBody>
      </p:sp>
      <p:sp>
        <p:nvSpPr>
          <p:cNvPr id="3" name="TextBox 2"/>
          <p:cNvSpPr txBox="1"/>
          <p:nvPr/>
        </p:nvSpPr>
        <p:spPr>
          <a:xfrm>
            <a:off x="382137" y="2674962"/>
            <a:ext cx="3821373" cy="3108543"/>
          </a:xfrm>
          <a:prstGeom prst="rect">
            <a:avLst/>
          </a:prstGeom>
          <a:noFill/>
        </p:spPr>
        <p:txBody>
          <a:bodyPr wrap="square" rtlCol="0">
            <a:spAutoFit/>
          </a:bodyPr>
          <a:lstStyle/>
          <a:p>
            <a:r>
              <a:rPr lang="en-US" sz="2800" dirty="0" smtClean="0"/>
              <a:t>California has a rich cultural history. There are </a:t>
            </a:r>
            <a:r>
              <a:rPr lang="en-US" sz="2800" dirty="0"/>
              <a:t>N</a:t>
            </a:r>
            <a:r>
              <a:rPr lang="en-US" sz="2800" dirty="0" smtClean="0"/>
              <a:t>ative Americans, settlers, and ranchers who have used fire as a tool to their advantage.</a:t>
            </a:r>
          </a:p>
        </p:txBody>
      </p:sp>
      <p:pic>
        <p:nvPicPr>
          <p:cNvPr id="7170" name="Picture 2" descr="https://sensualanimist.files.wordpress.com/2012/03/chumural.jpg?w=4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442" y="2210936"/>
            <a:ext cx="3617509" cy="3030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California rancher his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4883" y="3726271"/>
            <a:ext cx="3644743" cy="2765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65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and Fire</a:t>
            </a:r>
            <a:endParaRPr lang="en-US" dirty="0"/>
          </a:p>
        </p:txBody>
      </p:sp>
      <p:sp>
        <p:nvSpPr>
          <p:cNvPr id="3" name="TextBox 2"/>
          <p:cNvSpPr txBox="1"/>
          <p:nvPr/>
        </p:nvSpPr>
        <p:spPr>
          <a:xfrm>
            <a:off x="245660" y="2142699"/>
            <a:ext cx="6701050" cy="3970318"/>
          </a:xfrm>
          <a:prstGeom prst="rect">
            <a:avLst/>
          </a:prstGeom>
          <a:noFill/>
        </p:spPr>
        <p:txBody>
          <a:bodyPr wrap="square" rtlCol="0">
            <a:spAutoFit/>
          </a:bodyPr>
          <a:lstStyle/>
          <a:p>
            <a:r>
              <a:rPr lang="en-US" sz="2800" dirty="0" smtClean="0"/>
              <a:t>California Native Americans used fire to:</a:t>
            </a:r>
          </a:p>
          <a:p>
            <a:endParaRPr lang="en-US" sz="2800" dirty="0"/>
          </a:p>
          <a:p>
            <a:pPr marL="514350" indent="-514350">
              <a:buFont typeface="Arial" panose="020B0604020202020204" pitchFamily="34" charset="0"/>
              <a:buChar char="•"/>
            </a:pPr>
            <a:r>
              <a:rPr lang="en-US" sz="2800" dirty="0" smtClean="0"/>
              <a:t>Protect themselves from predators</a:t>
            </a:r>
          </a:p>
          <a:p>
            <a:pPr marL="514350" indent="-514350">
              <a:buFont typeface="Arial" panose="020B0604020202020204" pitchFamily="34" charset="0"/>
              <a:buChar char="•"/>
            </a:pPr>
            <a:endParaRPr lang="en-US" sz="2800" dirty="0" smtClean="0"/>
          </a:p>
          <a:p>
            <a:pPr marL="514350" indent="-514350">
              <a:buFont typeface="Arial" panose="020B0604020202020204" pitchFamily="34" charset="0"/>
              <a:buChar char="•"/>
            </a:pPr>
            <a:r>
              <a:rPr lang="en-US" sz="2800" dirty="0" smtClean="0"/>
              <a:t>Increase favored game species</a:t>
            </a:r>
          </a:p>
          <a:p>
            <a:pPr marL="514350" indent="-514350">
              <a:buFont typeface="Arial" panose="020B0604020202020204" pitchFamily="34" charset="0"/>
              <a:buChar char="•"/>
            </a:pPr>
            <a:endParaRPr lang="en-US" sz="2800" dirty="0" smtClean="0"/>
          </a:p>
          <a:p>
            <a:pPr marL="514350" indent="-514350">
              <a:buFont typeface="Arial" panose="020B0604020202020204" pitchFamily="34" charset="0"/>
              <a:buChar char="•"/>
            </a:pPr>
            <a:r>
              <a:rPr lang="en-US" sz="2800" dirty="0" smtClean="0"/>
              <a:t>Produce food and materials</a:t>
            </a:r>
          </a:p>
          <a:p>
            <a:pPr marL="514350" indent="-514350">
              <a:buFont typeface="Arial" panose="020B0604020202020204" pitchFamily="34" charset="0"/>
              <a:buChar char="•"/>
            </a:pPr>
            <a:endParaRPr lang="en-US" sz="2800" dirty="0" smtClean="0"/>
          </a:p>
          <a:p>
            <a:pPr marL="514350" indent="-514350">
              <a:buFont typeface="Arial" panose="020B0604020202020204" pitchFamily="34" charset="0"/>
              <a:buChar char="•"/>
            </a:pPr>
            <a:r>
              <a:rPr lang="en-US" sz="2800" dirty="0"/>
              <a:t>W</a:t>
            </a:r>
            <a:r>
              <a:rPr lang="en-US" sz="2800" dirty="0" smtClean="0"/>
              <a:t>arfare</a:t>
            </a:r>
          </a:p>
        </p:txBody>
      </p:sp>
      <p:pic>
        <p:nvPicPr>
          <p:cNvPr id="4100" name="Picture 4" descr="Image result for Chumash native americ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406" y="1556167"/>
            <a:ext cx="3435779" cy="5143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28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and Fire</a:t>
            </a:r>
            <a:endParaRPr lang="en-US" dirty="0"/>
          </a:p>
        </p:txBody>
      </p:sp>
      <p:pic>
        <p:nvPicPr>
          <p:cNvPr id="6" name="Picture 5">
            <a:extLst>
              <a:ext uri="{FF2B5EF4-FFF2-40B4-BE49-F238E27FC236}">
                <a16:creationId xmlns:a16="http://schemas.microsoft.com/office/drawing/2014/main" id="{4D823D9D-8E15-024E-BAA5-7430F39AAC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00015" y="2157372"/>
            <a:ext cx="4603034" cy="435261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8242663" y="6248372"/>
            <a:ext cx="2468880" cy="261610"/>
          </a:xfrm>
          <a:prstGeom prst="rect">
            <a:avLst/>
          </a:prstGeom>
          <a:noFill/>
        </p:spPr>
        <p:txBody>
          <a:bodyPr wrap="square" rtlCol="0">
            <a:spAutoFit/>
          </a:bodyPr>
          <a:lstStyle/>
          <a:p>
            <a:r>
              <a:rPr lang="en-US" sz="1100" dirty="0" smtClean="0"/>
              <a:t>Photo by Bethany </a:t>
            </a:r>
            <a:r>
              <a:rPr lang="en-US" sz="1100" dirty="0" err="1" smtClean="0"/>
              <a:t>Szczepanski</a:t>
            </a:r>
            <a:endParaRPr lang="en-US" sz="1100" dirty="0"/>
          </a:p>
        </p:txBody>
      </p:sp>
      <p:sp>
        <p:nvSpPr>
          <p:cNvPr id="7" name="TextBox 6"/>
          <p:cNvSpPr txBox="1"/>
          <p:nvPr/>
        </p:nvSpPr>
        <p:spPr>
          <a:xfrm>
            <a:off x="680321" y="2900623"/>
            <a:ext cx="4506516" cy="3046988"/>
          </a:xfrm>
          <a:prstGeom prst="rect">
            <a:avLst/>
          </a:prstGeom>
          <a:noFill/>
        </p:spPr>
        <p:txBody>
          <a:bodyPr wrap="square" rtlCol="0">
            <a:spAutoFit/>
          </a:bodyPr>
          <a:lstStyle/>
          <a:p>
            <a:r>
              <a:rPr lang="en-US" sz="3200" dirty="0"/>
              <a:t>Ranchers burned the land so that grasses </a:t>
            </a:r>
            <a:r>
              <a:rPr lang="en-US" sz="3200" dirty="0" smtClean="0"/>
              <a:t>could grow.</a:t>
            </a:r>
          </a:p>
          <a:p>
            <a:endParaRPr lang="en-US" sz="3200" dirty="0" smtClean="0"/>
          </a:p>
          <a:p>
            <a:r>
              <a:rPr lang="en-US" sz="3200" dirty="0" smtClean="0"/>
              <a:t>This provided food sources for cattle.</a:t>
            </a:r>
            <a:endParaRPr lang="en-US" sz="3200" dirty="0"/>
          </a:p>
        </p:txBody>
      </p:sp>
    </p:spTree>
    <p:extLst>
      <p:ext uri="{BB962C8B-B14F-4D97-AF65-F5344CB8AC3E}">
        <p14:creationId xmlns:p14="http://schemas.microsoft.com/office/powerpoint/2010/main" val="2037321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in California</a:t>
            </a:r>
            <a:endParaRPr lang="en-US" dirty="0"/>
          </a:p>
        </p:txBody>
      </p:sp>
      <p:sp>
        <p:nvSpPr>
          <p:cNvPr id="4" name="TextBox 3"/>
          <p:cNvSpPr txBox="1"/>
          <p:nvPr/>
        </p:nvSpPr>
        <p:spPr>
          <a:xfrm>
            <a:off x="5914030" y="2306472"/>
            <a:ext cx="6277970" cy="4093428"/>
          </a:xfrm>
          <a:prstGeom prst="rect">
            <a:avLst/>
          </a:prstGeom>
          <a:noFill/>
        </p:spPr>
        <p:txBody>
          <a:bodyPr wrap="square" rtlCol="0">
            <a:spAutoFit/>
          </a:bodyPr>
          <a:lstStyle/>
          <a:p>
            <a:r>
              <a:rPr lang="en-US" sz="2000" dirty="0" smtClean="0"/>
              <a:t>Fire is a natural part of the ecosystems in southern California.</a:t>
            </a:r>
          </a:p>
          <a:p>
            <a:endParaRPr lang="en-US" sz="2000" dirty="0"/>
          </a:p>
          <a:p>
            <a:r>
              <a:rPr lang="en-US" sz="2000" dirty="0" smtClean="0"/>
              <a:t>Fire needs to have fuel, oxygen, and heat to ignite.</a:t>
            </a:r>
          </a:p>
          <a:p>
            <a:endParaRPr lang="en-US" sz="2000" dirty="0"/>
          </a:p>
          <a:p>
            <a:r>
              <a:rPr lang="en-US" sz="2000" dirty="0" smtClean="0"/>
              <a:t>Topography, weather, and fuel can change fire behavior.</a:t>
            </a:r>
          </a:p>
          <a:p>
            <a:endParaRPr lang="en-US" sz="2000" dirty="0"/>
          </a:p>
          <a:p>
            <a:r>
              <a:rPr lang="en-US" sz="2000" dirty="0" smtClean="0"/>
              <a:t>Too many fires change the ecosystems and allow invasive plants to move in.</a:t>
            </a:r>
          </a:p>
          <a:p>
            <a:endParaRPr lang="en-US" sz="2000" dirty="0"/>
          </a:p>
          <a:p>
            <a:r>
              <a:rPr lang="en-US" sz="2000" dirty="0" smtClean="0"/>
              <a:t>Fire has been used by southern California Native Americans and ranchers to meet their needs.</a:t>
            </a:r>
            <a:endParaRPr lang="en-US" sz="2000" dirty="0"/>
          </a:p>
        </p:txBody>
      </p:sp>
      <p:pic>
        <p:nvPicPr>
          <p:cNvPr id="5" name="Picture 4"/>
          <p:cNvPicPr>
            <a:picLocks noChangeAspect="1"/>
          </p:cNvPicPr>
          <p:nvPr/>
        </p:nvPicPr>
        <p:blipFill>
          <a:blip r:embed="rId3"/>
          <a:stretch>
            <a:fillRect/>
          </a:stretch>
        </p:blipFill>
        <p:spPr>
          <a:xfrm>
            <a:off x="259629" y="2306472"/>
            <a:ext cx="5422600" cy="4093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805594" y="6138290"/>
            <a:ext cx="2108436" cy="261610"/>
          </a:xfrm>
          <a:prstGeom prst="rect">
            <a:avLst/>
          </a:prstGeom>
          <a:noFill/>
        </p:spPr>
        <p:txBody>
          <a:bodyPr wrap="square" rtlCol="0">
            <a:spAutoFit/>
          </a:bodyPr>
          <a:lstStyle/>
          <a:p>
            <a:r>
              <a:rPr lang="en-US" sz="1100" dirty="0" smtClean="0"/>
              <a:t>Photo by Gary Coronado</a:t>
            </a:r>
            <a:endParaRPr lang="en-US" sz="1100" dirty="0"/>
          </a:p>
        </p:txBody>
      </p:sp>
    </p:spTree>
    <p:extLst>
      <p:ext uri="{BB962C8B-B14F-4D97-AF65-F5344CB8AC3E}">
        <p14:creationId xmlns:p14="http://schemas.microsoft.com/office/powerpoint/2010/main" val="3690450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you come on your field trip, </a:t>
            </a:r>
            <a:r>
              <a:rPr lang="en-US" dirty="0"/>
              <a:t>y</a:t>
            </a:r>
            <a:r>
              <a:rPr lang="en-US" dirty="0" smtClean="0"/>
              <a:t>ou may see many plant communities.</a:t>
            </a:r>
            <a:endParaRPr lang="en-US" dirty="0"/>
          </a:p>
        </p:txBody>
      </p:sp>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3920" b="16061"/>
          <a:stretch/>
        </p:blipFill>
        <p:spPr bwMode="auto">
          <a:xfrm>
            <a:off x="1816871" y="2084531"/>
            <a:ext cx="7673118" cy="4604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4325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724" b="6211"/>
          <a:stretch/>
        </p:blipFill>
        <p:spPr>
          <a:xfrm>
            <a:off x="0" y="-27296"/>
            <a:ext cx="12192000" cy="6919415"/>
          </a:xfrm>
          <a:prstGeom prst="rect">
            <a:avLst/>
          </a:prstGeom>
        </p:spPr>
      </p:pic>
      <p:sp>
        <p:nvSpPr>
          <p:cNvPr id="4" name="Title 3"/>
          <p:cNvSpPr>
            <a:spLocks noGrp="1"/>
          </p:cNvSpPr>
          <p:nvPr>
            <p:ph type="title"/>
          </p:nvPr>
        </p:nvSpPr>
        <p:spPr>
          <a:xfrm>
            <a:off x="303163" y="5100963"/>
            <a:ext cx="9613861" cy="1080938"/>
          </a:xfrm>
        </p:spPr>
        <p:txBody>
          <a:bodyPr/>
          <a:lstStyle/>
          <a:p>
            <a:r>
              <a:rPr lang="en-US" dirty="0" smtClean="0"/>
              <a:t>You may see Valley Grasslands</a:t>
            </a:r>
            <a:endParaRPr lang="en-US" dirty="0"/>
          </a:p>
        </p:txBody>
      </p:sp>
      <p:sp>
        <p:nvSpPr>
          <p:cNvPr id="5" name="TextBox 4"/>
          <p:cNvSpPr txBox="1"/>
          <p:nvPr/>
        </p:nvSpPr>
        <p:spPr>
          <a:xfrm>
            <a:off x="10915109" y="6473898"/>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33765778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681" t="398" r="7662" b="-634"/>
          <a:stretch/>
        </p:blipFill>
        <p:spPr>
          <a:xfrm>
            <a:off x="0" y="0"/>
            <a:ext cx="12192000" cy="6892119"/>
          </a:xfrm>
          <a:prstGeom prst="rect">
            <a:avLst/>
          </a:prstGeom>
        </p:spPr>
      </p:pic>
      <p:sp>
        <p:nvSpPr>
          <p:cNvPr id="4" name="Title 3"/>
          <p:cNvSpPr>
            <a:spLocks noGrp="1"/>
          </p:cNvSpPr>
          <p:nvPr>
            <p:ph type="title"/>
          </p:nvPr>
        </p:nvSpPr>
        <p:spPr>
          <a:xfrm>
            <a:off x="748559" y="657695"/>
            <a:ext cx="9613861" cy="1080938"/>
          </a:xfrm>
        </p:spPr>
        <p:txBody>
          <a:bodyPr/>
          <a:lstStyle/>
          <a:p>
            <a:r>
              <a:rPr lang="en-US" dirty="0" smtClean="0"/>
              <a:t>Valley Oak Savannah</a:t>
            </a:r>
            <a:endParaRPr lang="en-US" dirty="0"/>
          </a:p>
        </p:txBody>
      </p:sp>
      <p:sp>
        <p:nvSpPr>
          <p:cNvPr id="5" name="TextBox 4"/>
          <p:cNvSpPr txBox="1"/>
          <p:nvPr/>
        </p:nvSpPr>
        <p:spPr>
          <a:xfrm>
            <a:off x="10845836" y="6141389"/>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1960712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735" b="11918"/>
          <a:stretch/>
        </p:blipFill>
        <p:spPr bwMode="auto">
          <a:xfrm>
            <a:off x="-118745" y="-39189"/>
            <a:ext cx="12310745" cy="69363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97272" y="0"/>
            <a:ext cx="6073255" cy="1323439"/>
          </a:xfrm>
          <a:prstGeom prst="rect">
            <a:avLst/>
          </a:prstGeom>
          <a:noFill/>
        </p:spPr>
        <p:txBody>
          <a:bodyPr wrap="square" rtlCol="0">
            <a:spAutoFit/>
          </a:bodyPr>
          <a:lstStyle/>
          <a:p>
            <a:r>
              <a:rPr lang="en-US" sz="4000" dirty="0" smtClean="0">
                <a:solidFill>
                  <a:schemeClr val="bg1">
                    <a:lumMod val="75000"/>
                    <a:lumOff val="25000"/>
                  </a:schemeClr>
                </a:solidFill>
              </a:rPr>
              <a:t>Our home is very special because of its climate.</a:t>
            </a:r>
            <a:endParaRPr lang="en-US" sz="4000" dirty="0">
              <a:solidFill>
                <a:schemeClr val="bg1">
                  <a:lumMod val="75000"/>
                  <a:lumOff val="25000"/>
                </a:schemeClr>
              </a:solidFill>
            </a:endParaRPr>
          </a:p>
        </p:txBody>
      </p:sp>
      <p:sp>
        <p:nvSpPr>
          <p:cNvPr id="4" name="TextBox 3"/>
          <p:cNvSpPr txBox="1"/>
          <p:nvPr/>
        </p:nvSpPr>
        <p:spPr>
          <a:xfrm>
            <a:off x="9535886" y="7589520"/>
            <a:ext cx="2468880" cy="261610"/>
          </a:xfrm>
          <a:prstGeom prst="rect">
            <a:avLst/>
          </a:prstGeom>
          <a:noFill/>
        </p:spPr>
        <p:txBody>
          <a:bodyPr wrap="square" rtlCol="0">
            <a:spAutoFit/>
          </a:bodyPr>
          <a:lstStyle/>
          <a:p>
            <a:r>
              <a:rPr lang="en-US" sz="1100" dirty="0" smtClean="0"/>
              <a:t>Photo by Bethany </a:t>
            </a:r>
            <a:r>
              <a:rPr lang="en-US" sz="1100" dirty="0" err="1" smtClean="0"/>
              <a:t>Szczepanski</a:t>
            </a:r>
            <a:endParaRPr lang="en-US" sz="1100" dirty="0"/>
          </a:p>
        </p:txBody>
      </p:sp>
    </p:spTree>
    <p:extLst>
      <p:ext uri="{BB962C8B-B14F-4D97-AF65-F5344CB8AC3E}">
        <p14:creationId xmlns:p14="http://schemas.microsoft.com/office/powerpoint/2010/main" val="764354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4" t="11744" r="224" b="68"/>
          <a:stretch/>
        </p:blipFill>
        <p:spPr>
          <a:xfrm>
            <a:off x="0" y="-322252"/>
            <a:ext cx="12192000" cy="7173428"/>
          </a:xfrm>
          <a:prstGeom prst="rect">
            <a:avLst/>
          </a:prstGeom>
        </p:spPr>
      </p:pic>
      <p:sp>
        <p:nvSpPr>
          <p:cNvPr id="4" name="Title 3"/>
          <p:cNvSpPr>
            <a:spLocks noGrp="1"/>
          </p:cNvSpPr>
          <p:nvPr>
            <p:ph type="title"/>
          </p:nvPr>
        </p:nvSpPr>
        <p:spPr>
          <a:xfrm>
            <a:off x="2208870" y="3933157"/>
            <a:ext cx="9613861" cy="1080938"/>
          </a:xfrm>
        </p:spPr>
        <p:txBody>
          <a:bodyPr/>
          <a:lstStyle/>
          <a:p>
            <a:pPr algn="r"/>
            <a:r>
              <a:rPr lang="en-US" dirty="0" smtClean="0"/>
              <a:t>Oak Woodland</a:t>
            </a:r>
            <a:endParaRPr lang="en-US" dirty="0"/>
          </a:p>
        </p:txBody>
      </p:sp>
      <p:sp>
        <p:nvSpPr>
          <p:cNvPr id="5" name="TextBox 4"/>
          <p:cNvSpPr txBox="1"/>
          <p:nvPr/>
        </p:nvSpPr>
        <p:spPr>
          <a:xfrm>
            <a:off x="11025944" y="6473898"/>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42827467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64096"/>
          </a:xfrm>
          <a:prstGeom prst="rect">
            <a:avLst/>
          </a:prstGeom>
        </p:spPr>
      </p:pic>
      <p:sp>
        <p:nvSpPr>
          <p:cNvPr id="4" name="Title 3"/>
          <p:cNvSpPr>
            <a:spLocks noGrp="1"/>
          </p:cNvSpPr>
          <p:nvPr>
            <p:ph type="title"/>
          </p:nvPr>
        </p:nvSpPr>
        <p:spPr>
          <a:xfrm>
            <a:off x="118618" y="5651799"/>
            <a:ext cx="9613861" cy="1080938"/>
          </a:xfrm>
        </p:spPr>
        <p:txBody>
          <a:bodyPr/>
          <a:lstStyle/>
          <a:p>
            <a:r>
              <a:rPr lang="en-US" dirty="0" smtClean="0"/>
              <a:t>Coastal Sage Scrub</a:t>
            </a:r>
            <a:endParaRPr lang="en-US" dirty="0"/>
          </a:p>
        </p:txBody>
      </p:sp>
      <p:sp>
        <p:nvSpPr>
          <p:cNvPr id="5" name="TextBox 4"/>
          <p:cNvSpPr txBox="1"/>
          <p:nvPr/>
        </p:nvSpPr>
        <p:spPr>
          <a:xfrm>
            <a:off x="0" y="6596390"/>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21795519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475" b="6056"/>
          <a:stretch/>
        </p:blipFill>
        <p:spPr>
          <a:xfrm>
            <a:off x="0" y="0"/>
            <a:ext cx="12192000" cy="6871063"/>
          </a:xfrm>
          <a:prstGeom prst="rect">
            <a:avLst/>
          </a:prstGeom>
        </p:spPr>
      </p:pic>
      <p:sp>
        <p:nvSpPr>
          <p:cNvPr id="4" name="Title 3"/>
          <p:cNvSpPr>
            <a:spLocks noGrp="1"/>
          </p:cNvSpPr>
          <p:nvPr>
            <p:ph type="title"/>
          </p:nvPr>
        </p:nvSpPr>
        <p:spPr>
          <a:xfrm>
            <a:off x="259307" y="753228"/>
            <a:ext cx="11805314" cy="1080938"/>
          </a:xfrm>
        </p:spPr>
        <p:txBody>
          <a:bodyPr/>
          <a:lstStyle/>
          <a:p>
            <a:r>
              <a:rPr lang="en-US" dirty="0" smtClean="0"/>
              <a:t>You will definitely see </a:t>
            </a:r>
            <a:r>
              <a:rPr lang="en-US" u="sng" dirty="0" smtClean="0"/>
              <a:t>Chaparral!</a:t>
            </a:r>
            <a:endParaRPr lang="en-US" u="sng" dirty="0"/>
          </a:p>
        </p:txBody>
      </p:sp>
      <p:sp>
        <p:nvSpPr>
          <p:cNvPr id="5" name="TextBox 4"/>
          <p:cNvSpPr txBox="1"/>
          <p:nvPr/>
        </p:nvSpPr>
        <p:spPr>
          <a:xfrm>
            <a:off x="11025944" y="6432335"/>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1679546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qdwlW0bzkISIjkDTzv3zI-SiVJabAfWEIO9k2o7jsehFRn4WFpgubIiGlgXEbKRK-6ndR_Jwf5i7GLrS2nWRweRiSwBNJyiDTLSREUeetRnLaU7Lwnp2hmqrq-TbXITGDZczS0yCJFgYEbAJ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12" y="2333323"/>
            <a:ext cx="7301085" cy="41068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Chaparral</a:t>
            </a:r>
            <a:endParaRPr lang="en-US" dirty="0"/>
          </a:p>
        </p:txBody>
      </p:sp>
      <p:sp>
        <p:nvSpPr>
          <p:cNvPr id="3" name="TextBox 2"/>
          <p:cNvSpPr txBox="1"/>
          <p:nvPr/>
        </p:nvSpPr>
        <p:spPr>
          <a:xfrm>
            <a:off x="7837715" y="2333323"/>
            <a:ext cx="412786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G</a:t>
            </a:r>
            <a:r>
              <a:rPr lang="en-US" sz="2400" dirty="0" smtClean="0"/>
              <a:t>row in dry areas and can survive droughts</a:t>
            </a:r>
          </a:p>
          <a:p>
            <a:endParaRPr lang="en-US" sz="2400" dirty="0" smtClean="0"/>
          </a:p>
          <a:p>
            <a:pPr marL="285750" indent="-285750">
              <a:buFont typeface="Arial" panose="020B0604020202020204" pitchFamily="34" charset="0"/>
              <a:buChar char="•"/>
            </a:pPr>
            <a:r>
              <a:rPr lang="en-US" sz="2400" dirty="0" smtClean="0"/>
              <a:t>Mainly shrubs</a:t>
            </a:r>
          </a:p>
          <a:p>
            <a:endParaRPr lang="en-US" sz="2400" dirty="0" smtClean="0"/>
          </a:p>
          <a:p>
            <a:pPr marL="285750" indent="-285750">
              <a:buFont typeface="Arial" panose="020B0604020202020204" pitchFamily="34" charset="0"/>
              <a:buChar char="•"/>
            </a:pPr>
            <a:r>
              <a:rPr lang="en-US" sz="2400" dirty="0" smtClean="0"/>
              <a:t>Evergreen, they can use photosynthesis all year</a:t>
            </a:r>
          </a:p>
          <a:p>
            <a:r>
              <a:rPr lang="en-US" sz="2400" dirty="0" smtClean="0"/>
              <a:t> </a:t>
            </a:r>
          </a:p>
          <a:p>
            <a:pPr marL="285750" indent="-285750">
              <a:buFont typeface="Arial" panose="020B0604020202020204" pitchFamily="34" charset="0"/>
              <a:buChar char="•"/>
            </a:pPr>
            <a:r>
              <a:rPr lang="en-US" sz="2400" dirty="0" smtClean="0"/>
              <a:t>Can grow back after fires if they do not happen too often</a:t>
            </a:r>
            <a:endParaRPr lang="en-US" sz="2400" dirty="0"/>
          </a:p>
        </p:txBody>
      </p:sp>
      <p:sp>
        <p:nvSpPr>
          <p:cNvPr id="5" name="TextBox 4"/>
          <p:cNvSpPr txBox="1"/>
          <p:nvPr/>
        </p:nvSpPr>
        <p:spPr>
          <a:xfrm>
            <a:off x="6301545" y="6210662"/>
            <a:ext cx="1166056" cy="261610"/>
          </a:xfrm>
          <a:prstGeom prst="rect">
            <a:avLst/>
          </a:prstGeom>
          <a:noFill/>
        </p:spPr>
        <p:txBody>
          <a:bodyPr wrap="square" rtlCol="0">
            <a:spAutoFit/>
          </a:bodyPr>
          <a:lstStyle/>
          <a:p>
            <a:r>
              <a:rPr lang="en-US" sz="1100" dirty="0" smtClean="0"/>
              <a:t>Photo by NPS</a:t>
            </a:r>
            <a:endParaRPr lang="en-US" sz="1100" dirty="0"/>
          </a:p>
        </p:txBody>
      </p:sp>
    </p:spTree>
    <p:extLst>
      <p:ext uri="{BB962C8B-B14F-4D97-AF65-F5344CB8AC3E}">
        <p14:creationId xmlns:p14="http://schemas.microsoft.com/office/powerpoint/2010/main" val="983631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bus, you will see healthy plants…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66" t="13641" r="266" b="25670"/>
          <a:stretch/>
        </p:blipFill>
        <p:spPr>
          <a:xfrm>
            <a:off x="957942" y="2186864"/>
            <a:ext cx="9831978" cy="4475194"/>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9238708" y="6400448"/>
            <a:ext cx="1746913" cy="261610"/>
          </a:xfrm>
          <a:prstGeom prst="rect">
            <a:avLst/>
          </a:prstGeom>
          <a:noFill/>
        </p:spPr>
        <p:txBody>
          <a:bodyPr wrap="square" rtlCol="0">
            <a:spAutoFit/>
          </a:bodyPr>
          <a:lstStyle/>
          <a:p>
            <a:r>
              <a:rPr lang="en-US" sz="1100" dirty="0" smtClean="0"/>
              <a:t>Photo by Nico Ramirez</a:t>
            </a:r>
            <a:endParaRPr lang="en-US" sz="1100" dirty="0"/>
          </a:p>
        </p:txBody>
      </p:sp>
    </p:spTree>
    <p:extLst>
      <p:ext uri="{BB962C8B-B14F-4D97-AF65-F5344CB8AC3E}">
        <p14:creationId xmlns:p14="http://schemas.microsoft.com/office/powerpoint/2010/main" val="460059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nd areas that burned from wildfires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9" t="7063" r="-129" b="34781"/>
          <a:stretch/>
        </p:blipFill>
        <p:spPr>
          <a:xfrm>
            <a:off x="588881" y="2199927"/>
            <a:ext cx="10110650" cy="440988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588881" y="6348197"/>
            <a:ext cx="1746913" cy="261610"/>
          </a:xfrm>
          <a:prstGeom prst="rect">
            <a:avLst/>
          </a:prstGeom>
          <a:noFill/>
        </p:spPr>
        <p:txBody>
          <a:bodyPr wrap="square" rtlCol="0">
            <a:spAutoFit/>
          </a:bodyPr>
          <a:lstStyle/>
          <a:p>
            <a:r>
              <a:rPr lang="en-US" sz="1100" dirty="0" smtClean="0"/>
              <a:t>Photo by Nico Ramirez</a:t>
            </a:r>
            <a:endParaRPr lang="en-US" sz="1100" dirty="0"/>
          </a:p>
        </p:txBody>
      </p:sp>
    </p:spTree>
    <p:extLst>
      <p:ext uri="{BB962C8B-B14F-4D97-AF65-F5344CB8AC3E}">
        <p14:creationId xmlns:p14="http://schemas.microsoft.com/office/powerpoint/2010/main" val="26716354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2 weeks after the fire, plants started growing back! It is recovering already!</a:t>
            </a:r>
            <a:endParaRPr lang="en-US" dirty="0"/>
          </a:p>
        </p:txBody>
      </p:sp>
      <p:pic>
        <p:nvPicPr>
          <p:cNvPr id="6146" name="Picture 2" descr="Image may contain: one or more people, phone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200" y="2363530"/>
            <a:ext cx="5501217" cy="4074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Image may contain: mountain, sky, outdoor and 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91" y="2356686"/>
            <a:ext cx="5441578" cy="408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109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will see you soon!</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2" t="10777" r="152" b="15440"/>
          <a:stretch/>
        </p:blipFill>
        <p:spPr>
          <a:xfrm>
            <a:off x="1710725" y="2187145"/>
            <a:ext cx="8128000" cy="4497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2399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534" b="-76"/>
          <a:stretch/>
        </p:blipFill>
        <p:spPr>
          <a:xfrm>
            <a:off x="0" y="0"/>
            <a:ext cx="12192000" cy="6907427"/>
          </a:xfrm>
          <a:prstGeom prst="rect">
            <a:avLst/>
          </a:prstGeom>
        </p:spPr>
      </p:pic>
      <p:sp>
        <p:nvSpPr>
          <p:cNvPr id="3" name="TextBox 2"/>
          <p:cNvSpPr txBox="1"/>
          <p:nvPr/>
        </p:nvSpPr>
        <p:spPr>
          <a:xfrm>
            <a:off x="5174385" y="1141329"/>
            <a:ext cx="7262949" cy="707886"/>
          </a:xfrm>
          <a:prstGeom prst="rect">
            <a:avLst/>
          </a:prstGeom>
          <a:noFill/>
        </p:spPr>
        <p:txBody>
          <a:bodyPr wrap="square" rtlCol="0">
            <a:spAutoFit/>
          </a:bodyPr>
          <a:lstStyle/>
          <a:p>
            <a:r>
              <a:rPr lang="en-US" sz="4000" dirty="0" smtClean="0"/>
              <a:t>It is a Mediterranean Climate.</a:t>
            </a:r>
            <a:endParaRPr lang="en-US" sz="4000" dirty="0"/>
          </a:p>
        </p:txBody>
      </p:sp>
      <p:sp>
        <p:nvSpPr>
          <p:cNvPr id="4" name="TextBox 3"/>
          <p:cNvSpPr txBox="1"/>
          <p:nvPr/>
        </p:nvSpPr>
        <p:spPr>
          <a:xfrm>
            <a:off x="9723120" y="6329131"/>
            <a:ext cx="2468880" cy="261610"/>
          </a:xfrm>
          <a:prstGeom prst="rect">
            <a:avLst/>
          </a:prstGeom>
          <a:noFill/>
        </p:spPr>
        <p:txBody>
          <a:bodyPr wrap="square" rtlCol="0">
            <a:spAutoFit/>
          </a:bodyPr>
          <a:lstStyle/>
          <a:p>
            <a:r>
              <a:rPr lang="en-US" sz="1100" dirty="0" smtClean="0"/>
              <a:t>Photo by Bethany </a:t>
            </a:r>
            <a:r>
              <a:rPr lang="en-US" sz="1100" dirty="0" err="1" smtClean="0"/>
              <a:t>Szczepanski</a:t>
            </a:r>
            <a:endParaRPr lang="en-US" sz="1100" dirty="0"/>
          </a:p>
        </p:txBody>
      </p:sp>
    </p:spTree>
    <p:extLst>
      <p:ext uri="{BB962C8B-B14F-4D97-AF65-F5344CB8AC3E}">
        <p14:creationId xmlns:p14="http://schemas.microsoft.com/office/powerpoint/2010/main" val="2111124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4" t="1036" r="-173" b="-532"/>
          <a:stretch/>
        </p:blipFill>
        <p:spPr>
          <a:xfrm>
            <a:off x="210059" y="2255653"/>
            <a:ext cx="7964123" cy="3992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The Mediterranean Climate</a:t>
            </a:r>
            <a:endParaRPr lang="en-US" dirty="0"/>
          </a:p>
        </p:txBody>
      </p:sp>
      <p:sp>
        <p:nvSpPr>
          <p:cNvPr id="4" name="TextBox 3"/>
          <p:cNvSpPr txBox="1"/>
          <p:nvPr/>
        </p:nvSpPr>
        <p:spPr>
          <a:xfrm>
            <a:off x="8339107" y="2255652"/>
            <a:ext cx="3701143" cy="4031873"/>
          </a:xfrm>
          <a:prstGeom prst="rect">
            <a:avLst/>
          </a:prstGeom>
          <a:noFill/>
        </p:spPr>
        <p:txBody>
          <a:bodyPr wrap="square" rtlCol="0">
            <a:spAutoFit/>
          </a:bodyPr>
          <a:lstStyle/>
          <a:p>
            <a:r>
              <a:rPr lang="en-US" sz="3200" dirty="0" smtClean="0"/>
              <a:t>Is found in 5 parts of the world</a:t>
            </a:r>
          </a:p>
          <a:p>
            <a:endParaRPr lang="en-US" sz="3200" dirty="0" smtClean="0"/>
          </a:p>
          <a:p>
            <a:pPr marL="285750" indent="-285750">
              <a:buFont typeface="Arial" panose="020B0604020202020204" pitchFamily="34" charset="0"/>
              <a:buChar char="•"/>
            </a:pPr>
            <a:r>
              <a:rPr lang="en-US" sz="3200" dirty="0" smtClean="0"/>
              <a:t>It has hot and dry summers</a:t>
            </a:r>
          </a:p>
          <a:p>
            <a:endParaRPr lang="en-US" sz="3200" dirty="0" smtClean="0"/>
          </a:p>
          <a:p>
            <a:pPr marL="285750" indent="-285750">
              <a:buFont typeface="Arial" panose="020B0604020202020204" pitchFamily="34" charset="0"/>
              <a:buChar char="•"/>
            </a:pPr>
            <a:r>
              <a:rPr lang="en-US" sz="3200" dirty="0" smtClean="0"/>
              <a:t>It has mild and wet winters</a:t>
            </a:r>
            <a:endParaRPr lang="en-US" sz="1600" dirty="0"/>
          </a:p>
        </p:txBody>
      </p:sp>
    </p:spTree>
    <p:extLst>
      <p:ext uri="{BB962C8B-B14F-4D97-AF65-F5344CB8AC3E}">
        <p14:creationId xmlns:p14="http://schemas.microsoft.com/office/powerpoint/2010/main" val="301532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59" y="2255652"/>
            <a:ext cx="8019542" cy="401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The Mediterranean Climate</a:t>
            </a:r>
            <a:endParaRPr lang="en-US" dirty="0"/>
          </a:p>
        </p:txBody>
      </p:sp>
      <p:sp>
        <p:nvSpPr>
          <p:cNvPr id="4" name="TextBox 3"/>
          <p:cNvSpPr txBox="1"/>
          <p:nvPr/>
        </p:nvSpPr>
        <p:spPr>
          <a:xfrm rot="2011548">
            <a:off x="8064399" y="3738490"/>
            <a:ext cx="4744890" cy="830997"/>
          </a:xfrm>
          <a:prstGeom prst="rect">
            <a:avLst/>
          </a:prstGeom>
          <a:noFill/>
        </p:spPr>
        <p:txBody>
          <a:bodyPr wrap="square" rtlCol="0">
            <a:spAutoFit/>
          </a:bodyPr>
          <a:lstStyle/>
          <a:p>
            <a:r>
              <a:rPr lang="en-US" sz="4800" dirty="0" smtClean="0"/>
              <a:t>Where are we?</a:t>
            </a:r>
            <a:endParaRPr lang="en-US" sz="4800" dirty="0"/>
          </a:p>
        </p:txBody>
      </p:sp>
    </p:spTree>
    <p:extLst>
      <p:ext uri="{BB962C8B-B14F-4D97-AF65-F5344CB8AC3E}">
        <p14:creationId xmlns:p14="http://schemas.microsoft.com/office/powerpoint/2010/main" val="3277443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59" y="2255652"/>
            <a:ext cx="8019542" cy="401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The Mediterranean Climate</a:t>
            </a:r>
            <a:endParaRPr lang="en-US" dirty="0"/>
          </a:p>
        </p:txBody>
      </p:sp>
      <p:sp>
        <p:nvSpPr>
          <p:cNvPr id="4" name="TextBox 3"/>
          <p:cNvSpPr txBox="1"/>
          <p:nvPr/>
        </p:nvSpPr>
        <p:spPr>
          <a:xfrm rot="2011548">
            <a:off x="8064399" y="3738490"/>
            <a:ext cx="4744890" cy="830997"/>
          </a:xfrm>
          <a:prstGeom prst="rect">
            <a:avLst/>
          </a:prstGeom>
          <a:noFill/>
        </p:spPr>
        <p:txBody>
          <a:bodyPr wrap="square" rtlCol="0">
            <a:spAutoFit/>
          </a:bodyPr>
          <a:lstStyle/>
          <a:p>
            <a:r>
              <a:rPr lang="en-US" sz="4800" dirty="0" smtClean="0"/>
              <a:t>Where are we?</a:t>
            </a:r>
            <a:endParaRPr lang="en-US" sz="4800" dirty="0"/>
          </a:p>
        </p:txBody>
      </p:sp>
      <p:sp>
        <p:nvSpPr>
          <p:cNvPr id="5" name="Oval 4"/>
          <p:cNvSpPr/>
          <p:nvPr/>
        </p:nvSpPr>
        <p:spPr>
          <a:xfrm>
            <a:off x="404949" y="3500846"/>
            <a:ext cx="1502227" cy="1084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1384663" y="4153989"/>
            <a:ext cx="39188" cy="74458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459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Mediterranean Climate</a:t>
            </a: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9843" y1="85156" x2="39843" y2="85156"/>
                        <a14:foregroundMark x1="43098" y1="84570" x2="43098" y2="84570"/>
                        <a14:foregroundMark x1="37486" y1="84473" x2="37486" y2="84473"/>
                        <a14:foregroundMark x1="56566" y1="96582" x2="56566" y2="96582"/>
                        <a14:foregroundMark x1="57015" y1="91211" x2="57015" y2="91211"/>
                        <a14:foregroundMark x1="55780" y1="90527" x2="55780" y2="90527"/>
                        <a14:foregroundMark x1="46016" y1="92871" x2="46016" y2="92871"/>
                      </a14:backgroundRemoval>
                    </a14:imgEffect>
                  </a14:imgLayer>
                </a14:imgProps>
              </a:ext>
            </a:extLst>
          </a:blip>
          <a:stretch>
            <a:fillRect/>
          </a:stretch>
        </p:blipFill>
        <p:spPr>
          <a:xfrm>
            <a:off x="6750414" y="753228"/>
            <a:ext cx="5160264" cy="5930539"/>
          </a:xfrm>
          <a:prstGeom prst="rect">
            <a:avLst/>
          </a:prstGeom>
        </p:spPr>
      </p:pic>
      <p:sp>
        <p:nvSpPr>
          <p:cNvPr id="9" name="Oval 8"/>
          <p:cNvSpPr/>
          <p:nvPr/>
        </p:nvSpPr>
        <p:spPr>
          <a:xfrm>
            <a:off x="8470277" y="5128933"/>
            <a:ext cx="1502227" cy="1084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9449991" y="5782076"/>
            <a:ext cx="39188" cy="74458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1957" y="2063898"/>
            <a:ext cx="6288457" cy="5016758"/>
          </a:xfrm>
          <a:prstGeom prst="rect">
            <a:avLst/>
          </a:prstGeom>
          <a:noFill/>
        </p:spPr>
        <p:txBody>
          <a:bodyPr wrap="square" rtlCol="0">
            <a:spAutoFit/>
          </a:bodyPr>
          <a:lstStyle/>
          <a:p>
            <a:r>
              <a:rPr lang="en-US" sz="3600" dirty="0" smtClean="0"/>
              <a:t>The most common plant community in southern California is </a:t>
            </a:r>
            <a:r>
              <a:rPr lang="en-US" sz="3600" dirty="0">
                <a:solidFill>
                  <a:srgbClr val="FFFF00"/>
                </a:solidFill>
              </a:rPr>
              <a:t>C</a:t>
            </a:r>
            <a:r>
              <a:rPr lang="en-US" sz="3600" dirty="0" smtClean="0">
                <a:solidFill>
                  <a:srgbClr val="FFFF00"/>
                </a:solidFill>
              </a:rPr>
              <a:t>haparral</a:t>
            </a:r>
            <a:r>
              <a:rPr lang="en-US" sz="3600" dirty="0" smtClean="0"/>
              <a:t> and </a:t>
            </a:r>
            <a:r>
              <a:rPr lang="en-US" sz="3600" dirty="0">
                <a:solidFill>
                  <a:srgbClr val="FFFF00"/>
                </a:solidFill>
              </a:rPr>
              <a:t>C</a:t>
            </a:r>
            <a:r>
              <a:rPr lang="en-US" sz="3600" dirty="0" smtClean="0">
                <a:solidFill>
                  <a:srgbClr val="FFFF00"/>
                </a:solidFill>
              </a:rPr>
              <a:t>oastal </a:t>
            </a:r>
            <a:r>
              <a:rPr lang="en-US" sz="3600" dirty="0">
                <a:solidFill>
                  <a:srgbClr val="FFFF00"/>
                </a:solidFill>
              </a:rPr>
              <a:t>S</a:t>
            </a:r>
            <a:r>
              <a:rPr lang="en-US" sz="3600" dirty="0" smtClean="0">
                <a:solidFill>
                  <a:srgbClr val="FFFF00"/>
                </a:solidFill>
              </a:rPr>
              <a:t>age Scrub.</a:t>
            </a:r>
          </a:p>
          <a:p>
            <a:endParaRPr lang="en-US" sz="3600" dirty="0">
              <a:solidFill>
                <a:srgbClr val="00B050"/>
              </a:solidFill>
            </a:endParaRPr>
          </a:p>
          <a:p>
            <a:r>
              <a:rPr lang="en-US" sz="3600" dirty="0" smtClean="0"/>
              <a:t>Because of this climate, wildfires can occur in these plant communities.</a:t>
            </a:r>
          </a:p>
          <a:p>
            <a:endParaRPr lang="en-US" sz="3200" dirty="0"/>
          </a:p>
        </p:txBody>
      </p:sp>
    </p:spTree>
    <p:extLst>
      <p:ext uri="{BB962C8B-B14F-4D97-AF65-F5344CB8AC3E}">
        <p14:creationId xmlns:p14="http://schemas.microsoft.com/office/powerpoint/2010/main" val="2236028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5752</TotalTime>
  <Words>3029</Words>
  <Application>Microsoft Office PowerPoint</Application>
  <PresentationFormat>Widescreen</PresentationFormat>
  <Paragraphs>327</Paragraphs>
  <Slides>47</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Helvetica Neue</vt:lpstr>
      <vt:lpstr>Trebuchet MS</vt:lpstr>
      <vt:lpstr>Berlin</vt:lpstr>
      <vt:lpstr>PowerPoint Presentation</vt:lpstr>
      <vt:lpstr>PowerPoint Presentation</vt:lpstr>
      <vt:lpstr>Fires in California</vt:lpstr>
      <vt:lpstr>PowerPoint Presentation</vt:lpstr>
      <vt:lpstr>PowerPoint Presentation</vt:lpstr>
      <vt:lpstr>The Mediterranean Climate</vt:lpstr>
      <vt:lpstr>The Mediterranean Climate</vt:lpstr>
      <vt:lpstr>The Mediterranean Climate</vt:lpstr>
      <vt:lpstr>The Mediterranean Climate</vt:lpstr>
      <vt:lpstr>How does a fire start?</vt:lpstr>
      <vt:lpstr>The Fire Triangle Activity</vt:lpstr>
      <vt:lpstr>Fire needs Oxygen, Heat, and Fuel</vt:lpstr>
      <vt:lpstr>Fire needs Oxygen, Heat, and Fuel</vt:lpstr>
      <vt:lpstr>Oxygen</vt:lpstr>
      <vt:lpstr>Heat</vt:lpstr>
      <vt:lpstr>Heat</vt:lpstr>
      <vt:lpstr>Fuel</vt:lpstr>
      <vt:lpstr>How Fuels Catch Fire</vt:lpstr>
      <vt:lpstr>Fire Behavior Activity: Draw a Model</vt:lpstr>
      <vt:lpstr>Fire Behavior Activity: Draw a Model</vt:lpstr>
      <vt:lpstr>Fire Behavior Activity: Draw a Model</vt:lpstr>
      <vt:lpstr>Fire Behavior Activity: Draw a Model</vt:lpstr>
      <vt:lpstr>Fire Behavior Triangle</vt:lpstr>
      <vt:lpstr>Fire Behavior Triangle: Weather</vt:lpstr>
      <vt:lpstr>Fire Behavior Triangle: Topography</vt:lpstr>
      <vt:lpstr>Fire Behavior Triangle: Topography</vt:lpstr>
      <vt:lpstr>Fire Behavior Activity: Draw a Model</vt:lpstr>
      <vt:lpstr>Fire in our nearby ecosystems</vt:lpstr>
      <vt:lpstr>Fire in our nearby ecosystems</vt:lpstr>
      <vt:lpstr>Wildlife and Fire</vt:lpstr>
      <vt:lpstr>Wildlife and Fire</vt:lpstr>
      <vt:lpstr>Wildlife and Fire</vt:lpstr>
      <vt:lpstr>People and Fire</vt:lpstr>
      <vt:lpstr>People and Fire</vt:lpstr>
      <vt:lpstr>People and Fire</vt:lpstr>
      <vt:lpstr>Fire in California</vt:lpstr>
      <vt:lpstr>When you come on your field trip, you may see many plant communities.</vt:lpstr>
      <vt:lpstr>You may see Valley Grasslands</vt:lpstr>
      <vt:lpstr>Valley Oak Savannah</vt:lpstr>
      <vt:lpstr>Oak Woodland</vt:lpstr>
      <vt:lpstr>Coastal Sage Scrub</vt:lpstr>
      <vt:lpstr>You will definitely see Chaparral!</vt:lpstr>
      <vt:lpstr>Chaparral</vt:lpstr>
      <vt:lpstr>On the bus, you will see healthy plants…</vt:lpstr>
      <vt:lpstr>and areas that burned from wildfires</vt:lpstr>
      <vt:lpstr>But, 2 weeks after the fire, plants started growing back! It is recovering already!</vt:lpstr>
      <vt:lpstr>We will see you soon!</vt:lpstr>
    </vt:vector>
  </TitlesOfParts>
  <Company>National Park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Nico E</dc:creator>
  <cp:lastModifiedBy>Ramirez, Nico E</cp:lastModifiedBy>
  <cp:revision>19</cp:revision>
  <dcterms:created xsi:type="dcterms:W3CDTF">2018-11-27T00:07:33Z</dcterms:created>
  <dcterms:modified xsi:type="dcterms:W3CDTF">2018-12-11T17:38:37Z</dcterms:modified>
</cp:coreProperties>
</file>