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5" r:id="rId1"/>
  </p:sldMasterIdLst>
  <p:notesMasterIdLst>
    <p:notesMasterId r:id="rId35"/>
  </p:notesMasterIdLst>
  <p:sldIdLst>
    <p:sldId id="256" r:id="rId2"/>
    <p:sldId id="263" r:id="rId3"/>
    <p:sldId id="266" r:id="rId4"/>
    <p:sldId id="280" r:id="rId5"/>
    <p:sldId id="285" r:id="rId6"/>
    <p:sldId id="284" r:id="rId7"/>
    <p:sldId id="286" r:id="rId8"/>
    <p:sldId id="288" r:id="rId9"/>
    <p:sldId id="290" r:id="rId10"/>
    <p:sldId id="291" r:id="rId11"/>
    <p:sldId id="292" r:id="rId12"/>
    <p:sldId id="293" r:id="rId13"/>
    <p:sldId id="287" r:id="rId14"/>
    <p:sldId id="268" r:id="rId15"/>
    <p:sldId id="294" r:id="rId16"/>
    <p:sldId id="283" r:id="rId17"/>
    <p:sldId id="296" r:id="rId18"/>
    <p:sldId id="297" r:id="rId19"/>
    <p:sldId id="298" r:id="rId20"/>
    <p:sldId id="299" r:id="rId21"/>
    <p:sldId id="281" r:id="rId22"/>
    <p:sldId id="300" r:id="rId23"/>
    <p:sldId id="302" r:id="rId24"/>
    <p:sldId id="271" r:id="rId25"/>
    <p:sldId id="303" r:id="rId26"/>
    <p:sldId id="307" r:id="rId27"/>
    <p:sldId id="304" r:id="rId28"/>
    <p:sldId id="269" r:id="rId29"/>
    <p:sldId id="308" r:id="rId30"/>
    <p:sldId id="305" r:id="rId31"/>
    <p:sldId id="306" r:id="rId32"/>
    <p:sldId id="278" r:id="rId33"/>
    <p:sldId id="26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3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2"/>
    <p:restoredTop sz="81742"/>
  </p:normalViewPr>
  <p:slideViewPr>
    <p:cSldViewPr snapToGrid="0" snapToObjects="1">
      <p:cViewPr>
        <p:scale>
          <a:sx n="102" d="100"/>
          <a:sy n="102" d="100"/>
        </p:scale>
        <p:origin x="1168"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94F55-BF20-3C46-8DF4-1428282B3CD5}" type="datetimeFigureOut">
              <a:rPr lang="en-US" smtClean="0"/>
              <a:t>2/23/19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F7DB9-9F54-AD4D-9B15-1F256C42FA3D}" type="slidenum">
              <a:rPr lang="en-US" smtClean="0"/>
              <a:t>‹#›</a:t>
            </a:fld>
            <a:endParaRPr lang="en-US"/>
          </a:p>
        </p:txBody>
      </p:sp>
    </p:spTree>
    <p:extLst>
      <p:ext uri="{BB962C8B-B14F-4D97-AF65-F5344CB8AC3E}">
        <p14:creationId xmlns:p14="http://schemas.microsoft.com/office/powerpoint/2010/main" val="55726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ps.gov/samo/learn/management/firefrequency.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ubs.usgs.gov/fs/2004/307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ps.gov/samo/learn/management/firehistor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 on this quote. Have students pair share their thoughts about the quote and how they think wildfire is connected to California.</a:t>
            </a:r>
          </a:p>
        </p:txBody>
      </p:sp>
      <p:sp>
        <p:nvSpPr>
          <p:cNvPr id="4" name="Slide Number Placeholder 3"/>
          <p:cNvSpPr>
            <a:spLocks noGrp="1"/>
          </p:cNvSpPr>
          <p:nvPr>
            <p:ph type="sldNum" sz="quarter" idx="10"/>
          </p:nvPr>
        </p:nvSpPr>
        <p:spPr/>
        <p:txBody>
          <a:bodyPr/>
          <a:lstStyle/>
          <a:p>
            <a:fld id="{EDDF7DB9-9F54-AD4D-9B15-1F256C42FA3D}" type="slidenum">
              <a:rPr lang="en-US" smtClean="0"/>
              <a:t>1</a:t>
            </a:fld>
            <a:endParaRPr lang="en-US"/>
          </a:p>
        </p:txBody>
      </p:sp>
    </p:spTree>
    <p:extLst>
      <p:ext uri="{BB962C8B-B14F-4D97-AF65-F5344CB8AC3E}">
        <p14:creationId xmlns:p14="http://schemas.microsoft.com/office/powerpoint/2010/main" val="35412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“Obligate Seeder shrubs are typically found in concentrated, even-aged stands. These homogenous populations exist for two reasons. First, their seeds are small and do not have structures encouraging animal or wind distribution. Most go no further than the canopy directly below the mother plant (Keeley, 1991). Secondly, since the seeds respond to the same fire cue at the same time, all the adult plants have the same birthday” (Halsey, 2008, p. 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Cupleaf</a:t>
            </a:r>
            <a:r>
              <a:rPr lang="en-US" sz="1200" b="0" i="0" u="none" strike="noStrike" kern="1200" dirty="0">
                <a:solidFill>
                  <a:schemeClr val="tx1"/>
                </a:solidFill>
                <a:effectLst/>
                <a:latin typeface="+mn-lt"/>
                <a:ea typeface="+mn-ea"/>
                <a:cs typeface="+mn-cs"/>
              </a:rPr>
              <a:t> ceanothus (Ceanothus </a:t>
            </a:r>
            <a:r>
              <a:rPr lang="en-US" sz="1200" b="0" i="0" u="none" strike="noStrike" kern="1200" dirty="0" err="1">
                <a:solidFill>
                  <a:schemeClr val="tx1"/>
                </a:solidFill>
                <a:effectLst/>
                <a:latin typeface="+mn-lt"/>
                <a:ea typeface="+mn-ea"/>
                <a:cs typeface="+mn-cs"/>
              </a:rPr>
              <a:t>greggii</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bigberry</a:t>
            </a:r>
            <a:r>
              <a:rPr lang="en-US" sz="1200" b="0" i="0" u="none" strike="noStrike" kern="1200" dirty="0">
                <a:solidFill>
                  <a:schemeClr val="tx1"/>
                </a:solidFill>
                <a:effectLst/>
                <a:latin typeface="+mn-lt"/>
                <a:ea typeface="+mn-ea"/>
                <a:cs typeface="+mn-cs"/>
              </a:rPr>
              <a:t> manzanita (</a:t>
            </a:r>
            <a:r>
              <a:rPr lang="en-US" sz="1200" b="0" i="0" u="none" strike="noStrike" kern="1200" dirty="0" err="1">
                <a:solidFill>
                  <a:schemeClr val="tx1"/>
                </a:solidFill>
                <a:effectLst/>
                <a:latin typeface="+mn-lt"/>
                <a:ea typeface="+mn-ea"/>
                <a:cs typeface="+mn-cs"/>
              </a:rPr>
              <a:t>Arctostaphylos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glauca</a:t>
            </a:r>
            <a:r>
              <a:rPr lang="en-US" sz="1200" b="0" i="0" u="none" strike="noStrike" kern="1200" dirty="0">
                <a:solidFill>
                  <a:schemeClr val="tx1"/>
                </a:solidFill>
                <a:effectLst/>
                <a:latin typeface="+mn-lt"/>
                <a:ea typeface="+mn-ea"/>
                <a:cs typeface="+mn-cs"/>
              </a:rPr>
              <a:t>) are classic obligate seeders” (Halsey, 2008, p. 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Obligate Seeders are frequently found in xeric areas (little moisture) like ridge tops, flat mesas, and south-facing hillsides. (Halsey, 2008, p. 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“Non-sprouting species that reproduce by seed after fires are shallowly rooted and tolerate high levels of drought stress”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“Conifers like </a:t>
            </a:r>
            <a:r>
              <a:rPr lang="en-US" dirty="0" err="1"/>
              <a:t>Tecate</a:t>
            </a:r>
            <a:r>
              <a:rPr lang="en-US" dirty="0"/>
              <a:t> cypress (</a:t>
            </a:r>
            <a:r>
              <a:rPr lang="en-US" i="1" dirty="0" err="1"/>
              <a:t>Cupressus</a:t>
            </a:r>
            <a:r>
              <a:rPr lang="en-US" i="1" dirty="0"/>
              <a:t> </a:t>
            </a:r>
            <a:r>
              <a:rPr lang="en-US" i="1" dirty="0" err="1"/>
              <a:t>forbesii</a:t>
            </a:r>
            <a:r>
              <a:rPr lang="en-US" dirty="0"/>
              <a:t>) are also obligate seeders, but deal with fire through </a:t>
            </a:r>
            <a:r>
              <a:rPr lang="en-US" dirty="0" err="1"/>
              <a:t>serotiny</a:t>
            </a:r>
            <a:r>
              <a:rPr lang="en-US" dirty="0"/>
              <a:t>, the tendency for cones to remain closed and on the tree until the heat of a fire opens them up, releasing its seeds” (CCI, </a:t>
            </a:r>
            <a:r>
              <a:rPr lang="en-US" dirty="0" err="1"/>
              <a:t>n.d.a</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Photo: </a:t>
            </a:r>
            <a:r>
              <a:rPr lang="en-US" sz="1200" kern="1200" dirty="0">
                <a:solidFill>
                  <a:schemeClr val="tx1"/>
                </a:solidFill>
                <a:effectLst/>
                <a:latin typeface="+mn-lt"/>
                <a:ea typeface="+mn-ea"/>
                <a:cs typeface="+mn-cs"/>
              </a:rPr>
              <a:t>Photo: </a:t>
            </a:r>
            <a:r>
              <a:rPr lang="en-US" sz="1200" i="1" kern="1200" dirty="0">
                <a:solidFill>
                  <a:schemeClr val="tx1"/>
                </a:solidFill>
                <a:effectLst/>
                <a:latin typeface="+mn-lt"/>
                <a:ea typeface="+mn-ea"/>
                <a:cs typeface="+mn-cs"/>
              </a:rPr>
              <a:t>Ceanothus </a:t>
            </a:r>
            <a:r>
              <a:rPr lang="en-US" sz="1200" kern="1200" dirty="0">
                <a:solidFill>
                  <a:schemeClr val="tx1"/>
                </a:solidFill>
                <a:effectLst/>
                <a:latin typeface="+mn-lt"/>
                <a:ea typeface="+mn-ea"/>
                <a:cs typeface="+mn-cs"/>
              </a:rPr>
              <a:t>seedling (heat stimulated).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10</a:t>
            </a:fld>
            <a:endParaRPr lang="en-US"/>
          </a:p>
        </p:txBody>
      </p:sp>
    </p:spTree>
    <p:extLst>
      <p:ext uri="{BB962C8B-B14F-4D97-AF65-F5344CB8AC3E}">
        <p14:creationId xmlns:p14="http://schemas.microsoft.com/office/powerpoint/2010/main" val="64595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Facultative seeders include dominant shrubs like </a:t>
            </a:r>
            <a:r>
              <a:rPr lang="en-US" sz="1200" b="0" i="0" u="none" strike="noStrike" kern="1200" dirty="0" err="1">
                <a:solidFill>
                  <a:schemeClr val="tx1"/>
                </a:solidFill>
                <a:effectLst/>
                <a:latin typeface="+mn-lt"/>
                <a:ea typeface="+mn-ea"/>
                <a:cs typeface="+mn-cs"/>
              </a:rPr>
              <a:t>Chamise</a:t>
            </a:r>
            <a:r>
              <a:rPr lang="en-US" sz="1200" b="0" i="0" u="none" strike="noStrike" kern="1200" dirty="0">
                <a:solidFill>
                  <a:schemeClr val="tx1"/>
                </a:solidFill>
                <a:effectLst/>
                <a:latin typeface="+mn-lt"/>
                <a:ea typeface="+mn-ea"/>
                <a:cs typeface="+mn-cs"/>
              </a:rPr>
              <a:t>, Laurel Sumac, and </a:t>
            </a:r>
            <a:r>
              <a:rPr lang="en-US" sz="1200" b="0" i="0" u="none" strike="noStrike" kern="1200" dirty="0" err="1">
                <a:solidFill>
                  <a:schemeClr val="tx1"/>
                </a:solidFill>
                <a:effectLst/>
                <a:latin typeface="+mn-lt"/>
                <a:ea typeface="+mn-ea"/>
                <a:cs typeface="+mn-cs"/>
              </a:rPr>
              <a:t>Whitebark</a:t>
            </a:r>
            <a:r>
              <a:rPr lang="en-US" sz="1200" b="0" i="0" u="none" strike="noStrike" kern="1200" dirty="0">
                <a:solidFill>
                  <a:schemeClr val="tx1"/>
                </a:solidFill>
                <a:effectLst/>
                <a:latin typeface="+mn-lt"/>
                <a:ea typeface="+mn-ea"/>
                <a:cs typeface="+mn-cs"/>
              </a:rPr>
              <a:t> Ceanothus. (Halsey, 2008, p. 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Facultative seeders are intermediate in their tolerance to drought stress.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Photo: </a:t>
            </a:r>
            <a:r>
              <a:rPr lang="en-US" sz="1200" kern="1200" dirty="0" err="1">
                <a:solidFill>
                  <a:schemeClr val="tx1"/>
                </a:solidFill>
                <a:effectLst/>
                <a:latin typeface="+mn-lt"/>
                <a:ea typeface="+mn-ea"/>
                <a:cs typeface="+mn-cs"/>
              </a:rPr>
              <a:t>Chamise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resprouting</a:t>
            </a:r>
            <a:r>
              <a:rPr lang="en-US" sz="1200" kern="1200" dirty="0">
                <a:solidFill>
                  <a:schemeClr val="tx1"/>
                </a:solidFill>
                <a:effectLst/>
                <a:latin typeface="+mn-lt"/>
                <a:ea typeface="+mn-ea"/>
                <a:cs typeface="+mn-cs"/>
              </a:rPr>
              <a:t> and seeding (seeds are stimulated to germinate by smoke/charred wood).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11</a:t>
            </a:fld>
            <a:endParaRPr lang="en-US"/>
          </a:p>
        </p:txBody>
      </p:sp>
    </p:spTree>
    <p:extLst>
      <p:ext uri="{BB962C8B-B14F-4D97-AF65-F5344CB8AC3E}">
        <p14:creationId xmlns:p14="http://schemas.microsoft.com/office/powerpoint/2010/main" val="226379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so many people living on the landscape lighting fires, a changing climate which is creating conditions more conducive to fire ignitions and fire spread, and the presence of highly flammable, non-native weeds, the chaparral today is suffering from too much fire. This is especially true in southern California” (CCI, </a:t>
            </a:r>
            <a:r>
              <a:rPr lang="en-US" sz="1200" kern="1200" dirty="0" err="1">
                <a:solidFill>
                  <a:schemeClr val="tx1"/>
                </a:solidFill>
                <a:effectLst/>
                <a:latin typeface="+mn-lt"/>
                <a:ea typeface="+mn-ea"/>
                <a:cs typeface="+mn-cs"/>
              </a:rPr>
              <a:t>n.d.b</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12</a:t>
            </a:fld>
            <a:endParaRPr lang="en-US"/>
          </a:p>
        </p:txBody>
      </p:sp>
    </p:spTree>
    <p:extLst>
      <p:ext uri="{BB962C8B-B14F-4D97-AF65-F5344CB8AC3E}">
        <p14:creationId xmlns:p14="http://schemas.microsoft.com/office/powerpoint/2010/main" val="3216579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“Change the pattern and you can cause the entire chaparral plant community to disappear, often being replaced by more flammable, non-native weeds and grasses” (CCI, </a:t>
            </a:r>
            <a:r>
              <a:rPr lang="en-US" sz="1200" kern="1200" dirty="0" err="1">
                <a:solidFill>
                  <a:schemeClr val="tx1"/>
                </a:solidFill>
                <a:effectLst/>
                <a:latin typeface="+mn-lt"/>
                <a:ea typeface="+mn-ea"/>
                <a:cs typeface="+mn-cs"/>
              </a:rPr>
              <a:t>n.d.b</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fire frequency exceeds a species’ adaptive capabilities, postfire shrub regeneration will be reduced” </a:t>
            </a:r>
            <a:r>
              <a:rPr lang="en-US" sz="1200" dirty="0"/>
              <a:t>(Witter, Taylor, &amp; Davis, 2007, p. 183).</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“Sensitivity to fire frequencies varies with regeneration strategies. Non-</a:t>
            </a:r>
            <a:r>
              <a:rPr lang="en-US" sz="1200" kern="1200" dirty="0" err="1">
                <a:solidFill>
                  <a:schemeClr val="tx1"/>
                </a:solidFill>
                <a:effectLst/>
                <a:latin typeface="+mn-lt"/>
                <a:ea typeface="+mn-ea"/>
                <a:cs typeface="+mn-cs"/>
              </a:rPr>
              <a:t>sprouters</a:t>
            </a:r>
            <a:r>
              <a:rPr lang="en-US" sz="1200" kern="1200" dirty="0">
                <a:solidFill>
                  <a:schemeClr val="tx1"/>
                </a:solidFill>
                <a:effectLst/>
                <a:latin typeface="+mn-lt"/>
                <a:ea typeface="+mn-ea"/>
                <a:cs typeface="+mn-cs"/>
              </a:rPr>
              <a:t> show the greatest sensitivity to short fire return intervals and may be eliminated by a single premature burn where insufficient time has passed to build up an adequate seed bank (Biswell 1989; </a:t>
            </a:r>
            <a:r>
              <a:rPr lang="en-US" sz="1200" kern="1200" dirty="0" err="1">
                <a:solidFill>
                  <a:schemeClr val="tx1"/>
                </a:solidFill>
                <a:effectLst/>
                <a:latin typeface="+mn-lt"/>
                <a:ea typeface="+mn-ea"/>
                <a:cs typeface="+mn-cs"/>
              </a:rPr>
              <a:t>Zedler</a:t>
            </a:r>
            <a:r>
              <a:rPr lang="en-US" sz="1200" kern="1200" dirty="0">
                <a:solidFill>
                  <a:schemeClr val="tx1"/>
                </a:solidFill>
                <a:effectLst/>
                <a:latin typeface="+mn-lt"/>
                <a:ea typeface="+mn-ea"/>
                <a:cs typeface="+mn-cs"/>
              </a:rPr>
              <a:t> 1995). Theoretically, non-sprouting species may also be at risk from extinction due to excessively long fire intervals that exceed the life span of both the adults and the seed bank. There is no evidence that long fire intervals are a real problem in California chaparral. One hundred and fifty year old stands of chaparral in the Sierra Nevada recovered as well as younger stands, although populations of the non-</a:t>
            </a:r>
            <a:r>
              <a:rPr lang="en-US" sz="1200" kern="1200" dirty="0" err="1">
                <a:solidFill>
                  <a:schemeClr val="tx1"/>
                </a:solidFill>
                <a:effectLst/>
                <a:latin typeface="+mn-lt"/>
                <a:ea typeface="+mn-ea"/>
                <a:cs typeface="+mn-cs"/>
              </a:rPr>
              <a:t>sprouter</a:t>
            </a:r>
            <a:r>
              <a:rPr lang="en-US" sz="1200" kern="1200" dirty="0">
                <a:solidFill>
                  <a:schemeClr val="tx1"/>
                </a:solidFill>
                <a:effectLst/>
                <a:latin typeface="+mn-lt"/>
                <a:ea typeface="+mn-ea"/>
                <a:cs typeface="+mn-cs"/>
              </a:rPr>
              <a:t> Ceanothus cuneatus were reduced (Keeley et al. 2005)” </a:t>
            </a:r>
            <a:r>
              <a:rPr lang="en-US" sz="1200" dirty="0"/>
              <a:t>(Witter, Taylor, &amp; Davis, 2007, p. 183).</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the Santa Monica Mountains, no plant communities are considered to be at risk from an excessively long fire-free period because only 1.6% of the vegetation is more than 77 years old (NPS 2005). Because of the high fire frequency in this region, risk to native plant communities from fire is associated with the potential for repeated fires and short fire return intervals, which exceed the capability of native shrubs to recover after fire (</a:t>
            </a:r>
            <a:r>
              <a:rPr lang="en-US" sz="1200" kern="1200" dirty="0" err="1">
                <a:solidFill>
                  <a:schemeClr val="tx1"/>
                </a:solidFill>
                <a:effectLst/>
                <a:latin typeface="+mn-lt"/>
                <a:ea typeface="+mn-ea"/>
                <a:cs typeface="+mn-cs"/>
              </a:rPr>
              <a:t>Zedler</a:t>
            </a:r>
            <a:r>
              <a:rPr lang="en-US" sz="1200" kern="1200" dirty="0">
                <a:solidFill>
                  <a:schemeClr val="tx1"/>
                </a:solidFill>
                <a:effectLst/>
                <a:latin typeface="+mn-lt"/>
                <a:ea typeface="+mn-ea"/>
                <a:cs typeface="+mn-cs"/>
              </a:rPr>
              <a:t> 1995)” </a:t>
            </a:r>
            <a:r>
              <a:rPr lang="en-US" sz="1200" dirty="0"/>
              <a:t>(Witter, Taylor, &amp; Davis, 2007, p. 183).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Photo: Springs Fire NPS: View of Sycamore Canyon showing unburned chaparral and Big Pod Ceanothus on hillside.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13</a:t>
            </a:fld>
            <a:endParaRPr lang="en-US"/>
          </a:p>
        </p:txBody>
      </p:sp>
    </p:spTree>
    <p:extLst>
      <p:ext uri="{BB962C8B-B14F-4D97-AF65-F5344CB8AC3E}">
        <p14:creationId xmlns:p14="http://schemas.microsoft.com/office/powerpoint/2010/main" val="134598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current fire return interval of 28 years is far shorter than the estimated natural fire return interval of approximately 70-100 years. The ecological perturbations related to fire in the Santa Monica Mountains are not from an insufficient amount of fire required in a fire-dependent ecosystem, but from fire occurring at such a </a:t>
            </a:r>
            <a:r>
              <a:rPr lang="en-US" dirty="0">
                <a:hlinkClick r:id="rId3"/>
              </a:rPr>
              <a:t>high frequency</a:t>
            </a:r>
            <a:r>
              <a:rPr lang="en-US" sz="1200" b="0" i="0" u="none" strike="noStrike" kern="1200" dirty="0">
                <a:solidFill>
                  <a:schemeClr val="tx1"/>
                </a:solidFill>
                <a:effectLst/>
                <a:latin typeface="+mn-lt"/>
                <a:ea typeface="+mn-ea"/>
                <a:cs typeface="+mn-cs"/>
              </a:rPr>
              <a:t> that it can exceed the ability of the ecosystem to recover normally” (NPS, 2018).</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Photo: When fires occur too frequently native shrubs are not able to recover as they do after a single fire. Richard Halsey photographed this location in 2004 to show the vegetation change after three fires in San Diego county: the 1970 Laguna Fire, the 2001 Viejas Fire and the 2003 Cedar Fire. We call the process of change from a native shrubland to a non-native dominated grassland type conversion.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“Chaparral on its way to being type-converted to weedy nonnative grassland. This site in San Diego County shows an old-growth chaparral stand last burned during the 1970 Laguna Fire. The middle/left shows an area recovering from the Viejas Fire of January 2001 composed primarily of </a:t>
            </a:r>
            <a:r>
              <a:rPr lang="en-US" sz="1200" kern="1200" dirty="0" err="1">
                <a:solidFill>
                  <a:schemeClr val="tx1"/>
                </a:solidFill>
                <a:effectLst/>
                <a:latin typeface="+mn-lt"/>
                <a:ea typeface="+mn-ea"/>
                <a:cs typeface="+mn-cs"/>
              </a:rPr>
              <a:t>chamise</a:t>
            </a:r>
            <a:r>
              <a:rPr lang="en-US" sz="1200" kern="1200" dirty="0">
                <a:solidFill>
                  <a:schemeClr val="tx1"/>
                </a:solidFill>
                <a:effectLst/>
                <a:latin typeface="+mn-lt"/>
                <a:ea typeface="+mn-ea"/>
                <a:cs typeface="+mn-cs"/>
              </a:rPr>
              <a:t>, deerweed, and several other shrub species. To the right is a portion of the Viejas Fire scar reburned in the Cedar Fire October 2003. The Cedar Fire scar is now filled with nonnative grasses. The majority of </a:t>
            </a:r>
            <a:r>
              <a:rPr lang="en-US" sz="1200" kern="1200" dirty="0" err="1">
                <a:solidFill>
                  <a:schemeClr val="tx1"/>
                </a:solidFill>
                <a:effectLst/>
                <a:latin typeface="+mn-lt"/>
                <a:ea typeface="+mn-ea"/>
                <a:cs typeface="+mn-cs"/>
              </a:rPr>
              <a:t>resprouting</a:t>
            </a:r>
            <a:r>
              <a:rPr lang="en-US" sz="1200" kern="1200" dirty="0">
                <a:solidFill>
                  <a:schemeClr val="tx1"/>
                </a:solidFill>
                <a:effectLst/>
                <a:latin typeface="+mn-lt"/>
                <a:ea typeface="+mn-ea"/>
                <a:cs typeface="+mn-cs"/>
              </a:rPr>
              <a:t> shrubs have been killed and no obligate seeding species, such as ceanothus, are present. The interval between the two fires was too short, causing the elimination of the chaparral plant community in that area”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frequent fires can change the species composition of the chaparral community, facilitate the spread of nonnative invasive species, and ultimately (absent restoration efforts) cause complete loss of the chaparral ecosystem in an area”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 p. 4).</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"Short intervals between fires do not allow enough time for some species to replenish their seed banks, which is necessary for postfire survival. For example, most Ceanothus  species, which reproduce only from the postfire seed bank, need more than 10 years between fires to reestablish their seed bank. Manzanita requires even more time, perhaps 20 years. Without an adequate period between fires these dominant chaparral species will not recover, and nonnative grasses will likely take over”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 p. 5).</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variable based on source.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14</a:t>
            </a:fld>
            <a:endParaRPr lang="en-US"/>
          </a:p>
        </p:txBody>
      </p:sp>
    </p:spTree>
    <p:extLst>
      <p:ext uri="{BB962C8B-B14F-4D97-AF65-F5344CB8AC3E}">
        <p14:creationId xmlns:p14="http://schemas.microsoft.com/office/powerpoint/2010/main" val="158193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15</a:t>
            </a:fld>
            <a:endParaRPr lang="en-US"/>
          </a:p>
        </p:txBody>
      </p:sp>
    </p:spTree>
    <p:extLst>
      <p:ext uri="{BB962C8B-B14F-4D97-AF65-F5344CB8AC3E}">
        <p14:creationId xmlns:p14="http://schemas.microsoft.com/office/powerpoint/2010/main" val="12490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Despite the perception by the general public that wildland fire is devastating to all animals, fires affect various functional groups differently. Animals can flee, take refuge, or be killed and depend on recolonization after the fire from unburned patches within or from outside the fire. In most groups, only a relatively small proportion of the population is killed or injured. e.g. 2 of 11 mountain lions died in conjunction with the Woolsey fire in 2018 but species such as wood rats may have a 100% mortality rate during a fire due to behavior and maladaptation to the current fire regime and frequent fires. (Witter, personal communication, 2/20/19)</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vertebrate species flee or seek refuge, but some vertebrates and many insects are attracted to burning areas. Other behavioral responses to fire include rescuing young from burrows, approaching flames and smoke to forage, and entering recent burns to feed on charcoal and ash</a:t>
            </a:r>
            <a:r>
              <a:rPr lang="en-US" sz="1200" kern="1200" dirty="0">
                <a:solidFill>
                  <a:schemeClr val="tx1"/>
                </a:solidFill>
                <a:effectLst/>
                <a:highlight>
                  <a:srgbClr val="00FFFF"/>
                </a:highlight>
                <a:latin typeface="+mn-lt"/>
                <a:ea typeface="+mn-ea"/>
                <a:cs typeface="+mn-cs"/>
              </a:rPr>
              <a:t> (</a:t>
            </a:r>
            <a:r>
              <a:rPr lang="en-US" sz="1200" kern="1200" dirty="0" err="1">
                <a:solidFill>
                  <a:schemeClr val="tx1"/>
                </a:solidFill>
                <a:effectLst/>
                <a:highlight>
                  <a:srgbClr val="00FFFF"/>
                </a:highlight>
                <a:latin typeface="+mn-lt"/>
                <a:ea typeface="+mn-ea"/>
                <a:cs typeface="+mn-cs"/>
              </a:rPr>
              <a:t>Komarek</a:t>
            </a:r>
            <a:r>
              <a:rPr lang="en-US" sz="1200" kern="1200" dirty="0">
                <a:solidFill>
                  <a:schemeClr val="tx1"/>
                </a:solidFill>
                <a:effectLst/>
                <a:highlight>
                  <a:srgbClr val="00FFFF"/>
                </a:highlight>
                <a:latin typeface="+mn-lt"/>
                <a:ea typeface="+mn-ea"/>
                <a:cs typeface="+mn-cs"/>
              </a:rPr>
              <a:t>, </a:t>
            </a:r>
            <a:r>
              <a:rPr lang="en-US" sz="1200" kern="1200" dirty="0">
                <a:solidFill>
                  <a:schemeClr val="tx1"/>
                </a:solidFill>
                <a:effectLst/>
                <a:latin typeface="+mn-lt"/>
                <a:ea typeface="+mn-ea"/>
                <a:cs typeface="+mn-cs"/>
              </a:rPr>
              <a:t>1969)” (Smith, 2000, p. 17).</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”Ambient temperatures over 145 ° F are lethal to small mammals (Howard and others 1959), and it is reasonable to assume the threshold does not differ greatly for large mammals or birds. Most fires thus have the potential to injure or kill fauna, and large, intense fires are certainly dangerous to animals caught in their path (</a:t>
            </a:r>
            <a:r>
              <a:rPr lang="en-US" sz="1200" kern="1200" dirty="0" err="1">
                <a:solidFill>
                  <a:schemeClr val="tx1"/>
                </a:solidFill>
                <a:effectLst/>
                <a:latin typeface="+mn-lt"/>
                <a:ea typeface="+mn-ea"/>
                <a:cs typeface="+mn-cs"/>
              </a:rPr>
              <a:t>Bendell</a:t>
            </a:r>
            <a:r>
              <a:rPr lang="en-US" sz="1200" kern="1200" dirty="0">
                <a:solidFill>
                  <a:schemeClr val="tx1"/>
                </a:solidFill>
                <a:effectLst/>
                <a:latin typeface="+mn-lt"/>
                <a:ea typeface="+mn-ea"/>
                <a:cs typeface="+mn-cs"/>
              </a:rPr>
              <a:t>, 1974; Singer and </a:t>
            </a:r>
            <a:r>
              <a:rPr lang="en-US" sz="1200" kern="1200" dirty="0" err="1">
                <a:solidFill>
                  <a:schemeClr val="tx1"/>
                </a:solidFill>
                <a:effectLst/>
                <a:latin typeface="+mn-lt"/>
                <a:ea typeface="+mn-ea"/>
                <a:cs typeface="+mn-cs"/>
              </a:rPr>
              <a:t>Schullery</a:t>
            </a:r>
            <a:r>
              <a:rPr lang="en-US" sz="1200" kern="1200" dirty="0">
                <a:solidFill>
                  <a:schemeClr val="tx1"/>
                </a:solidFill>
                <a:effectLst/>
                <a:latin typeface="+mn-lt"/>
                <a:ea typeface="+mn-ea"/>
                <a:cs typeface="+mn-cs"/>
              </a:rPr>
              <a:t>, 1989)” (Smith, 2000, p.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“Season of burn is often an important variable in fauna mortality. Burning during nesting season appears to be most detrimental to bird and small mammal populations (Erwin and </a:t>
            </a:r>
            <a:r>
              <a:rPr lang="en-US" sz="1200" kern="1200" dirty="0" err="1">
                <a:solidFill>
                  <a:schemeClr val="tx1"/>
                </a:solidFill>
                <a:effectLst/>
                <a:latin typeface="+mn-lt"/>
                <a:ea typeface="+mn-ea"/>
                <a:cs typeface="+mn-cs"/>
              </a:rPr>
              <a:t>Stasiak</a:t>
            </a:r>
            <a:r>
              <a:rPr lang="en-US" sz="1200" kern="1200" dirty="0">
                <a:solidFill>
                  <a:schemeClr val="tx1"/>
                </a:solidFill>
                <a:effectLst/>
                <a:latin typeface="+mn-lt"/>
                <a:ea typeface="+mn-ea"/>
                <a:cs typeface="+mn-cs"/>
              </a:rPr>
              <a:t>, 1979)” (Smith, 2000, p. 18).</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animals are actually attracted to fire, smoke, and recently burned areas. Some of the most interesting research regarding immigration in response to fire is in the field of insect ecology. The beetles of the subgenus </a:t>
            </a:r>
            <a:r>
              <a:rPr lang="en-US" sz="1200" kern="1200" dirty="0" err="1">
                <a:solidFill>
                  <a:schemeClr val="tx1"/>
                </a:solidFill>
                <a:effectLst/>
                <a:latin typeface="+mn-lt"/>
                <a:ea typeface="+mn-ea"/>
                <a:cs typeface="+mn-cs"/>
              </a:rPr>
              <a:t>Melanophila</a:t>
            </a:r>
            <a:r>
              <a:rPr lang="en-US" sz="1200" kern="1200" dirty="0">
                <a:solidFill>
                  <a:schemeClr val="tx1"/>
                </a:solidFill>
                <a:effectLst/>
                <a:latin typeface="+mn-lt"/>
                <a:ea typeface="+mn-ea"/>
                <a:cs typeface="+mn-cs"/>
              </a:rPr>
              <a:t>  (“dark loving”), for instance, use infrared radiation sensors to find burning trees, where they mate and lay eggs (Hart, 1998). Most birds and mammals that immigrate in response to fire are attracted by food resources” (Smith, 2000, p. 21).</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insects living in a fire stricken area are destroyed in the blaze. Many survive because they live below the surface. As plants regenerate, insects return and help in reestablishing the chaparral plant community by pollination and also by aiding in the decomposition of dead wood” (Michael Klein as cited in Halsey, 2008, p. 41-42).</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least 40 species of arthropods are attracted to fires (Evans 1971), alerted by stimuli including heat, smoke, and increased levels of carbon dioxide. Many use burned trees for breeding. When the larvae hatch, they feed on the burned trees” (Smith, 2000, p. 30).</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17</a:t>
            </a:fld>
            <a:endParaRPr lang="en-US"/>
          </a:p>
        </p:txBody>
      </p:sp>
    </p:spTree>
    <p:extLst>
      <p:ext uri="{BB962C8B-B14F-4D97-AF65-F5344CB8AC3E}">
        <p14:creationId xmlns:p14="http://schemas.microsoft.com/office/powerpoint/2010/main" val="190508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“Many birds leave burning areas to avoid injury. Some return to take advantage of the altered habitat, but others abandon burned areas because the habitat does not provide the structure or foods that they require to survive and reproduce. While some raptors are attracted to fire, others move out of an area immediately after fire” (Smith, 2000, p. 20).</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“Bird populations often decline after shrubland fires, but declines may be offset by populations that rebound if fire spread is patchy, leaving some areas unburned, and if species usually associated with grassland communities invade the burn” (Smith, 2000, p. 39).</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“Research in California shrublands indicates that fire does not reduce species diversity but does alter species composition. During the year following a stand-replacing fire in coastal sage scrub, southern California, the species richness of birds in the burned area gradually increased. By the end of the first year, species richness on the burn was 70 to 90 percent similar to that on an adjacent unburned area (Moriarty, et al., 1985). The species most abundant in the burn were those typically associated with open areas, whereas the species most abundant in unburned areas typically avoid open areas” (Smith, 2000, p. 40).</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Southwest, raptor and scavenger species that are attracted to fire or use recent burns for hunting include northern harrier, American kestrel, red-tailed hawk, red-shouldered hawk, Cooper’s hawk, and turkey and black vultures (Dodd, 1988)” (Smith, 2000, p. 21-22).</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“Woodpeckers were attracted to a stand-replacement burn in coastal sage scrub, probably to feed on insects in the fire-killed cover (Moriarty, Farris, Noda, &amp; Stanton, 1985)” (Smith, 2000, p. 22).</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18</a:t>
            </a:fld>
            <a:endParaRPr lang="en-US"/>
          </a:p>
        </p:txBody>
      </p:sp>
    </p:spTree>
    <p:extLst>
      <p:ext uri="{BB962C8B-B14F-4D97-AF65-F5344CB8AC3E}">
        <p14:creationId xmlns:p14="http://schemas.microsoft.com/office/powerpoint/2010/main" val="118404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small mammals avoid fire by using underground tunnels, pathways under moist forest litter, stump and root holes, and spaces under rock, talus, and large dead wood (Ford, Menzel, </a:t>
            </a:r>
            <a:r>
              <a:rPr lang="en-US" sz="1200" kern="1200" dirty="0" err="1">
                <a:solidFill>
                  <a:schemeClr val="tx1"/>
                </a:solidFill>
                <a:effectLst/>
                <a:latin typeface="+mn-lt"/>
                <a:ea typeface="+mn-ea"/>
                <a:cs typeface="+mn-cs"/>
              </a:rPr>
              <a:t>Mcgill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Laerm</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Mccay</a:t>
            </a:r>
            <a:r>
              <a:rPr lang="en-US" sz="1200" kern="1200" dirty="0">
                <a:solidFill>
                  <a:schemeClr val="tx1"/>
                </a:solidFill>
                <a:effectLst/>
                <a:latin typeface="+mn-lt"/>
                <a:ea typeface="+mn-ea"/>
                <a:cs typeface="+mn-cs"/>
              </a:rPr>
              <a:t>, 1999). Not all survive.  Adequate ventilation inside burrows is essential for animal survival (</a:t>
            </a:r>
            <a:r>
              <a:rPr lang="en-US" sz="1200" kern="1200" dirty="0" err="1">
                <a:solidFill>
                  <a:schemeClr val="tx1"/>
                </a:solidFill>
                <a:effectLst/>
                <a:latin typeface="+mn-lt"/>
                <a:ea typeface="+mn-ea"/>
                <a:cs typeface="+mn-cs"/>
              </a:rPr>
              <a:t>Bendell</a:t>
            </a:r>
            <a:r>
              <a:rPr lang="en-US" sz="1200" kern="1200" dirty="0">
                <a:solidFill>
                  <a:schemeClr val="tx1"/>
                </a:solidFill>
                <a:effectLst/>
                <a:latin typeface="+mn-lt"/>
                <a:ea typeface="+mn-ea"/>
                <a:cs typeface="+mn-cs"/>
              </a:rPr>
              <a:t>, 1974)” (Smith, 2000, p. 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“Small rodents that construct surface-level nests, such as brush rabbits, harvest mice, and woodrats (dusky-footed, desert, and white-throated), are more vulnerable to fire-caused mortality than deeper-nesting species, especially because their nests are constructed of dry, flammable materials (Kaufman, Kaufman, &amp; </a:t>
            </a:r>
            <a:r>
              <a:rPr lang="en-US" sz="1200" kern="1200" dirty="0" err="1">
                <a:solidFill>
                  <a:schemeClr val="tx1"/>
                </a:solidFill>
                <a:effectLst/>
                <a:latin typeface="+mn-lt"/>
                <a:ea typeface="+mn-ea"/>
                <a:cs typeface="+mn-cs"/>
              </a:rPr>
              <a:t>Finck</a:t>
            </a:r>
            <a:r>
              <a:rPr lang="en-US" sz="1200" kern="1200" dirty="0">
                <a:solidFill>
                  <a:schemeClr val="tx1"/>
                </a:solidFill>
                <a:effectLst/>
                <a:latin typeface="+mn-lt"/>
                <a:ea typeface="+mn-ea"/>
                <a:cs typeface="+mn-cs"/>
              </a:rPr>
              <a:t>, 1988; Quinn, 1979; Simons, 1991). Woodrats are particularly susceptible to fire mortality because of their reluctance to leave their houses even when a fire is actively burning (Simons, 1991)” (Smith, 2000, p. 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Because large and small mammals, such as moose, deer, and rodents depend on vegetation for forage, bedding, cover, and thermal protection, they abandon burned areas if fire removes many of the habitat features they need. Thus stand-replacing fires and understory burns that are severe enough to top-kill shrubs and young trees seem more likely to trigger high rates of emigration than patchy or low-severity fires. (Smith, 2000, p.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“Many studies describe movement by large mammals to recently burned areas because of food quantity or quality” (Smith, 2000, p. 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California chaparral, mountain lions are attracted to the edges of recent burns where deer tend to congregate (Quinn, 1990)” (Smith, 2000, p. 22-23).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“Population responses of small mammals to fire are related to fire uniformity. Most reports of woodrat responses to fire indicate that they usually suffer relatively high mortality because their nests are above ground (Simons 1991). However, populations of woodrats were “unexpectedly high” in burned areas observed by </a:t>
            </a:r>
            <a:r>
              <a:rPr lang="en-US" sz="1200" kern="1200" dirty="0" err="1">
                <a:solidFill>
                  <a:schemeClr val="tx1"/>
                </a:solidFill>
                <a:effectLst/>
                <a:latin typeface="+mn-lt"/>
                <a:ea typeface="+mn-ea"/>
                <a:cs typeface="+mn-cs"/>
              </a:rPr>
              <a:t>Schwilk</a:t>
            </a:r>
            <a:r>
              <a:rPr lang="en-US" sz="1200" kern="1200" dirty="0">
                <a:solidFill>
                  <a:schemeClr val="tx1"/>
                </a:solidFill>
                <a:effectLst/>
                <a:latin typeface="+mn-lt"/>
                <a:ea typeface="+mn-ea"/>
                <a:cs typeface="+mn-cs"/>
              </a:rPr>
              <a:t> and Keeley (1998). These burns left patches of “lightly burned” vegetation in California chaparral and coastal sage scrub, which may have provided refugia for woodrat populations” (Smith, 2000, p. 28).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“Ungulate species often benefit from increased food and nutrition on recent burns. Because ungulates are sensitive to alterations in vegetation structure, however, their net response to fire depends on its severity and uniformity” (Smith, 2000, p. 28).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19</a:t>
            </a:fld>
            <a:endParaRPr lang="en-US"/>
          </a:p>
        </p:txBody>
      </p:sp>
    </p:spTree>
    <p:extLst>
      <p:ext uri="{BB962C8B-B14F-4D97-AF65-F5344CB8AC3E}">
        <p14:creationId xmlns:p14="http://schemas.microsoft.com/office/powerpoint/2010/main" val="562791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“According to a review by Russell and others (1999), there are few reports of fire-caused injury to herpetofauna, even though many of these animals, particularly amphibians, have limited mobility” (Smith, 2000, p. 20).</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“Western fence lizards in chaparral take refuge under surface objects at the time of fire; after the fire, they invade the burned site from unburned patches (Lillywhite &amp; North, 1974)” (Smith, 2000, p. 23).</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chaparral, reptiles were more abundant in recently burned areas than in areas with mature, dense cover. Individual populations responded to the developing structure of the vegetation (</a:t>
            </a:r>
            <a:r>
              <a:rPr lang="en-US" sz="1200" kern="1200" dirty="0" err="1">
                <a:solidFill>
                  <a:schemeClr val="tx1"/>
                </a:solidFill>
                <a:effectLst/>
                <a:latin typeface="+mn-lt"/>
                <a:ea typeface="+mn-ea"/>
                <a:cs typeface="+mn-cs"/>
              </a:rPr>
              <a:t>Simovich</a:t>
            </a:r>
            <a:r>
              <a:rPr lang="en-US" sz="1200" kern="1200" dirty="0">
                <a:solidFill>
                  <a:schemeClr val="tx1"/>
                </a:solidFill>
                <a:effectLst/>
                <a:latin typeface="+mn-lt"/>
                <a:ea typeface="+mn-ea"/>
                <a:cs typeface="+mn-cs"/>
              </a:rPr>
              <a:t> 1979). Species that preferred open sites increased slightly during the first 3 years after fire. During the same time, species that used or could tolerate dense vegetation decreased but were not eliminated. As the chaparral becomes a dense, mature layer, reptile abundance is likely to decrease” (Smith, 2000, p. 29).</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20</a:t>
            </a:fld>
            <a:endParaRPr lang="en-US"/>
          </a:p>
        </p:txBody>
      </p:sp>
    </p:spTree>
    <p:extLst>
      <p:ext uri="{BB962C8B-B14F-4D97-AF65-F5344CB8AC3E}">
        <p14:creationId xmlns:p14="http://schemas.microsoft.com/office/powerpoint/2010/main" val="43003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“Ecology also provides information about the benefits of ecosystems and how we can use Earth's resources in ways that leave the environment healthy for future generations.” </a:t>
            </a:r>
            <a:r>
              <a:rPr lang="en-US" sz="1200" dirty="0"/>
              <a:t>(ESA, </a:t>
            </a:r>
            <a:r>
              <a:rPr lang="en-US" sz="1200" dirty="0" err="1"/>
              <a:t>n.d.</a:t>
            </a:r>
            <a:r>
              <a:rPr lang="en-US" sz="1200" dirty="0"/>
              <a:t>, para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a:t>
            </a:fld>
            <a:endParaRPr lang="en-US"/>
          </a:p>
        </p:txBody>
      </p:sp>
    </p:spTree>
    <p:extLst>
      <p:ext uri="{BB962C8B-B14F-4D97-AF65-F5344CB8AC3E}">
        <p14:creationId xmlns:p14="http://schemas.microsoft.com/office/powerpoint/2010/main" val="42054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21</a:t>
            </a:fld>
            <a:endParaRPr lang="en-US"/>
          </a:p>
        </p:txBody>
      </p:sp>
    </p:spTree>
    <p:extLst>
      <p:ext uri="{BB962C8B-B14F-4D97-AF65-F5344CB8AC3E}">
        <p14:creationId xmlns:p14="http://schemas.microsoft.com/office/powerpoint/2010/main" val="149639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Currently, ninety-eight percent of all fire starts are of human origin, with arson and arcing power lines responsible for the vast majority of the total area burned (NPS, 2005).</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Click the Cal Fire link in the slide for a 30 second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recent decades, fire frequency has increased dramatically due to the large and growing human population in chaparral landscapes, which results in more ignitions.  These frequent fires can change the species composition of the chaparral community, facilitate the spread of nonnative invasive species, and ultimately (absent restoration efforts) cause complete loss of the chaparral ecosystem in an area” (</a:t>
            </a:r>
            <a:r>
              <a:rPr lang="en-US" sz="1200" kern="1200" dirty="0" err="1">
                <a:solidFill>
                  <a:schemeClr val="tx1"/>
                </a:solidFill>
                <a:effectLst/>
                <a:latin typeface="+mn-lt"/>
                <a:ea typeface="+mn-ea"/>
                <a:cs typeface="+mn-cs"/>
              </a:rPr>
              <a:t>Litman</a:t>
            </a:r>
            <a:r>
              <a:rPr lang="en-US" sz="1200" kern="1200" dirty="0">
                <a:solidFill>
                  <a:schemeClr val="tx1"/>
                </a:solidFill>
                <a:effectLst/>
                <a:latin typeface="+mn-lt"/>
                <a:ea typeface="+mn-ea"/>
                <a:cs typeface="+mn-cs"/>
              </a:rPr>
              <a:t>, 2013, p. 4).</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40%</a:t>
            </a:r>
            <a:r>
              <a:rPr lang="en-US" baseline="0" dirty="0"/>
              <a:t> of fire records have no definitively attributed cause. Most of these occur along roadsides, and many of the rest occur near human development (several of these were suspected to be power lines or arson).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Arson and power lines burn the most acres because both causes tend to be correlated with extreme fire weather (Santa Ana winds). Most of the other causes could occur during Santa Ana winds. If they did, then a single fire would move them far up the list.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Many other areas of southern CA have seen big fires started by some of the lesser causes on this list. Burning vehicles are common. Land clearing fires tend to occur in the spring and early summer when folks are doing their defensible space clearance. Campfires do not escape from developed campgrounds operated by CA State Parks. The cooking fires generally occur in densely vegetated places where homeless people are furtively camping out. (Taylor, 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Don’t spark a wildfire – Some helpful tips!</a:t>
            </a:r>
          </a:p>
          <a:p>
            <a:r>
              <a:rPr lang="en-US" sz="1200" b="0" i="0" u="none" strike="noStrike" kern="1200" dirty="0">
                <a:solidFill>
                  <a:schemeClr val="tx1"/>
                </a:solidFill>
                <a:effectLst/>
                <a:latin typeface="+mn-lt"/>
                <a:ea typeface="+mn-ea"/>
                <a:cs typeface="+mn-cs"/>
              </a:rPr>
              <a:t>Mechanical equipment should not be used outdoors on Red Flag Days (i.e., weed eaters, lawn mowers)- they can create sparks and start a fire in nearby grasses</a:t>
            </a:r>
          </a:p>
          <a:p>
            <a:r>
              <a:rPr lang="en-US" sz="1200" b="0" i="0" u="none" strike="noStrike" kern="1200" dirty="0">
                <a:solidFill>
                  <a:schemeClr val="tx1"/>
                </a:solidFill>
                <a:effectLst/>
                <a:latin typeface="+mn-lt"/>
                <a:ea typeface="+mn-ea"/>
                <a:cs typeface="+mn-cs"/>
              </a:rPr>
              <a:t>Cover chimney outlet with non-flammable wire mesh</a:t>
            </a:r>
          </a:p>
          <a:p>
            <a:r>
              <a:rPr lang="en-US" sz="1200" b="0" i="0" u="none" strike="noStrike" kern="1200" dirty="0">
                <a:solidFill>
                  <a:schemeClr val="tx1"/>
                </a:solidFill>
                <a:effectLst/>
                <a:latin typeface="+mn-lt"/>
                <a:ea typeface="+mn-ea"/>
                <a:cs typeface="+mn-cs"/>
              </a:rPr>
              <a:t>Trim trees 10 feet away from chimney</a:t>
            </a:r>
          </a:p>
          <a:p>
            <a:r>
              <a:rPr lang="en-US" sz="1200" b="0" i="0" u="none" strike="noStrike" kern="1200" dirty="0">
                <a:solidFill>
                  <a:schemeClr val="tx1"/>
                </a:solidFill>
                <a:effectLst/>
                <a:latin typeface="+mn-lt"/>
                <a:ea typeface="+mn-ea"/>
                <a:cs typeface="+mn-cs"/>
              </a:rPr>
              <a:t>Tow chains that drag on roadways can create sparks that ignite grasses along the roadside</a:t>
            </a:r>
          </a:p>
          <a:p>
            <a:r>
              <a:rPr lang="en-US" sz="1200" b="0" i="0" u="none" strike="noStrike" kern="1200" dirty="0">
                <a:solidFill>
                  <a:schemeClr val="tx1"/>
                </a:solidFill>
                <a:effectLst/>
                <a:latin typeface="+mn-lt"/>
                <a:ea typeface="+mn-ea"/>
                <a:cs typeface="+mn-cs"/>
              </a:rPr>
              <a:t>Park vehicles on dirt, cement or asphalt not on dry grass or brush next to roads, hot mufflers and undercarriages can cause brush to ignite and start a wildfire</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Be Alert</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Watch for Arson -report suspicious behavior in wildland areas especially on Red Flag days</a:t>
            </a:r>
          </a:p>
          <a:p>
            <a:r>
              <a:rPr lang="en-US" sz="1200" b="0" i="0" u="none" strike="noStrike" kern="1200" dirty="0">
                <a:solidFill>
                  <a:schemeClr val="tx1"/>
                </a:solidFill>
                <a:effectLst/>
                <a:latin typeface="+mn-lt"/>
                <a:ea typeface="+mn-ea"/>
                <a:cs typeface="+mn-cs"/>
              </a:rPr>
              <a:t>Report illegal camp fires </a:t>
            </a:r>
          </a:p>
          <a:p>
            <a:r>
              <a:rPr lang="en-US" sz="1200" b="0" i="0" u="none" strike="noStrike" kern="1200" dirty="0">
                <a:solidFill>
                  <a:schemeClr val="tx1"/>
                </a:solidFill>
                <a:effectLst/>
                <a:latin typeface="+mn-lt"/>
                <a:ea typeface="+mn-ea"/>
                <a:cs typeface="+mn-cs"/>
              </a:rPr>
              <a:t>Be prepared to evacuate and have a plan. (NPS, 2016)</a:t>
            </a:r>
            <a:endParaRPr lang="en-US" baseline="0" dirty="0"/>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24</a:t>
            </a:fld>
            <a:endParaRPr lang="en-US"/>
          </a:p>
        </p:txBody>
      </p:sp>
    </p:spTree>
    <p:extLst>
      <p:ext uri="{BB962C8B-B14F-4D97-AF65-F5344CB8AC3E}">
        <p14:creationId xmlns:p14="http://schemas.microsoft.com/office/powerpoint/2010/main" val="132290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Erosion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“Fire renders the landscape more sensitive to erosional forces, and large storms can result in substantial quantities of rock and soil being stripped off the hillslopes and delivered to the stream channels” </a:t>
            </a:r>
            <a:r>
              <a:rPr lang="en-US" dirty="0"/>
              <a:t>(Sugihara, van </a:t>
            </a:r>
            <a:r>
              <a:rPr lang="en-US" dirty="0" err="1"/>
              <a:t>Wagtendonk</a:t>
            </a:r>
            <a:r>
              <a:rPr lang="en-US" dirty="0"/>
              <a:t>, Shaffer, </a:t>
            </a:r>
            <a:r>
              <a:rPr lang="en-US" dirty="0" err="1"/>
              <a:t>Fites</a:t>
            </a:r>
            <a:r>
              <a:rPr lang="en-US" dirty="0"/>
              <a:t>-Kaufman, &amp; </a:t>
            </a:r>
            <a:r>
              <a:rPr lang="en-US" dirty="0" err="1"/>
              <a:t>Thode</a:t>
            </a:r>
            <a:r>
              <a:rPr lang="en-US" dirty="0"/>
              <a:t>, 2006, p. 85).</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Surface erosion generally increases following a fire, but the amount of accelerated erosion depends on the complex combination of site conditions, fire characteristics, and rainfall patterns. Burning increases surface erosion by removing the protective barriers of vegetation and litter, thereby increasing the erosional effectiveness of rain splash, wind scour, and overland flow. Fire also alters soil properties (structure, porosity, and water repellency) that enhance hillslope erosional processes (Wells et al., 1979; </a:t>
            </a:r>
            <a:r>
              <a:rPr lang="en-US" sz="1200" kern="1200" dirty="0" err="1">
                <a:solidFill>
                  <a:schemeClr val="tx1"/>
                </a:solidFill>
                <a:effectLst/>
                <a:latin typeface="+mn-lt"/>
                <a:ea typeface="+mn-ea"/>
                <a:cs typeface="+mn-cs"/>
              </a:rPr>
              <a:t>DeBano</a:t>
            </a:r>
            <a:r>
              <a:rPr lang="en-US" sz="1200" kern="1200" dirty="0">
                <a:solidFill>
                  <a:schemeClr val="tx1"/>
                </a:solidFill>
                <a:effectLst/>
                <a:latin typeface="+mn-lt"/>
                <a:ea typeface="+mn-ea"/>
                <a:cs typeface="+mn-cs"/>
              </a:rPr>
              <a:t>, 1981)” </a:t>
            </a:r>
            <a:r>
              <a:rPr lang="en-US" dirty="0"/>
              <a:t>(Sugihara, van </a:t>
            </a:r>
            <a:r>
              <a:rPr lang="en-US" dirty="0" err="1"/>
              <a:t>Wagtendonk</a:t>
            </a:r>
            <a:r>
              <a:rPr lang="en-US" dirty="0"/>
              <a:t>, Shaffer, </a:t>
            </a:r>
            <a:r>
              <a:rPr lang="en-US" dirty="0" err="1"/>
              <a:t>Fites</a:t>
            </a:r>
            <a:r>
              <a:rPr lang="en-US" dirty="0"/>
              <a:t>-Kaufman, &amp; </a:t>
            </a:r>
            <a:r>
              <a:rPr lang="en-US" dirty="0" err="1"/>
              <a:t>Thode</a:t>
            </a:r>
            <a:r>
              <a:rPr lang="en-US" dirty="0"/>
              <a:t>, 2006, p. 85).</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Debris Flows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“Post-fire landslide hazards include fast-moving, highly destructive debris flows that can occur in the years immediately after wildfires in response to high intensity rainfall events, and flows that are generated over longer time periods that are accompanied by root decay and loss of soil strength. Post-fire debris flows are particularly hazardous because they can occur with little warning, can exert great impulsive loads on objects in their paths, can strip vegetation, block drainage ways, damage structures, and endanger human life” (USGS, 2017).</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“Post-fire debris flows are most common in the 2 years after a fire; they are usually triggered by heavy rainfall. Flooding and increased runoff may continue for several years, but it is unusual for post-fire debris flows to be produced beyond the second rainy season. Some of the largest debris-flow events have been triggered by the first intense rainstorm of the storm season. It takes much less rainfall to trigger debris flows from burned basins than from unburned areas.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southern California, as little as 7 millimeters (0.3 inches) of rainfall in 30 minutes has triggered debris flows, and any storm that has intensities greater than about 10 millimeters/hour (0.4 inches/hour) is at risk of producing debris flows.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While multiple factors can affect debris-flow occurrence, post-fire debris flows generally are triggered by one of two processes: surface erosion caused by rainfall runoff, and </a:t>
            </a:r>
            <a:r>
              <a:rPr lang="en-US" sz="1200" b="0" i="0" u="none" strike="noStrike" kern="1200" dirty="0" err="1">
                <a:solidFill>
                  <a:schemeClr val="tx1"/>
                </a:solidFill>
                <a:effectLst/>
                <a:latin typeface="+mn-lt"/>
                <a:ea typeface="+mn-ea"/>
                <a:cs typeface="+mn-cs"/>
              </a:rPr>
              <a:t>landsliding</a:t>
            </a:r>
            <a:r>
              <a:rPr lang="en-US" sz="1200" b="0" i="0" u="none" strike="noStrike" kern="1200" dirty="0">
                <a:solidFill>
                  <a:schemeClr val="tx1"/>
                </a:solidFill>
                <a:effectLst/>
                <a:latin typeface="+mn-lt"/>
                <a:ea typeface="+mn-ea"/>
                <a:cs typeface="+mn-cs"/>
              </a:rPr>
              <a:t> caused by infiltration of rainfall into the ground.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Surface erosion runoff processes are by far the most prevalent contributor to debris flows. This is because fires commonly reduce the rate at which water can seep into the soil, which increases runoff and erosion.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hlinkClick r:id="rId3"/>
              </a:rPr>
              <a:t>Landsliding processes</a:t>
            </a:r>
            <a:r>
              <a:rPr lang="en-US" sz="1200" b="0" i="0" u="none" strike="noStrike" kern="1200" dirty="0">
                <a:solidFill>
                  <a:schemeClr val="tx1"/>
                </a:solidFill>
                <a:effectLst/>
                <a:latin typeface="+mn-lt"/>
                <a:ea typeface="+mn-ea"/>
                <a:cs typeface="+mn-cs"/>
              </a:rPr>
              <a:t> are much less common causes of fire-related debris flow, but prolonged heavy rains may increase soil moisture even after a wildfire. The wetted soil then may fail, producing infiltration-triggered landslides. Wildfires can also result in the destabilization of pre-existing deep-seated landslides over long time periods” (USGS, 2017).</a:t>
            </a:r>
          </a:p>
        </p:txBody>
      </p:sp>
      <p:sp>
        <p:nvSpPr>
          <p:cNvPr id="4" name="Slide Number Placeholder 3"/>
          <p:cNvSpPr>
            <a:spLocks noGrp="1"/>
          </p:cNvSpPr>
          <p:nvPr>
            <p:ph type="sldNum" sz="quarter" idx="10"/>
          </p:nvPr>
        </p:nvSpPr>
        <p:spPr/>
        <p:txBody>
          <a:bodyPr/>
          <a:lstStyle/>
          <a:p>
            <a:fld id="{EDDF7DB9-9F54-AD4D-9B15-1F256C42FA3D}" type="slidenum">
              <a:rPr lang="en-US" smtClean="0"/>
              <a:t>26</a:t>
            </a:fld>
            <a:endParaRPr lang="en-US"/>
          </a:p>
        </p:txBody>
      </p:sp>
    </p:spTree>
    <p:extLst>
      <p:ext uri="{BB962C8B-B14F-4D97-AF65-F5344CB8AC3E}">
        <p14:creationId xmlns:p14="http://schemas.microsoft.com/office/powerpoint/2010/main" val="590456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3"/>
                </a:solidFill>
              </a:rPr>
              <a:t>Click the link in the slide to see the BAER plan for the Santa Monica Mountains Springs Fire in 2013.</a:t>
            </a:r>
          </a:p>
        </p:txBody>
      </p:sp>
      <p:sp>
        <p:nvSpPr>
          <p:cNvPr id="4" name="Slide Number Placeholder 3"/>
          <p:cNvSpPr>
            <a:spLocks noGrp="1"/>
          </p:cNvSpPr>
          <p:nvPr>
            <p:ph type="sldNum" sz="quarter" idx="10"/>
          </p:nvPr>
        </p:nvSpPr>
        <p:spPr/>
        <p:txBody>
          <a:bodyPr/>
          <a:lstStyle/>
          <a:p>
            <a:fld id="{EDDF7DB9-9F54-AD4D-9B15-1F256C42FA3D}" type="slidenum">
              <a:rPr lang="en-US" smtClean="0"/>
              <a:t>29</a:t>
            </a:fld>
            <a:endParaRPr lang="en-US"/>
          </a:p>
        </p:txBody>
      </p:sp>
    </p:spTree>
    <p:extLst>
      <p:ext uri="{BB962C8B-B14F-4D97-AF65-F5344CB8AC3E}">
        <p14:creationId xmlns:p14="http://schemas.microsoft.com/office/powerpoint/2010/main" val="175724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31</a:t>
            </a:fld>
            <a:endParaRPr lang="en-US"/>
          </a:p>
        </p:txBody>
      </p:sp>
    </p:spTree>
    <p:extLst>
      <p:ext uri="{BB962C8B-B14F-4D97-AF65-F5344CB8AC3E}">
        <p14:creationId xmlns:p14="http://schemas.microsoft.com/office/powerpoint/2010/main" val="188685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Thank you for learning about </a:t>
            </a:r>
            <a:r>
              <a:rPr lang="en-US" b="1" i="1" dirty="0"/>
              <a:t>Fire Ecology: </a:t>
            </a:r>
            <a:r>
              <a:rPr lang="en-US" sz="1200" b="1" i="1" dirty="0">
                <a:latin typeface="Garamond" panose="02020404030301010803" pitchFamily="18" charset="0"/>
              </a:rPr>
              <a:t>The relationship between wildfire &amp; the biotic &amp; abiotic environment</a:t>
            </a:r>
            <a:r>
              <a:rPr lang="en-US" b="1" dirty="0"/>
              <a:t>. To continue your journey into Santa Monica Mountains National Recreation Area: Fire Ecology continue on to the </a:t>
            </a:r>
            <a:r>
              <a:rPr lang="en-US" b="1" i="1" dirty="0">
                <a:solidFill>
                  <a:schemeClr val="accent3"/>
                </a:solidFill>
              </a:rPr>
              <a:t>Wildland Urban Interface: </a:t>
            </a:r>
            <a:r>
              <a:rPr lang="en-US" sz="1200" b="1" i="1" dirty="0">
                <a:solidFill>
                  <a:schemeClr val="accent3"/>
                </a:solidFill>
                <a:latin typeface="Garamond" panose="02020404030301010803" pitchFamily="18" charset="0"/>
              </a:rPr>
              <a:t>Learning to Live with Wildfires </a:t>
            </a:r>
            <a:r>
              <a:rPr lang="en-US" b="1" dirty="0"/>
              <a:t>unit.</a:t>
            </a: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32</a:t>
            </a:fld>
            <a:endParaRPr lang="en-US"/>
          </a:p>
        </p:txBody>
      </p:sp>
    </p:spTree>
    <p:extLst>
      <p:ext uri="{BB962C8B-B14F-4D97-AF65-F5344CB8AC3E}">
        <p14:creationId xmlns:p14="http://schemas.microsoft.com/office/powerpoint/2010/main" val="685934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33</a:t>
            </a:fld>
            <a:endParaRPr lang="en-US"/>
          </a:p>
        </p:txBody>
      </p:sp>
    </p:spTree>
    <p:extLst>
      <p:ext uri="{BB962C8B-B14F-4D97-AF65-F5344CB8AC3E}">
        <p14:creationId xmlns:p14="http://schemas.microsoft.com/office/powerpoint/2010/main" val="189222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field of fire ecology seeks to understand when fires occurred in the past, how plants and animals in various environments respond and adapt to fire, and how fires and their effects may change in the future” (NPS, </a:t>
            </a:r>
            <a:r>
              <a:rPr lang="en-US" sz="1200" b="0" i="0" u="none" strike="noStrike" kern="1200" dirty="0" err="1">
                <a:solidFill>
                  <a:schemeClr val="tx1"/>
                </a:solidFill>
                <a:effectLst/>
                <a:latin typeface="+mn-lt"/>
                <a:ea typeface="+mn-ea"/>
                <a:cs typeface="+mn-cs"/>
              </a:rPr>
              <a:t>n.d.b</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understand an ecosystem requires looking beyond the system’s present state. Full understanding includes an investigation of the ecosystem’s origin, possible future stages of the ecosystem, and the cycles through which the ecosystem progresses. Fire, similar to floods, earthquakes, storms, etc., can be viewed as one catalyst promoting changes in an ecosystem” (NPS,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field of Fire Ecology includes: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Fire History </a:t>
            </a:r>
            <a:r>
              <a:rPr lang="en-US" sz="1200" b="0" i="0" kern="1200" dirty="0">
                <a:solidFill>
                  <a:schemeClr val="tx1"/>
                </a:solidFill>
                <a:effectLst/>
                <a:latin typeface="+mn-lt"/>
                <a:ea typeface="+mn-ea"/>
                <a:cs typeface="+mn-cs"/>
              </a:rPr>
              <a:t>which is “…how often fires occur in a given geographical area. Trees actually record fire history. Each year a tree adds a layer of cells, increasing the width of its trunk. When a fire passes through a forest, trees may be only scorched. A layer of charcoal remains on a living tree and, in time, is enveloped by a layer of new growth. These fire scars provide a record that scientists can use to determine when in history a fire occurred” (NPS,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Fire Regime: “</a:t>
            </a:r>
            <a:r>
              <a:rPr lang="en-US" sz="1200" b="0" i="0" kern="1200" dirty="0">
                <a:solidFill>
                  <a:schemeClr val="tx1"/>
                </a:solidFill>
                <a:effectLst/>
                <a:latin typeface="+mn-lt"/>
                <a:ea typeface="+mn-ea"/>
                <a:cs typeface="+mn-cs"/>
              </a:rPr>
              <a:t>The role fire plays in an ecosystem varies with the characteristics under which the ecosystem evolved. This role is [another] concept of fire ecology--fire regime. The interactions of humidity, fuels, and ignition sources will determine the fire regime for a particular land area. A fire regime is a function of the frequency of fire occurrence, the fire intensity, and the amount of fuel consumed. Both frequency and intensity of fire vary and are interdependent.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Frequency of fire is largely determined by the ignition source(s) and the duration and character of weather that favors the spread of fire.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Intensity of fire is determined by the quantity of fuel available and the fuels' combustion rates. The interaction between frequency and intensity of fires also will be influenced by wind and topography” (NPS, </a:t>
            </a:r>
            <a:r>
              <a:rPr lang="en-US" sz="1200" b="0" i="0" kern="1200" dirty="0" err="1">
                <a:solidFill>
                  <a:schemeClr val="tx1"/>
                </a:solidFill>
                <a:effectLst/>
                <a:latin typeface="+mn-lt"/>
                <a:ea typeface="+mn-ea"/>
                <a:cs typeface="+mn-cs"/>
              </a:rPr>
              <a:t>n.d.a</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DDF7DB9-9F54-AD4D-9B15-1F256C42FA3D}" type="slidenum">
              <a:rPr lang="en-US" smtClean="0"/>
              <a:t>3</a:t>
            </a:fld>
            <a:endParaRPr lang="en-US"/>
          </a:p>
        </p:txBody>
      </p:sp>
    </p:spTree>
    <p:extLst>
      <p:ext uri="{BB962C8B-B14F-4D97-AF65-F5344CB8AC3E}">
        <p14:creationId xmlns:p14="http://schemas.microsoft.com/office/powerpoint/2010/main" val="227563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4</a:t>
            </a:fld>
            <a:endParaRPr lang="en-US"/>
          </a:p>
        </p:txBody>
      </p:sp>
    </p:spTree>
    <p:extLst>
      <p:ext uri="{BB962C8B-B14F-4D97-AF65-F5344CB8AC3E}">
        <p14:creationId xmlns:p14="http://schemas.microsoft.com/office/powerpoint/2010/main" val="27851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5</a:t>
            </a:fld>
            <a:endParaRPr lang="en-US"/>
          </a:p>
        </p:txBody>
      </p:sp>
    </p:spTree>
    <p:extLst>
      <p:ext uri="{BB962C8B-B14F-4D97-AF65-F5344CB8AC3E}">
        <p14:creationId xmlns:p14="http://schemas.microsoft.com/office/powerpoint/2010/main" val="402227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“Annual and perennial herbs flourish after fire in chaparral, along with seedling and </a:t>
            </a:r>
            <a:r>
              <a:rPr lang="en-US" sz="1200" kern="1200" dirty="0" err="1">
                <a:solidFill>
                  <a:schemeClr val="tx1"/>
                </a:solidFill>
                <a:effectLst/>
                <a:latin typeface="+mn-lt"/>
                <a:ea typeface="+mn-ea"/>
                <a:cs typeface="+mn-cs"/>
              </a:rPr>
              <a:t>resprouting</a:t>
            </a:r>
            <a:r>
              <a:rPr lang="en-US" sz="1200" kern="1200" dirty="0">
                <a:solidFill>
                  <a:schemeClr val="tx1"/>
                </a:solidFill>
                <a:effectLst/>
                <a:latin typeface="+mn-lt"/>
                <a:ea typeface="+mn-ea"/>
                <a:cs typeface="+mn-cs"/>
              </a:rPr>
              <a:t> shrubs. Herbs are gradually eliminated as the dense overstory of large shrubs matures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DeBano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Neary</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Ffolliott</a:t>
            </a:r>
            <a:r>
              <a:rPr lang="en-US" sz="1200" kern="1200" dirty="0">
                <a:solidFill>
                  <a:schemeClr val="tx1"/>
                </a:solidFill>
                <a:effectLst/>
                <a:latin typeface="+mn-lt"/>
                <a:ea typeface="+mn-ea"/>
                <a:cs typeface="+mn-cs"/>
              </a:rPr>
              <a:t>, 1998)” (Smith, 2000, p. 13).</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most important principle underlying chaparral fire ecology is that, as an ecosystem (and the species that live there), chaparral is not “adapted to fire,” but is rather </a:t>
            </a:r>
            <a:r>
              <a:rPr lang="en-US" sz="1200" i="1" kern="1200" dirty="0">
                <a:solidFill>
                  <a:schemeClr val="tx1"/>
                </a:solidFill>
                <a:effectLst/>
                <a:latin typeface="+mn-lt"/>
                <a:ea typeface="+mn-ea"/>
                <a:cs typeface="+mn-cs"/>
              </a:rPr>
              <a:t>adapted to a particular fire pattern” </a:t>
            </a:r>
            <a:r>
              <a:rPr lang="en-US" sz="1200" i="0" kern="1200" dirty="0">
                <a:solidFill>
                  <a:schemeClr val="tx1"/>
                </a:solidFill>
                <a:effectLst/>
                <a:latin typeface="+mn-lt"/>
                <a:ea typeface="+mn-ea"/>
                <a:cs typeface="+mn-cs"/>
              </a:rPr>
              <a:t>(CCI, </a:t>
            </a:r>
            <a:r>
              <a:rPr lang="en-US" sz="1200" i="0" kern="1200" dirty="0" err="1">
                <a:solidFill>
                  <a:schemeClr val="tx1"/>
                </a:solidFill>
                <a:effectLst/>
                <a:latin typeface="+mn-lt"/>
                <a:ea typeface="+mn-ea"/>
                <a:cs typeface="+mn-cs"/>
              </a:rPr>
              <a:t>n.d.b</a:t>
            </a:r>
            <a:r>
              <a:rPr lang="en-US" sz="120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While chaparral is a adapted to a natural fire regime, it is not useful to think of it as a </a:t>
            </a:r>
            <a:r>
              <a:rPr lang="en-US" sz="1200" b="0" i="1" u="none" strike="noStrike" kern="1200" dirty="0">
                <a:solidFill>
                  <a:schemeClr val="tx1"/>
                </a:solidFill>
                <a:effectLst/>
                <a:latin typeface="+mn-lt"/>
                <a:ea typeface="+mn-ea"/>
                <a:cs typeface="+mn-cs"/>
              </a:rPr>
              <a:t>fire-dependent ecosystem</a:t>
            </a:r>
            <a:r>
              <a:rPr lang="en-US" sz="1200" b="0" i="0" u="none" strike="noStrike" kern="1200" dirty="0">
                <a:solidFill>
                  <a:schemeClr val="tx1"/>
                </a:solidFill>
                <a:effectLst/>
                <a:latin typeface="+mn-lt"/>
                <a:ea typeface="+mn-ea"/>
                <a:cs typeface="+mn-cs"/>
              </a:rPr>
              <a:t>. This term implies that management needs to provide fire that is lacking in an ecosystem. While a few chaparral species depend on fire to reproduce, such as the non-sprouting shrub species like </a:t>
            </a:r>
            <a:r>
              <a:rPr lang="en-US" sz="1200" b="0" i="0" u="none" strike="noStrike" kern="1200" dirty="0" err="1">
                <a:solidFill>
                  <a:schemeClr val="tx1"/>
                </a:solidFill>
                <a:effectLst/>
                <a:latin typeface="+mn-lt"/>
                <a:ea typeface="+mn-ea"/>
                <a:cs typeface="+mn-cs"/>
              </a:rPr>
              <a:t>bigpod</a:t>
            </a:r>
            <a:r>
              <a:rPr lang="en-US" sz="1200" b="0" i="0" u="none" strike="noStrike" kern="1200" dirty="0">
                <a:solidFill>
                  <a:schemeClr val="tx1"/>
                </a:solidFill>
                <a:effectLst/>
                <a:latin typeface="+mn-lt"/>
                <a:ea typeface="+mn-ea"/>
                <a:cs typeface="+mn-cs"/>
              </a:rPr>
              <a:t> ceanothus (</a:t>
            </a:r>
            <a:r>
              <a:rPr lang="en-US" sz="1200" b="0" i="1" u="none" strike="noStrike" kern="1200" dirty="0">
                <a:solidFill>
                  <a:schemeClr val="tx1"/>
                </a:solidFill>
                <a:effectLst/>
                <a:latin typeface="+mn-lt"/>
                <a:ea typeface="+mn-ea"/>
                <a:cs typeface="+mn-cs"/>
              </a:rPr>
              <a:t>Ceanothus </a:t>
            </a:r>
            <a:r>
              <a:rPr lang="en-US" sz="1200" b="0" i="1" u="none" strike="noStrike" kern="1200" dirty="0" err="1">
                <a:solidFill>
                  <a:schemeClr val="tx1"/>
                </a:solidFill>
                <a:effectLst/>
                <a:latin typeface="+mn-lt"/>
                <a:ea typeface="+mn-ea"/>
                <a:cs typeface="+mn-cs"/>
              </a:rPr>
              <a:t>megacarpus</a:t>
            </a:r>
            <a:r>
              <a:rPr lang="en-US" sz="1200" b="0" i="0" u="none" strike="noStrike" kern="1200" dirty="0">
                <a:solidFill>
                  <a:schemeClr val="tx1"/>
                </a:solidFill>
                <a:effectLst/>
                <a:latin typeface="+mn-lt"/>
                <a:ea typeface="+mn-ea"/>
                <a:cs typeface="+mn-cs"/>
              </a:rPr>
              <a:t>) and big-berry manzanita (</a:t>
            </a:r>
            <a:r>
              <a:rPr lang="en-US" sz="1200" b="0" i="1" u="none" strike="noStrike" kern="1200" dirty="0" err="1">
                <a:solidFill>
                  <a:schemeClr val="tx1"/>
                </a:solidFill>
                <a:effectLst/>
                <a:latin typeface="+mn-lt"/>
                <a:ea typeface="+mn-ea"/>
                <a:cs typeface="+mn-cs"/>
              </a:rPr>
              <a:t>Arctostaphylos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glauca</a:t>
            </a:r>
            <a:r>
              <a:rPr lang="en-US" sz="1200" b="0" i="0" u="none" strike="noStrike" kern="1200" dirty="0">
                <a:solidFill>
                  <a:schemeClr val="tx1"/>
                </a:solidFill>
                <a:effectLst/>
                <a:latin typeface="+mn-lt"/>
                <a:ea typeface="+mn-ea"/>
                <a:cs typeface="+mn-cs"/>
              </a:rPr>
              <a:t>), most chaparral species in the Santa Monica Mountains are obligate </a:t>
            </a:r>
            <a:r>
              <a:rPr lang="en-US" sz="1200" b="0" i="0" u="none" strike="noStrike" kern="1200" dirty="0" err="1">
                <a:solidFill>
                  <a:schemeClr val="tx1"/>
                </a:solidFill>
                <a:effectLst/>
                <a:latin typeface="+mn-lt"/>
                <a:ea typeface="+mn-ea"/>
                <a:cs typeface="+mn-cs"/>
              </a:rPr>
              <a:t>sprouters</a:t>
            </a:r>
            <a:r>
              <a:rPr lang="en-US" sz="1200" b="0" i="0" u="none" strike="noStrike" kern="1200" dirty="0">
                <a:solidFill>
                  <a:schemeClr val="tx1"/>
                </a:solidFill>
                <a:effectLst/>
                <a:latin typeface="+mn-lt"/>
                <a:ea typeface="+mn-ea"/>
                <a:cs typeface="+mn-cs"/>
              </a:rPr>
              <a:t> and actually recruit in the fire-free intervals between fire. (NPS, 2018)</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Photo: NPS - </a:t>
            </a:r>
            <a:r>
              <a:rPr lang="en-US" sz="1200" b="0" i="0" u="none" strike="noStrike" kern="1200" dirty="0">
                <a:solidFill>
                  <a:schemeClr val="tx1"/>
                </a:solidFill>
                <a:effectLst/>
                <a:latin typeface="+mn-lt"/>
                <a:ea typeface="+mn-ea"/>
                <a:cs typeface="+mn-cs"/>
              </a:rPr>
              <a:t>View looking across Sycamore Canyon showing burned and unburned vegetation. The fire ran up to Tri Peaks on Boney Ridge, but did not go over the top.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6</a:t>
            </a:fld>
            <a:endParaRPr lang="en-US"/>
          </a:p>
        </p:txBody>
      </p:sp>
    </p:spTree>
    <p:extLst>
      <p:ext uri="{BB962C8B-B14F-4D97-AF65-F5344CB8AC3E}">
        <p14:creationId xmlns:p14="http://schemas.microsoft.com/office/powerpoint/2010/main" val="119036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natural fire pattern in chaparral is characterized by a fire return interval between 30 – 150 years* or more, occurring in the summer or fall when lightning appears, and burning at high-intensity” (CCI, </a:t>
            </a:r>
            <a:r>
              <a:rPr lang="en-US" sz="1200" kern="1200" dirty="0" err="1">
                <a:solidFill>
                  <a:schemeClr val="tx1"/>
                </a:solidFill>
                <a:effectLst/>
                <a:latin typeface="+mn-lt"/>
                <a:ea typeface="+mn-ea"/>
                <a:cs typeface="+mn-cs"/>
              </a:rPr>
              <a:t>n.d.b</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upper end of the chaparral’s fire regime (150 years or more) has been estimated by dating the oldest shrubs present, like manzanita.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lower end (30 years) has been determined by the time needed to ensure proper post-fire recovery (restoration of the soil seed bank and energy storage by roots and burls, and sufficient plant mass to allow for high-intensity fire).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Old-growth chaparral, characterized by beautiful manzanitas with waist-sized trunks and a wild diversity of lichens and other living things, is typically 60-years-old or more. Due to increasing fire frequencies, old-growth chaparral stands are becoming extremely rare” (CCI, </a:t>
            </a:r>
            <a:r>
              <a:rPr lang="en-US" sz="1200" kern="1200" dirty="0" err="1">
                <a:solidFill>
                  <a:schemeClr val="tx1"/>
                </a:solidFill>
                <a:effectLst/>
                <a:latin typeface="+mn-lt"/>
                <a:ea typeface="+mn-ea"/>
                <a:cs typeface="+mn-cs"/>
              </a:rPr>
              <a:t>n.d.b</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More on Chaparral natural fire regime from Santa Monica Mountains: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“Coastal southern California shrublands are adapted to a </a:t>
            </a:r>
            <a:r>
              <a:rPr lang="en-US" dirty="0">
                <a:hlinkClick r:id="rId3"/>
              </a:rPr>
              <a:t>fire </a:t>
            </a:r>
            <a:r>
              <a:rPr lang="en-US" u="none" dirty="0">
                <a:hlinkClick r:id="rId3"/>
              </a:rPr>
              <a:t>regime</a:t>
            </a:r>
            <a:r>
              <a:rPr lang="en-US" sz="1200" b="0" i="0" u="none" strike="noStrike" kern="1200" dirty="0">
                <a:solidFill>
                  <a:schemeClr val="tx1"/>
                </a:solidFill>
                <a:effectLst/>
                <a:latin typeface="+mn-lt"/>
                <a:ea typeface="+mn-ea"/>
                <a:cs typeface="+mn-cs"/>
              </a:rPr>
              <a:t> of infrequent, intense, stand-replacing crown fires that usually occur in the fall.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These fires are often sensationalized in the press and reported to have "destroyed" thousands of acres of wildlands. However, native shrublands are resilient to infrequent fires and have numerous traits that allow them to recover quickly”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Fire Return Interval: </a:t>
            </a:r>
            <a:r>
              <a:rPr lang="en-US" sz="1200" dirty="0"/>
              <a:t>“The period of time between fires within a given area in a specific period of time.” (Witter, Taylor, &amp; Davis, 2007, p. 176)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Fire Severity: </a:t>
            </a:r>
            <a:r>
              <a:rPr lang="en-US" dirty="0"/>
              <a:t>A qualitative measure of the immediate effects of fire on the ecosystem. It relates to the extent of mortality and survival of plant and animal life both above ground and below ground and to loss of organic matter. (</a:t>
            </a:r>
            <a:r>
              <a:rPr lang="en-US" sz="1600" dirty="0"/>
              <a:t>Wooten, </a:t>
            </a:r>
            <a:r>
              <a:rPr lang="en-US" sz="1600" dirty="0" err="1"/>
              <a:t>n.d</a:t>
            </a:r>
            <a:r>
              <a:rPr lang="en-US" sz="16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err="1">
                <a:solidFill>
                  <a:schemeClr val="tx1"/>
                </a:solidFill>
                <a:effectLst/>
                <a:latin typeface="+mn-lt"/>
                <a:ea typeface="+mn-ea"/>
                <a:cs typeface="+mn-cs"/>
              </a:rPr>
              <a:t>Fireline</a:t>
            </a:r>
            <a:r>
              <a:rPr lang="en-US" sz="1200" b="1" kern="1200" dirty="0">
                <a:solidFill>
                  <a:schemeClr val="tx1"/>
                </a:solidFill>
                <a:effectLst/>
                <a:latin typeface="+mn-lt"/>
                <a:ea typeface="+mn-ea"/>
                <a:cs typeface="+mn-cs"/>
              </a:rPr>
              <a:t> Intensity</a:t>
            </a:r>
            <a:r>
              <a:rPr lang="en-US" sz="1200" kern="1200" dirty="0">
                <a:solidFill>
                  <a:schemeClr val="tx1"/>
                </a:solidFill>
                <a:effectLst/>
                <a:latin typeface="+mn-lt"/>
                <a:ea typeface="+mn-ea"/>
                <a:cs typeface="+mn-cs"/>
              </a:rPr>
              <a:t>: “Also called Byram’s intensity, this is the rate of energy release per unit length of the fire front expressed as BTU per foot of </a:t>
            </a:r>
            <a:r>
              <a:rPr lang="en-US" sz="1200" kern="1200" dirty="0" err="1">
                <a:solidFill>
                  <a:schemeClr val="tx1"/>
                </a:solidFill>
                <a:effectLst/>
                <a:latin typeface="+mn-lt"/>
                <a:ea typeface="+mn-ea"/>
                <a:cs typeface="+mn-cs"/>
              </a:rPr>
              <a:t>fireline</a:t>
            </a:r>
            <a:r>
              <a:rPr lang="en-US" sz="1200" kern="1200" dirty="0">
                <a:solidFill>
                  <a:schemeClr val="tx1"/>
                </a:solidFill>
                <a:effectLst/>
                <a:latin typeface="+mn-lt"/>
                <a:ea typeface="+mn-ea"/>
                <a:cs typeface="+mn-cs"/>
              </a:rPr>
              <a:t> per second or as kilowatts per meter of </a:t>
            </a:r>
            <a:r>
              <a:rPr lang="en-US" sz="1200" kern="1200" dirty="0" err="1">
                <a:solidFill>
                  <a:schemeClr val="tx1"/>
                </a:solidFill>
                <a:effectLst/>
                <a:latin typeface="+mn-lt"/>
                <a:ea typeface="+mn-ea"/>
                <a:cs typeface="+mn-cs"/>
              </a:rPr>
              <a:t>fireline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Paysen</a:t>
            </a:r>
            <a:r>
              <a:rPr lang="en-US" sz="1200" kern="1200" dirty="0">
                <a:solidFill>
                  <a:schemeClr val="tx1"/>
                </a:solidFill>
                <a:effectLst/>
                <a:latin typeface="+mn-lt"/>
                <a:ea typeface="+mn-ea"/>
                <a:cs typeface="+mn-cs"/>
              </a:rPr>
              <a:t> et al., 2000). This is a physical parameter that is related to flame length. This expression is commonly used to describe the power of wildland fires, but it does not necessarily follow that the severity, defined as the vegetation mortality, will be correspondingly high (Carey and Schumann, 2003)” (Wooten, n.d.).</a:t>
            </a: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t>
            </a:r>
            <a:r>
              <a:rPr lang="en-US" sz="1600" kern="1200" dirty="0">
                <a:solidFill>
                  <a:schemeClr val="tx1"/>
                </a:solidFill>
                <a:effectLst/>
                <a:latin typeface="+mn-lt"/>
                <a:ea typeface="+mn-ea"/>
                <a:cs typeface="+mn-cs"/>
              </a:rPr>
              <a:t> This number varies based on the source of information. Santa Monica Mountains historic range: </a:t>
            </a:r>
            <a:r>
              <a:rPr lang="en-US" sz="1600" b="0" i="0" u="none" strike="noStrike" kern="1200" dirty="0">
                <a:solidFill>
                  <a:schemeClr val="tx1"/>
                </a:solidFill>
                <a:effectLst/>
                <a:latin typeface="+mn-lt"/>
                <a:ea typeface="+mn-ea"/>
                <a:cs typeface="+mn-cs"/>
              </a:rPr>
              <a:t>approximately 70-100 years with a current interval of 28 years (NPS, 2018)</a:t>
            </a:r>
            <a:endParaRPr lang="en-US" sz="16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7</a:t>
            </a:fld>
            <a:endParaRPr lang="en-US"/>
          </a:p>
        </p:txBody>
      </p:sp>
    </p:spTree>
    <p:extLst>
      <p:ext uri="{BB962C8B-B14F-4D97-AF65-F5344CB8AC3E}">
        <p14:creationId xmlns:p14="http://schemas.microsoft.com/office/powerpoint/2010/main" val="418745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 first spring following a fire there is dramatic vegetation recovery on barren, blackened hillsides from </a:t>
            </a:r>
            <a:r>
              <a:rPr lang="en-US" sz="1200" b="0" i="0" u="none" strike="noStrike" kern="1200" dirty="0" err="1">
                <a:solidFill>
                  <a:schemeClr val="tx1"/>
                </a:solidFill>
                <a:effectLst/>
                <a:latin typeface="+mn-lt"/>
                <a:ea typeface="+mn-ea"/>
                <a:cs typeface="+mn-cs"/>
              </a:rPr>
              <a:t>resprouting</a:t>
            </a:r>
            <a:r>
              <a:rPr lang="en-US" sz="1200" b="0" i="0" u="none" strike="noStrike" kern="1200" dirty="0">
                <a:solidFill>
                  <a:schemeClr val="tx1"/>
                </a:solidFill>
                <a:effectLst/>
                <a:latin typeface="+mn-lt"/>
                <a:ea typeface="+mn-ea"/>
                <a:cs typeface="+mn-cs"/>
              </a:rPr>
              <a:t> shrubs and herbaceous perennials, germinating shrub seedlings, and an abundance of colorful native annuals. Within about 10 years at coastal sites and 20 years at inland sites, the canopy of the dominant shrubs begins to close and short lived fire-following annuals and perennials disappear and are present only in the soil seed bank”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“Normal postfire recovery in chaparral is </a:t>
            </a:r>
            <a:r>
              <a:rPr lang="en-US" sz="1200" b="0" i="1" u="none" strike="noStrike" kern="1200" dirty="0" err="1">
                <a:solidFill>
                  <a:schemeClr val="tx1"/>
                </a:solidFill>
                <a:effectLst/>
                <a:latin typeface="+mn-lt"/>
                <a:ea typeface="+mn-ea"/>
                <a:cs typeface="+mn-cs"/>
              </a:rPr>
              <a:t>autosuccessional</a:t>
            </a:r>
            <a:r>
              <a:rPr lang="en-US" sz="1200" b="0" i="0" u="none" strike="noStrike" kern="1200" dirty="0">
                <a:solidFill>
                  <a:schemeClr val="tx1"/>
                </a:solidFill>
                <a:effectLst/>
                <a:latin typeface="+mn-lt"/>
                <a:ea typeface="+mn-ea"/>
                <a:cs typeface="+mn-cs"/>
              </a:rPr>
              <a:t>, that is, the same plant community will recover and reassemble after the fire, from in situ seedlings or </a:t>
            </a:r>
            <a:r>
              <a:rPr lang="en-US" sz="1200" b="0" i="0" u="none" strike="noStrike" kern="1200" dirty="0" err="1">
                <a:solidFill>
                  <a:schemeClr val="tx1"/>
                </a:solidFill>
                <a:effectLst/>
                <a:latin typeface="+mn-lt"/>
                <a:ea typeface="+mn-ea"/>
                <a:cs typeface="+mn-cs"/>
              </a:rPr>
              <a:t>resprouts</a:t>
            </a:r>
            <a:r>
              <a:rPr lang="en-US" sz="1200" b="0" i="0" u="none" strike="noStrike" kern="1200" dirty="0">
                <a:solidFill>
                  <a:schemeClr val="tx1"/>
                </a:solidFill>
                <a:effectLst/>
                <a:latin typeface="+mn-lt"/>
                <a:ea typeface="+mn-ea"/>
                <a:cs typeface="+mn-cs"/>
              </a:rPr>
              <a:t>. Postfire recovery depends on spring-germinating seedlings and postfire </a:t>
            </a:r>
            <a:r>
              <a:rPr lang="en-US" sz="1200" b="0" i="0" u="none" strike="noStrike" kern="1200" dirty="0" err="1">
                <a:solidFill>
                  <a:schemeClr val="tx1"/>
                </a:solidFill>
                <a:effectLst/>
                <a:latin typeface="+mn-lt"/>
                <a:ea typeface="+mn-ea"/>
                <a:cs typeface="+mn-cs"/>
              </a:rPr>
              <a:t>resprouts</a:t>
            </a:r>
            <a:r>
              <a:rPr lang="en-US" sz="1200" b="0" i="0" u="none" strike="noStrike" kern="1200" dirty="0">
                <a:solidFill>
                  <a:schemeClr val="tx1"/>
                </a:solidFill>
                <a:effectLst/>
                <a:latin typeface="+mn-lt"/>
                <a:ea typeface="+mn-ea"/>
                <a:cs typeface="+mn-cs"/>
              </a:rPr>
              <a:t> surviving the summer dry season in the first year after fire, a period of 4-6 months without rain”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“Shrubs are classified by their method of recovery after fire which is associated with suites of morphological and physiological features related to drought tolerance”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There are </a:t>
            </a:r>
            <a:r>
              <a:rPr lang="en-US" sz="1200" b="0" i="1" u="none" strike="noStrike" kern="1200" dirty="0">
                <a:solidFill>
                  <a:schemeClr val="tx1"/>
                </a:solidFill>
                <a:effectLst/>
                <a:latin typeface="+mn-lt"/>
                <a:ea typeface="+mn-ea"/>
                <a:cs typeface="+mn-cs"/>
              </a:rPr>
              <a:t>non-</a:t>
            </a:r>
            <a:r>
              <a:rPr lang="en-US" sz="1200" b="0" i="1" u="none" strike="noStrike" kern="1200" dirty="0" err="1">
                <a:solidFill>
                  <a:schemeClr val="tx1"/>
                </a:solidFill>
                <a:effectLst/>
                <a:latin typeface="+mn-lt"/>
                <a:ea typeface="+mn-ea"/>
                <a:cs typeface="+mn-cs"/>
              </a:rPr>
              <a:t>sprouters</a:t>
            </a:r>
            <a:r>
              <a:rPr lang="en-US" sz="1200" b="0" i="1" u="none" strike="noStrike" kern="1200" dirty="0">
                <a:solidFill>
                  <a:schemeClr val="tx1"/>
                </a:solidFill>
                <a:effectLst/>
                <a:latin typeface="+mn-lt"/>
                <a:ea typeface="+mn-ea"/>
                <a:cs typeface="+mn-cs"/>
              </a:rPr>
              <a:t> (obligate seeders)</a:t>
            </a:r>
            <a:r>
              <a:rPr lang="en-US" sz="1200" b="0" i="0" u="none" strike="noStrike" kern="1200" dirty="0">
                <a:solidFill>
                  <a:schemeClr val="tx1"/>
                </a:solidFill>
                <a:effectLst/>
                <a:latin typeface="+mn-lt"/>
                <a:ea typeface="+mn-ea"/>
                <a:cs typeface="+mn-cs"/>
              </a:rPr>
              <a:t>, species which are killed and regenerate only from seed; </a:t>
            </a:r>
            <a:r>
              <a:rPr lang="en-US" sz="1200" b="0" i="1" u="none" strike="noStrike" kern="1200" dirty="0">
                <a:solidFill>
                  <a:schemeClr val="tx1"/>
                </a:solidFill>
                <a:effectLst/>
                <a:latin typeface="+mn-lt"/>
                <a:ea typeface="+mn-ea"/>
                <a:cs typeface="+mn-cs"/>
              </a:rPr>
              <a:t>facultative seeders</a:t>
            </a:r>
            <a:r>
              <a:rPr lang="en-US" sz="1200" b="0" i="0" u="none" strike="noStrike" kern="1200" dirty="0">
                <a:solidFill>
                  <a:schemeClr val="tx1"/>
                </a:solidFill>
                <a:effectLst/>
                <a:latin typeface="+mn-lt"/>
                <a:ea typeface="+mn-ea"/>
                <a:cs typeface="+mn-cs"/>
              </a:rPr>
              <a:t>, species which regenerate partly from seed and partly from a percentage of the plant population which </a:t>
            </a:r>
            <a:r>
              <a:rPr lang="en-US" sz="1200" b="0" i="0" u="none" strike="noStrike" kern="1200" dirty="0" err="1">
                <a:solidFill>
                  <a:schemeClr val="tx1"/>
                </a:solidFill>
                <a:effectLst/>
                <a:latin typeface="+mn-lt"/>
                <a:ea typeface="+mn-ea"/>
                <a:cs typeface="+mn-cs"/>
              </a:rPr>
              <a:t>resprouts</a:t>
            </a:r>
            <a:r>
              <a:rPr lang="en-US" sz="1200" b="0" i="0" u="none" strike="noStrike" kern="1200" dirty="0">
                <a:solidFill>
                  <a:schemeClr val="tx1"/>
                </a:solidFill>
                <a:effectLst/>
                <a:latin typeface="+mn-lt"/>
                <a:ea typeface="+mn-ea"/>
                <a:cs typeface="+mn-cs"/>
              </a:rPr>
              <a:t>; and </a:t>
            </a:r>
            <a:r>
              <a:rPr lang="en-US" sz="1200" b="0" i="1" u="none" strike="noStrike" kern="1200" dirty="0">
                <a:solidFill>
                  <a:schemeClr val="tx1"/>
                </a:solidFill>
                <a:effectLst/>
                <a:latin typeface="+mn-lt"/>
                <a:ea typeface="+mn-ea"/>
                <a:cs typeface="+mn-cs"/>
              </a:rPr>
              <a:t>obligate </a:t>
            </a:r>
            <a:r>
              <a:rPr lang="en-US" sz="1200" b="0" i="1" u="none" strike="noStrike" kern="1200" dirty="0" err="1">
                <a:solidFill>
                  <a:schemeClr val="tx1"/>
                </a:solidFill>
                <a:effectLst/>
                <a:latin typeface="+mn-lt"/>
                <a:ea typeface="+mn-ea"/>
                <a:cs typeface="+mn-cs"/>
              </a:rPr>
              <a:t>resprouters</a:t>
            </a:r>
            <a:r>
              <a:rPr lang="en-US" sz="1200" b="0" i="0" u="none" strike="noStrike" kern="1200" dirty="0">
                <a:solidFill>
                  <a:schemeClr val="tx1"/>
                </a:solidFill>
                <a:effectLst/>
                <a:latin typeface="+mn-lt"/>
                <a:ea typeface="+mn-ea"/>
                <a:cs typeface="+mn-cs"/>
              </a:rPr>
              <a:t>, which regenerate only from </a:t>
            </a:r>
            <a:r>
              <a:rPr lang="en-US" sz="1200" b="0" i="0" u="none" strike="noStrike" kern="1200" dirty="0" err="1">
                <a:solidFill>
                  <a:schemeClr val="tx1"/>
                </a:solidFill>
                <a:effectLst/>
                <a:latin typeface="+mn-lt"/>
                <a:ea typeface="+mn-ea"/>
                <a:cs typeface="+mn-cs"/>
              </a:rPr>
              <a:t>resprouts</a:t>
            </a:r>
            <a:r>
              <a:rPr lang="en-US" sz="1200" b="0" i="0" u="none" strike="noStrike" kern="1200" dirty="0">
                <a:solidFill>
                  <a:schemeClr val="tx1"/>
                </a:solidFill>
                <a:effectLst/>
                <a:latin typeface="+mn-lt"/>
                <a:ea typeface="+mn-ea"/>
                <a:cs typeface="+mn-cs"/>
              </a:rPr>
              <a:t> with no postfire seedling recruitment. (NPS, 2018)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F7DB9-9F54-AD4D-9B15-1F256C42FA3D}" type="slidenum">
              <a:rPr lang="en-US" smtClean="0"/>
              <a:t>8</a:t>
            </a:fld>
            <a:endParaRPr lang="en-US"/>
          </a:p>
        </p:txBody>
      </p:sp>
    </p:spTree>
    <p:extLst>
      <p:ext uri="{BB962C8B-B14F-4D97-AF65-F5344CB8AC3E}">
        <p14:creationId xmlns:p14="http://schemas.microsoft.com/office/powerpoint/2010/main" val="200862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“Obligate </a:t>
            </a:r>
            <a:r>
              <a:rPr lang="en-US" dirty="0" err="1"/>
              <a:t>resprouters</a:t>
            </a:r>
            <a:r>
              <a:rPr lang="en-US" dirty="0"/>
              <a:t> are possibly relic species from a a time when the climate of southern California was sub-tropical and fires played a smaller evolutionary role than they do today. Consequently, these plants are found in more mesic environments [well-balanced supply of moisture] such as north-facing hillsides and canyon bottoms” (Halsey, 2008, p. 19).</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“Their seeds, frequently surrounded by some fruity covering, are short-lived and likely do not survive into the fire season, either succumbing to decay or by being eaten” (Halsey, 2008, p. 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They are more deeply rooted and experience reduced drought stress by tapping into deep soil moisture supplies. (NPS,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“Geophytes (perennials with fleshy, underground structures like bulbs or tubers) are obligate </a:t>
            </a:r>
            <a:r>
              <a:rPr lang="en-US" sz="1200" dirty="0" err="1"/>
              <a:t>resprouters</a:t>
            </a:r>
            <a:r>
              <a:rPr lang="en-US" sz="1200" dirty="0"/>
              <a:t> as well, but have a unique after-fire response. The enhanced light from the lack of cover stimulates many geophytes to produce large numbers of flowers” (CCI, </a:t>
            </a:r>
            <a:r>
              <a:rPr lang="en-US" sz="1200" dirty="0" err="1"/>
              <a:t>n.d.b</a:t>
            </a:r>
            <a:r>
              <a:rPr lang="en-US" sz="1200" dirty="0"/>
              <a:t>). </a:t>
            </a:r>
            <a:endParaRPr lang="en-US" dirty="0"/>
          </a:p>
        </p:txBody>
      </p:sp>
      <p:sp>
        <p:nvSpPr>
          <p:cNvPr id="4" name="Slide Number Placeholder 3"/>
          <p:cNvSpPr>
            <a:spLocks noGrp="1"/>
          </p:cNvSpPr>
          <p:nvPr>
            <p:ph type="sldNum" sz="quarter" idx="10"/>
          </p:nvPr>
        </p:nvSpPr>
        <p:spPr/>
        <p:txBody>
          <a:bodyPr/>
          <a:lstStyle/>
          <a:p>
            <a:fld id="{EDDF7DB9-9F54-AD4D-9B15-1F256C42FA3D}" type="slidenum">
              <a:rPr lang="en-US" smtClean="0"/>
              <a:t>9</a:t>
            </a:fld>
            <a:endParaRPr lang="en-US"/>
          </a:p>
        </p:txBody>
      </p:sp>
    </p:spTree>
    <p:extLst>
      <p:ext uri="{BB962C8B-B14F-4D97-AF65-F5344CB8AC3E}">
        <p14:creationId xmlns:p14="http://schemas.microsoft.com/office/powerpoint/2010/main" val="208823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dirty="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smtClean="0"/>
              <a:t>2/23/19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5334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2/23/19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505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2/23/19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757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2/23/19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912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2/23/19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59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2/23/19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490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2/23/19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88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2/23/19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053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2/23/19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9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2/23/19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8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2/23/19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049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b="1" i="0">
                <a:solidFill>
                  <a:schemeClr val="tx1">
                    <a:tint val="75000"/>
                  </a:schemeClr>
                </a:solidFill>
                <a:latin typeface="Garamond Bold"/>
              </a:defRPr>
            </a:lvl1pPr>
          </a:lstStyle>
          <a:p>
            <a:fld id="{3CBC1C18-307B-4F68-A007-B5B542270E8D}" type="datetimeFigureOut">
              <a:rPr lang="en-US" smtClean="0"/>
              <a:pPr/>
              <a:t>2/23/19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b="1" i="0">
                <a:solidFill>
                  <a:schemeClr val="tx1">
                    <a:tint val="75000"/>
                  </a:schemeClr>
                </a:solidFill>
                <a:latin typeface="Garamond Bold"/>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b="1" i="0">
                <a:solidFill>
                  <a:schemeClr val="tx1">
                    <a:tint val="75000"/>
                  </a:schemeClr>
                </a:solidFill>
                <a:latin typeface="Garamond Bold"/>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3069583"/>
      </p:ext>
    </p:extLst>
  </p:cSld>
  <p:clrMap bg1="dk1" tx1="lt1" bg2="dk2"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hf sldNum="0" hdr="0" ftr="0" dt="0"/>
  <p:txStyles>
    <p:title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youtu.be/G_49sPmg1vg" TargetMode="External"/><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ps.gov/samo/learn/management/upload/_SpringsFireBAERPlan_FINAL_4-1-web-reduced.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ps.gov/articles/learning-about-fire-ecology-basics.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calfire.ca.gov/foreststeward/pdf/news-summer2013.pdf" TargetMode="External"/><Relationship Id="rId5" Type="http://schemas.openxmlformats.org/officeDocument/2006/relationships/hyperlink" Target="https://www.nps.gov/olym/learn/management/upload/fire-wildfire-definitions-2.pdf" TargetMode="External"/><Relationship Id="rId4" Type="http://schemas.openxmlformats.org/officeDocument/2006/relationships/hyperlink" Target="https://ca.water.usgs.gov/flooding/wildfires-debris-flow.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2" descr="LATimespic_LatigoCynindefensiblehomesinheavyfuelsCorralFire200711">
            <a:extLst>
              <a:ext uri="{FF2B5EF4-FFF2-40B4-BE49-F238E27FC236}">
                <a16:creationId xmlns:a16="http://schemas.microsoft.com/office/drawing/2014/main" id="{8987D4C7-762E-C84B-BE85-9B0A4F07AEB3}"/>
              </a:ext>
            </a:extLst>
          </p:cNvPr>
          <p:cNvPicPr>
            <a:picLocks noChangeAspect="1" noChangeArrowheads="1"/>
          </p:cNvPicPr>
          <p:nvPr/>
        </p:nvPicPr>
        <p:blipFill>
          <a:blip r:embed="rId4" cstate="print"/>
          <a:srcRect/>
          <a:stretch>
            <a:fillRect/>
          </a:stretch>
        </p:blipFill>
        <p:spPr bwMode="auto">
          <a:xfrm>
            <a:off x="0" y="-118533"/>
            <a:ext cx="12192000" cy="7095067"/>
          </a:xfrm>
          <a:prstGeom prst="rect">
            <a:avLst/>
          </a:prstGeom>
          <a:noFill/>
          <a:ln w="9525">
            <a:noFill/>
            <a:miter lim="800000"/>
            <a:headEnd/>
            <a:tailEnd/>
          </a:ln>
        </p:spPr>
      </p:pic>
      <p:sp>
        <p:nvSpPr>
          <p:cNvPr id="2" name="Title 1">
            <a:extLst>
              <a:ext uri="{FF2B5EF4-FFF2-40B4-BE49-F238E27FC236}">
                <a16:creationId xmlns:a16="http://schemas.microsoft.com/office/drawing/2014/main" id="{FD9B5C57-E51F-9B4B-8E8A-2D749AC622C3}"/>
              </a:ext>
            </a:extLst>
          </p:cNvPr>
          <p:cNvSpPr>
            <a:spLocks noGrp="1"/>
          </p:cNvSpPr>
          <p:nvPr>
            <p:ph type="ctrTitle"/>
          </p:nvPr>
        </p:nvSpPr>
        <p:spPr>
          <a:xfrm>
            <a:off x="6358308" y="706554"/>
            <a:ext cx="5518066" cy="2268559"/>
          </a:xfrm>
        </p:spPr>
        <p:txBody>
          <a:bodyPr>
            <a:normAutofit fontScale="90000"/>
          </a:bodyPr>
          <a:lstStyle/>
          <a:p>
            <a:r>
              <a:rPr lang="en-US"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Zapfino" panose="03030300040707070C03" pitchFamily="66" charset="77"/>
              </a:rPr>
              <a:t>fire ecology</a:t>
            </a:r>
          </a:p>
        </p:txBody>
      </p:sp>
      <p:sp>
        <p:nvSpPr>
          <p:cNvPr id="3" name="Subtitle 2">
            <a:extLst>
              <a:ext uri="{FF2B5EF4-FFF2-40B4-BE49-F238E27FC236}">
                <a16:creationId xmlns:a16="http://schemas.microsoft.com/office/drawing/2014/main" id="{C9DDD9FD-ED6D-C544-93F8-06815F2D5759}"/>
              </a:ext>
            </a:extLst>
          </p:cNvPr>
          <p:cNvSpPr>
            <a:spLocks noGrp="1"/>
          </p:cNvSpPr>
          <p:nvPr>
            <p:ph type="subTitle" idx="1"/>
          </p:nvPr>
        </p:nvSpPr>
        <p:spPr>
          <a:xfrm>
            <a:off x="6518774" y="2483906"/>
            <a:ext cx="5357600" cy="1160213"/>
          </a:xfrm>
        </p:spPr>
        <p:txBody>
          <a:bodyPr>
            <a:noAutofit/>
          </a:bodyPr>
          <a:lstStyle/>
          <a:p>
            <a:pPr>
              <a:lnSpc>
                <a:spcPct val="100000"/>
              </a:lnSpc>
              <a:spcBef>
                <a:spcPts val="0"/>
              </a:spcBef>
              <a:spcAft>
                <a:spcPts val="0"/>
              </a:spcAft>
            </a:pPr>
            <a:r>
              <a:rPr lang="en-US" sz="2400" b="1" i="1" dirty="0">
                <a:latin typeface="Garamond" panose="02020404030301010803" pitchFamily="18" charset="0"/>
              </a:rPr>
              <a:t>The relationship between wildfire &amp;</a:t>
            </a:r>
          </a:p>
          <a:p>
            <a:pPr>
              <a:lnSpc>
                <a:spcPct val="100000"/>
              </a:lnSpc>
              <a:spcBef>
                <a:spcPts val="0"/>
              </a:spcBef>
              <a:spcAft>
                <a:spcPts val="0"/>
              </a:spcAft>
            </a:pPr>
            <a:r>
              <a:rPr lang="en-US" sz="2400" b="1" i="1" dirty="0">
                <a:latin typeface="Garamond" panose="02020404030301010803" pitchFamily="18" charset="0"/>
              </a:rPr>
              <a:t>the biotic &amp; abiotic environment</a:t>
            </a:r>
          </a:p>
        </p:txBody>
      </p:sp>
      <p:sp>
        <p:nvSpPr>
          <p:cNvPr id="4" name="TextBox 3">
            <a:extLst>
              <a:ext uri="{FF2B5EF4-FFF2-40B4-BE49-F238E27FC236}">
                <a16:creationId xmlns:a16="http://schemas.microsoft.com/office/drawing/2014/main" id="{334C4003-C1CB-2249-ACB0-9B008BADDEF6}"/>
              </a:ext>
            </a:extLst>
          </p:cNvPr>
          <p:cNvSpPr txBox="1"/>
          <p:nvPr/>
        </p:nvSpPr>
        <p:spPr>
          <a:xfrm>
            <a:off x="109908" y="4709974"/>
            <a:ext cx="9580192" cy="1754326"/>
          </a:xfrm>
          <a:prstGeom prst="rect">
            <a:avLst/>
          </a:prstGeom>
          <a:noFill/>
        </p:spPr>
        <p:txBody>
          <a:bodyPr wrap="square" rtlCol="0">
            <a:spAutoFit/>
          </a:bodyPr>
          <a:lstStyle/>
          <a:p>
            <a:r>
              <a:rPr lang="en-US" sz="3600" dirty="0">
                <a:latin typeface="Garamond" panose="02020404030301010803" pitchFamily="18" charset="0"/>
              </a:rPr>
              <a:t>“Fire, biology, and life in California are intimately connected. One cannot truly know California nature without a thorough understanding of fire” </a:t>
            </a:r>
            <a:r>
              <a:rPr lang="en-US" sz="1200" dirty="0">
                <a:latin typeface="Garamond" panose="02020404030301010803" pitchFamily="18" charset="0"/>
              </a:rPr>
              <a:t>(Halsey, 2008, p. viii).</a:t>
            </a:r>
          </a:p>
        </p:txBody>
      </p:sp>
      <p:sp>
        <p:nvSpPr>
          <p:cNvPr id="6" name="Rectangle 5">
            <a:extLst>
              <a:ext uri="{FF2B5EF4-FFF2-40B4-BE49-F238E27FC236}">
                <a16:creationId xmlns:a16="http://schemas.microsoft.com/office/drawing/2014/main" id="{CD33E0E5-570B-6D42-919D-50E50FDD9545}"/>
              </a:ext>
            </a:extLst>
          </p:cNvPr>
          <p:cNvSpPr/>
          <p:nvPr/>
        </p:nvSpPr>
        <p:spPr>
          <a:xfrm>
            <a:off x="6133199" y="107955"/>
            <a:ext cx="5743175" cy="400110"/>
          </a:xfrm>
          <a:prstGeom prst="rect">
            <a:avLst/>
          </a:prstGeom>
        </p:spPr>
        <p:txBody>
          <a:bodyPr wrap="none">
            <a:spAutoFit/>
          </a:bodyPr>
          <a:lstStyle/>
          <a:p>
            <a:r>
              <a:rPr lang="en-US" sz="2000" b="1" dirty="0"/>
              <a:t>Santa Monica Mountains National Recreation Area</a:t>
            </a:r>
          </a:p>
        </p:txBody>
      </p:sp>
    </p:spTree>
    <p:extLst>
      <p:ext uri="{BB962C8B-B14F-4D97-AF65-F5344CB8AC3E}">
        <p14:creationId xmlns:p14="http://schemas.microsoft.com/office/powerpoint/2010/main" val="2211106097"/>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2414 0.02019"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2414 0.02019 L 0 0" pathEditMode="relative" ptsTypes="AA">
                                      <p:cBhvr>
                                        <p:cTn id="11" dur="30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CC7C-355F-A741-A029-806B4CF9CC88}"/>
              </a:ext>
            </a:extLst>
          </p:cNvPr>
          <p:cNvSpPr>
            <a:spLocks noGrp="1"/>
          </p:cNvSpPr>
          <p:nvPr>
            <p:ph type="title"/>
          </p:nvPr>
        </p:nvSpPr>
        <p:spPr>
          <a:xfrm>
            <a:off x="1187391" y="356992"/>
            <a:ext cx="2908619" cy="1508671"/>
          </a:xfrm>
        </p:spPr>
        <p:txBody>
          <a:bodyPr/>
          <a:lstStyle/>
          <a:p>
            <a:r>
              <a:rPr lang="en-US" dirty="0"/>
              <a:t>Chaparral Response to </a:t>
            </a:r>
            <a:r>
              <a:rPr lang="en-US" dirty="0">
                <a:solidFill>
                  <a:schemeClr val="accent5"/>
                </a:solidFill>
                <a:latin typeface="Zapfino" panose="03030300040707070C03" pitchFamily="66" charset="77"/>
              </a:rPr>
              <a:t>Wildfire</a:t>
            </a:r>
            <a:endParaRPr lang="en-US" dirty="0"/>
          </a:p>
        </p:txBody>
      </p:sp>
      <p:sp>
        <p:nvSpPr>
          <p:cNvPr id="3" name="Content Placeholder 2">
            <a:extLst>
              <a:ext uri="{FF2B5EF4-FFF2-40B4-BE49-F238E27FC236}">
                <a16:creationId xmlns:a16="http://schemas.microsoft.com/office/drawing/2014/main" id="{7AD7B8E0-C50F-F54B-B9B7-7C7714C41CD3}"/>
              </a:ext>
            </a:extLst>
          </p:cNvPr>
          <p:cNvSpPr>
            <a:spLocks noGrp="1"/>
          </p:cNvSpPr>
          <p:nvPr>
            <p:ph idx="1"/>
          </p:nvPr>
        </p:nvSpPr>
        <p:spPr>
          <a:xfrm>
            <a:off x="4233796" y="375781"/>
            <a:ext cx="7295890" cy="6344433"/>
          </a:xfrm>
        </p:spPr>
        <p:txBody>
          <a:bodyPr>
            <a:noAutofit/>
          </a:bodyPr>
          <a:lstStyle/>
          <a:p>
            <a:r>
              <a:rPr lang="en-US" sz="2500" dirty="0"/>
              <a:t>Obligate seeders, like about half the Ceanothus</a:t>
            </a:r>
            <a:r>
              <a:rPr lang="en-US" sz="2500" i="1" dirty="0"/>
              <a:t> </a:t>
            </a:r>
            <a:r>
              <a:rPr lang="en-US" sz="2500" dirty="0"/>
              <a:t>and most of the Manzanita shrub species, are killed by the flames and depend on seedlings to replace their populations. </a:t>
            </a:r>
          </a:p>
          <a:p>
            <a:r>
              <a:rPr lang="en-US" sz="2500" dirty="0">
                <a:solidFill>
                  <a:schemeClr val="accent1"/>
                </a:solidFill>
              </a:rPr>
              <a:t>Their seeds require some fire cue (heat, or the chemicals found in charred wood or smoke) to germinate. </a:t>
            </a:r>
          </a:p>
          <a:p>
            <a:r>
              <a:rPr lang="en-US" sz="2500" dirty="0"/>
              <a:t>Most of the wildflowers that are seen in the post-fire environment are obligate seeding annuals or short-lived perennials. </a:t>
            </a:r>
          </a:p>
          <a:p>
            <a:r>
              <a:rPr lang="en-US" sz="2500" dirty="0">
                <a:solidFill>
                  <a:schemeClr val="accent1"/>
                </a:solidFill>
              </a:rPr>
              <a:t>This does not mean obligate seeders “need” fire, but rather are adapted to a particular fire pattern. </a:t>
            </a:r>
          </a:p>
        </p:txBody>
      </p:sp>
      <p:sp>
        <p:nvSpPr>
          <p:cNvPr id="4" name="Text Placeholder 3">
            <a:extLst>
              <a:ext uri="{FF2B5EF4-FFF2-40B4-BE49-F238E27FC236}">
                <a16:creationId xmlns:a16="http://schemas.microsoft.com/office/drawing/2014/main" id="{DE0D5098-0923-5944-8B89-D58B274C2088}"/>
              </a:ext>
            </a:extLst>
          </p:cNvPr>
          <p:cNvSpPr>
            <a:spLocks noGrp="1"/>
          </p:cNvSpPr>
          <p:nvPr>
            <p:ph type="body" sz="half" idx="2"/>
          </p:nvPr>
        </p:nvSpPr>
        <p:spPr>
          <a:xfrm>
            <a:off x="1149814" y="1865160"/>
            <a:ext cx="2664361" cy="583175"/>
          </a:xfrm>
        </p:spPr>
        <p:txBody>
          <a:bodyPr/>
          <a:lstStyle/>
          <a:p>
            <a:r>
              <a:rPr lang="en-US" sz="2000" dirty="0">
                <a:solidFill>
                  <a:schemeClr val="accent1"/>
                </a:solidFill>
              </a:rPr>
              <a:t>Obligate Seeders</a:t>
            </a:r>
          </a:p>
          <a:p>
            <a:endParaRPr lang="en-US" dirty="0"/>
          </a:p>
        </p:txBody>
      </p:sp>
      <p:sp>
        <p:nvSpPr>
          <p:cNvPr id="6" name="TextBox 5">
            <a:extLst>
              <a:ext uri="{FF2B5EF4-FFF2-40B4-BE49-F238E27FC236}">
                <a16:creationId xmlns:a16="http://schemas.microsoft.com/office/drawing/2014/main" id="{9EC82E8E-7086-7C43-A76C-1CEE1B527A11}"/>
              </a:ext>
            </a:extLst>
          </p:cNvPr>
          <p:cNvSpPr txBox="1"/>
          <p:nvPr/>
        </p:nvSpPr>
        <p:spPr>
          <a:xfrm>
            <a:off x="8887216" y="6568006"/>
            <a:ext cx="2786519" cy="276999"/>
          </a:xfrm>
          <a:prstGeom prst="rect">
            <a:avLst/>
          </a:prstGeom>
          <a:noFill/>
        </p:spPr>
        <p:txBody>
          <a:bodyPr wrap="square" rtlCol="0">
            <a:spAutoFit/>
          </a:bodyPr>
          <a:lstStyle/>
          <a:p>
            <a:r>
              <a:rPr lang="en-US" sz="1200" dirty="0"/>
              <a:t>(CCI, </a:t>
            </a:r>
            <a:r>
              <a:rPr lang="en-US" sz="1200" dirty="0" err="1"/>
              <a:t>n.d.a</a:t>
            </a:r>
            <a:r>
              <a:rPr lang="en-US" sz="1200" dirty="0"/>
              <a:t>; CCI, </a:t>
            </a:r>
            <a:r>
              <a:rPr lang="en-US" sz="1200" dirty="0" err="1"/>
              <a:t>n.d.b</a:t>
            </a:r>
            <a:r>
              <a:rPr lang="en-US" sz="1200" dirty="0"/>
              <a:t>) Photo: (CCI, </a:t>
            </a:r>
            <a:r>
              <a:rPr lang="en-US" sz="1200" dirty="0" err="1"/>
              <a:t>n.d.a</a:t>
            </a:r>
            <a:r>
              <a:rPr lang="en-US" sz="1200" dirty="0"/>
              <a:t>)</a:t>
            </a:r>
          </a:p>
        </p:txBody>
      </p:sp>
      <p:pic>
        <p:nvPicPr>
          <p:cNvPr id="10" name="Picture 9">
            <a:extLst>
              <a:ext uri="{FF2B5EF4-FFF2-40B4-BE49-F238E27FC236}">
                <a16:creationId xmlns:a16="http://schemas.microsoft.com/office/drawing/2014/main" id="{CAFC0B71-FC4D-8648-AA96-52C971588A14}"/>
              </a:ext>
            </a:extLst>
          </p:cNvPr>
          <p:cNvPicPr>
            <a:picLocks noChangeAspect="1"/>
          </p:cNvPicPr>
          <p:nvPr/>
        </p:nvPicPr>
        <p:blipFill>
          <a:blip r:embed="rId3"/>
          <a:stretch>
            <a:fillRect/>
          </a:stretch>
        </p:blipFill>
        <p:spPr>
          <a:xfrm>
            <a:off x="501041" y="2673353"/>
            <a:ext cx="3454052" cy="38021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FB7D9AD2-9748-3047-BA96-2C949324AC16}"/>
              </a:ext>
            </a:extLst>
          </p:cNvPr>
          <p:cNvSpPr txBox="1"/>
          <p:nvPr/>
        </p:nvSpPr>
        <p:spPr>
          <a:xfrm rot="21191748">
            <a:off x="938257" y="2762818"/>
            <a:ext cx="2113079" cy="369332"/>
          </a:xfrm>
          <a:prstGeom prst="rect">
            <a:avLst/>
          </a:prstGeom>
          <a:noFill/>
        </p:spPr>
        <p:txBody>
          <a:bodyPr wrap="none" rtlCol="0">
            <a:spAutoFit/>
          </a:bodyPr>
          <a:lstStyle/>
          <a:p>
            <a:r>
              <a:rPr lang="en-US" b="1" dirty="0"/>
              <a:t>Ceanothus seedling</a:t>
            </a:r>
          </a:p>
        </p:txBody>
      </p:sp>
    </p:spTree>
    <p:extLst>
      <p:ext uri="{BB962C8B-B14F-4D97-AF65-F5344CB8AC3E}">
        <p14:creationId xmlns:p14="http://schemas.microsoft.com/office/powerpoint/2010/main" val="42821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CC7C-355F-A741-A029-806B4CF9CC88}"/>
              </a:ext>
            </a:extLst>
          </p:cNvPr>
          <p:cNvSpPr>
            <a:spLocks noGrp="1"/>
          </p:cNvSpPr>
          <p:nvPr>
            <p:ph type="title"/>
          </p:nvPr>
        </p:nvSpPr>
        <p:spPr>
          <a:xfrm>
            <a:off x="1187391" y="356992"/>
            <a:ext cx="2908619" cy="1508671"/>
          </a:xfrm>
        </p:spPr>
        <p:txBody>
          <a:bodyPr/>
          <a:lstStyle/>
          <a:p>
            <a:r>
              <a:rPr lang="en-US" dirty="0"/>
              <a:t>Chaparral Response to </a:t>
            </a:r>
            <a:r>
              <a:rPr lang="en-US" dirty="0">
                <a:solidFill>
                  <a:schemeClr val="accent5"/>
                </a:solidFill>
                <a:latin typeface="Zapfino" panose="03030300040707070C03" pitchFamily="66" charset="77"/>
              </a:rPr>
              <a:t>Wildfire</a:t>
            </a:r>
            <a:endParaRPr lang="en-US" dirty="0"/>
          </a:p>
        </p:txBody>
      </p:sp>
      <p:sp>
        <p:nvSpPr>
          <p:cNvPr id="3" name="Content Placeholder 2">
            <a:extLst>
              <a:ext uri="{FF2B5EF4-FFF2-40B4-BE49-F238E27FC236}">
                <a16:creationId xmlns:a16="http://schemas.microsoft.com/office/drawing/2014/main" id="{7AD7B8E0-C50F-F54B-B9B7-7C7714C41CD3}"/>
              </a:ext>
            </a:extLst>
          </p:cNvPr>
          <p:cNvSpPr>
            <a:spLocks noGrp="1"/>
          </p:cNvSpPr>
          <p:nvPr>
            <p:ph idx="1"/>
          </p:nvPr>
        </p:nvSpPr>
        <p:spPr>
          <a:xfrm>
            <a:off x="4296426" y="964504"/>
            <a:ext cx="6876789" cy="5260932"/>
          </a:xfrm>
        </p:spPr>
        <p:txBody>
          <a:bodyPr>
            <a:normAutofit/>
          </a:bodyPr>
          <a:lstStyle/>
          <a:p>
            <a:r>
              <a:rPr lang="en-US" sz="2800" dirty="0">
                <a:solidFill>
                  <a:schemeClr val="accent1"/>
                </a:solidFill>
              </a:rPr>
              <a:t>Facultative seeders do both!</a:t>
            </a:r>
          </a:p>
          <a:p>
            <a:r>
              <a:rPr lang="en-US" sz="2800" dirty="0"/>
              <a:t>Facultative seeders, like </a:t>
            </a:r>
            <a:r>
              <a:rPr lang="en-US" sz="2800" dirty="0" err="1"/>
              <a:t>Chamise</a:t>
            </a:r>
            <a:r>
              <a:rPr lang="en-US" sz="2800" dirty="0"/>
              <a:t> (</a:t>
            </a:r>
            <a:r>
              <a:rPr lang="en-US" sz="2800" i="1" dirty="0" err="1"/>
              <a:t>Adenostoma</a:t>
            </a:r>
            <a:r>
              <a:rPr lang="en-US" sz="2800" i="1" dirty="0"/>
              <a:t> </a:t>
            </a:r>
            <a:r>
              <a:rPr lang="en-US" sz="2800" i="1" dirty="0" err="1"/>
              <a:t>fasciculatum</a:t>
            </a:r>
            <a:r>
              <a:rPr lang="en-US" sz="2800" dirty="0"/>
              <a:t>), </a:t>
            </a:r>
            <a:r>
              <a:rPr lang="en-US" sz="2800" dirty="0" err="1">
                <a:solidFill>
                  <a:schemeClr val="accent5"/>
                </a:solidFill>
              </a:rPr>
              <a:t>resprout</a:t>
            </a:r>
            <a:r>
              <a:rPr lang="en-US" sz="2800" dirty="0">
                <a:solidFill>
                  <a:schemeClr val="accent5"/>
                </a:solidFill>
              </a:rPr>
              <a:t> AND germinate</a:t>
            </a:r>
            <a:r>
              <a:rPr lang="en-US" sz="2800" dirty="0"/>
              <a:t> after a fire. About half of the </a:t>
            </a:r>
            <a:r>
              <a:rPr lang="en-US" sz="2800" i="1" dirty="0"/>
              <a:t>Ceanothus </a:t>
            </a:r>
            <a:r>
              <a:rPr lang="en-US" sz="2800" dirty="0"/>
              <a:t>and a few of the manzanita species are facultative seeders. </a:t>
            </a:r>
          </a:p>
        </p:txBody>
      </p:sp>
      <p:sp>
        <p:nvSpPr>
          <p:cNvPr id="4" name="Text Placeholder 3">
            <a:extLst>
              <a:ext uri="{FF2B5EF4-FFF2-40B4-BE49-F238E27FC236}">
                <a16:creationId xmlns:a16="http://schemas.microsoft.com/office/drawing/2014/main" id="{DE0D5098-0923-5944-8B89-D58B274C2088}"/>
              </a:ext>
            </a:extLst>
          </p:cNvPr>
          <p:cNvSpPr>
            <a:spLocks noGrp="1"/>
          </p:cNvSpPr>
          <p:nvPr>
            <p:ph type="body" sz="half" idx="2"/>
          </p:nvPr>
        </p:nvSpPr>
        <p:spPr>
          <a:xfrm>
            <a:off x="1149814" y="1865160"/>
            <a:ext cx="2664361" cy="583175"/>
          </a:xfrm>
        </p:spPr>
        <p:txBody>
          <a:bodyPr/>
          <a:lstStyle/>
          <a:p>
            <a:r>
              <a:rPr lang="en-US" sz="2000" dirty="0">
                <a:solidFill>
                  <a:schemeClr val="accent1"/>
                </a:solidFill>
              </a:rPr>
              <a:t>Facultative Seeders</a:t>
            </a:r>
            <a:endParaRPr lang="en-US" dirty="0">
              <a:solidFill>
                <a:schemeClr val="accent1"/>
              </a:solidFill>
            </a:endParaRPr>
          </a:p>
        </p:txBody>
      </p:sp>
      <p:sp>
        <p:nvSpPr>
          <p:cNvPr id="6" name="TextBox 5">
            <a:extLst>
              <a:ext uri="{FF2B5EF4-FFF2-40B4-BE49-F238E27FC236}">
                <a16:creationId xmlns:a16="http://schemas.microsoft.com/office/drawing/2014/main" id="{9EC82E8E-7086-7C43-A76C-1CEE1B527A11}"/>
              </a:ext>
            </a:extLst>
          </p:cNvPr>
          <p:cNvSpPr txBox="1"/>
          <p:nvPr/>
        </p:nvSpPr>
        <p:spPr>
          <a:xfrm>
            <a:off x="9469676" y="6567787"/>
            <a:ext cx="2760423" cy="276999"/>
          </a:xfrm>
          <a:prstGeom prst="rect">
            <a:avLst/>
          </a:prstGeom>
          <a:noFill/>
        </p:spPr>
        <p:txBody>
          <a:bodyPr wrap="square" rtlCol="0">
            <a:spAutoFit/>
          </a:bodyPr>
          <a:lstStyle/>
          <a:p>
            <a:r>
              <a:rPr lang="en-US" sz="1200" dirty="0"/>
              <a:t>(CCI, </a:t>
            </a:r>
            <a:r>
              <a:rPr lang="en-US" sz="1200" dirty="0" err="1"/>
              <a:t>n.d.a</a:t>
            </a:r>
            <a:r>
              <a:rPr lang="en-US" sz="1200" dirty="0"/>
              <a:t>; CCI, </a:t>
            </a:r>
            <a:r>
              <a:rPr lang="en-US" sz="1200" dirty="0" err="1"/>
              <a:t>n.d.b</a:t>
            </a:r>
            <a:r>
              <a:rPr lang="en-US" sz="1200" dirty="0"/>
              <a:t>) Photo: (CCI, </a:t>
            </a:r>
            <a:r>
              <a:rPr lang="en-US" sz="1200" dirty="0" err="1"/>
              <a:t>n.d.a</a:t>
            </a:r>
            <a:r>
              <a:rPr lang="en-US" sz="1200" dirty="0"/>
              <a:t>)</a:t>
            </a:r>
          </a:p>
        </p:txBody>
      </p:sp>
      <p:pic>
        <p:nvPicPr>
          <p:cNvPr id="10" name="Picture 9">
            <a:extLst>
              <a:ext uri="{FF2B5EF4-FFF2-40B4-BE49-F238E27FC236}">
                <a16:creationId xmlns:a16="http://schemas.microsoft.com/office/drawing/2014/main" id="{5C43C95C-F26B-8342-9FF9-5AA550EF1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8458" y="2571014"/>
            <a:ext cx="2824237" cy="3963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FB7D9AD2-9748-3047-BA96-2C949324AC16}"/>
              </a:ext>
            </a:extLst>
          </p:cNvPr>
          <p:cNvSpPr txBox="1"/>
          <p:nvPr/>
        </p:nvSpPr>
        <p:spPr>
          <a:xfrm rot="21221452">
            <a:off x="815837" y="2691018"/>
            <a:ext cx="2601516" cy="649909"/>
          </a:xfrm>
          <a:prstGeom prst="rect">
            <a:avLst/>
          </a:prstGeom>
          <a:noFill/>
        </p:spPr>
        <p:txBody>
          <a:bodyPr wrap="square" rtlCol="0">
            <a:spAutoFit/>
          </a:bodyPr>
          <a:lstStyle/>
          <a:p>
            <a:pPr algn="ctr"/>
            <a:r>
              <a:rPr lang="en-US" b="1" dirty="0"/>
              <a:t> </a:t>
            </a:r>
            <a:r>
              <a:rPr lang="en-US" b="1" dirty="0" err="1"/>
              <a:t>Resprouting</a:t>
            </a:r>
            <a:r>
              <a:rPr lang="en-US" b="1" dirty="0"/>
              <a:t> &amp; Seeding </a:t>
            </a:r>
            <a:r>
              <a:rPr lang="en-US" b="1" dirty="0" err="1"/>
              <a:t>Chamise</a:t>
            </a:r>
            <a:endParaRPr lang="en-US" b="1" dirty="0"/>
          </a:p>
        </p:txBody>
      </p:sp>
    </p:spTree>
    <p:extLst>
      <p:ext uri="{BB962C8B-B14F-4D97-AF65-F5344CB8AC3E}">
        <p14:creationId xmlns:p14="http://schemas.microsoft.com/office/powerpoint/2010/main" val="36656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7CDB-35C8-9D41-879F-E9C307B7E838}"/>
              </a:ext>
            </a:extLst>
          </p:cNvPr>
          <p:cNvSpPr>
            <a:spLocks noGrp="1"/>
          </p:cNvSpPr>
          <p:nvPr>
            <p:ph type="title"/>
          </p:nvPr>
        </p:nvSpPr>
        <p:spPr/>
        <p:txBody>
          <a:bodyPr/>
          <a:lstStyle/>
          <a:p>
            <a:r>
              <a:rPr lang="en-US" dirty="0">
                <a:solidFill>
                  <a:schemeClr val="accent5"/>
                </a:solidFill>
                <a:latin typeface="Zapfino" panose="03030300040707070C03" pitchFamily="66" charset="77"/>
              </a:rPr>
              <a:t>Changing Fire Return Intervals</a:t>
            </a:r>
          </a:p>
        </p:txBody>
      </p:sp>
      <p:sp>
        <p:nvSpPr>
          <p:cNvPr id="3" name="Text Placeholder 2">
            <a:extLst>
              <a:ext uri="{FF2B5EF4-FFF2-40B4-BE49-F238E27FC236}">
                <a16:creationId xmlns:a16="http://schemas.microsoft.com/office/drawing/2014/main" id="{5026C8C2-641A-AD46-A33D-8D918CDEC27E}"/>
              </a:ext>
            </a:extLst>
          </p:cNvPr>
          <p:cNvSpPr>
            <a:spLocks noGrp="1"/>
          </p:cNvSpPr>
          <p:nvPr>
            <p:ph type="body" idx="1"/>
          </p:nvPr>
        </p:nvSpPr>
        <p:spPr/>
        <p:txBody>
          <a:bodyPr>
            <a:normAutofit/>
          </a:bodyPr>
          <a:lstStyle/>
          <a:p>
            <a:r>
              <a:rPr lang="en-US" sz="2800" dirty="0"/>
              <a:t>Effects on Flora</a:t>
            </a:r>
          </a:p>
        </p:txBody>
      </p:sp>
    </p:spTree>
    <p:extLst>
      <p:ext uri="{BB962C8B-B14F-4D97-AF65-F5344CB8AC3E}">
        <p14:creationId xmlns:p14="http://schemas.microsoft.com/office/powerpoint/2010/main" val="329136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E012-4DFB-894B-858D-AF8587646C80}"/>
              </a:ext>
            </a:extLst>
          </p:cNvPr>
          <p:cNvSpPr>
            <a:spLocks noGrp="1"/>
          </p:cNvSpPr>
          <p:nvPr>
            <p:ph type="title"/>
          </p:nvPr>
        </p:nvSpPr>
        <p:spPr>
          <a:xfrm>
            <a:off x="3290680" y="156892"/>
            <a:ext cx="7958331" cy="1077229"/>
          </a:xfrm>
        </p:spPr>
        <p:txBody>
          <a:bodyPr>
            <a:normAutofit fontScale="90000"/>
          </a:bodyPr>
          <a:lstStyle/>
          <a:p>
            <a:r>
              <a:rPr lang="en-US" dirty="0"/>
              <a:t>Changing </a:t>
            </a:r>
            <a:r>
              <a:rPr lang="en-US" dirty="0">
                <a:solidFill>
                  <a:schemeClr val="accent5"/>
                </a:solidFill>
                <a:latin typeface="Zapfino" panose="03030300040707070C03" pitchFamily="66" charset="77"/>
              </a:rPr>
              <a:t>fire</a:t>
            </a:r>
            <a:r>
              <a:rPr lang="en-US" dirty="0"/>
              <a:t>  Return Intervals</a:t>
            </a:r>
          </a:p>
        </p:txBody>
      </p:sp>
      <p:sp>
        <p:nvSpPr>
          <p:cNvPr id="3" name="Content Placeholder 2">
            <a:extLst>
              <a:ext uri="{FF2B5EF4-FFF2-40B4-BE49-F238E27FC236}">
                <a16:creationId xmlns:a16="http://schemas.microsoft.com/office/drawing/2014/main" id="{2E404A31-5330-2843-AAC7-3813DA9A9FE5}"/>
              </a:ext>
            </a:extLst>
          </p:cNvPr>
          <p:cNvSpPr>
            <a:spLocks noGrp="1"/>
          </p:cNvSpPr>
          <p:nvPr>
            <p:ph idx="1"/>
          </p:nvPr>
        </p:nvSpPr>
        <p:spPr>
          <a:xfrm>
            <a:off x="5384800" y="1858151"/>
            <a:ext cx="5601854" cy="3997828"/>
          </a:xfrm>
        </p:spPr>
        <p:txBody>
          <a:bodyPr>
            <a:normAutofit fontScale="92500" lnSpcReduction="20000"/>
          </a:bodyPr>
          <a:lstStyle/>
          <a:p>
            <a:r>
              <a:rPr lang="en-US" sz="3600" dirty="0"/>
              <a:t>Fire maintains many ecosystems, however, it can also irretrievably alter the chaparral.</a:t>
            </a:r>
          </a:p>
          <a:p>
            <a:r>
              <a:rPr lang="en-US" sz="3600" i="1" dirty="0">
                <a:solidFill>
                  <a:schemeClr val="accent5"/>
                </a:solidFill>
              </a:rPr>
              <a:t>What happens if the interval between fires becomes shorter and more fires burn?</a:t>
            </a:r>
          </a:p>
        </p:txBody>
      </p:sp>
      <p:sp>
        <p:nvSpPr>
          <p:cNvPr id="4" name="TextBox 3">
            <a:extLst>
              <a:ext uri="{FF2B5EF4-FFF2-40B4-BE49-F238E27FC236}">
                <a16:creationId xmlns:a16="http://schemas.microsoft.com/office/drawing/2014/main" id="{5306B769-88A5-2541-AC38-64A61A7C22A1}"/>
              </a:ext>
            </a:extLst>
          </p:cNvPr>
          <p:cNvSpPr txBox="1"/>
          <p:nvPr/>
        </p:nvSpPr>
        <p:spPr>
          <a:xfrm>
            <a:off x="11125200" y="6581001"/>
            <a:ext cx="1066800" cy="276999"/>
          </a:xfrm>
          <a:prstGeom prst="rect">
            <a:avLst/>
          </a:prstGeom>
          <a:noFill/>
        </p:spPr>
        <p:txBody>
          <a:bodyPr wrap="square" rtlCol="0">
            <a:spAutoFit/>
          </a:bodyPr>
          <a:lstStyle/>
          <a:p>
            <a:r>
              <a:rPr lang="en-US" sz="1200" dirty="0"/>
              <a:t>(</a:t>
            </a:r>
            <a:r>
              <a:rPr lang="en-US" sz="1200" dirty="0" err="1"/>
              <a:t>Litman</a:t>
            </a:r>
            <a:r>
              <a:rPr lang="en-US" sz="1200" dirty="0"/>
              <a:t>, 2013)</a:t>
            </a:r>
          </a:p>
        </p:txBody>
      </p:sp>
      <p:pic>
        <p:nvPicPr>
          <p:cNvPr id="5" name="Picture 4">
            <a:extLst>
              <a:ext uri="{FF2B5EF4-FFF2-40B4-BE49-F238E27FC236}">
                <a16:creationId xmlns:a16="http://schemas.microsoft.com/office/drawing/2014/main" id="{6E4C05CE-D2EF-EC4E-990B-97E3CAC78D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965700" cy="68580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6BEBFD69-DC4D-9743-B466-CD0A198E24DE}"/>
              </a:ext>
            </a:extLst>
          </p:cNvPr>
          <p:cNvSpPr txBox="1"/>
          <p:nvPr/>
        </p:nvSpPr>
        <p:spPr>
          <a:xfrm>
            <a:off x="10438" y="6462955"/>
            <a:ext cx="4965700" cy="369332"/>
          </a:xfrm>
          <a:prstGeom prst="rect">
            <a:avLst/>
          </a:prstGeom>
          <a:noFill/>
        </p:spPr>
        <p:txBody>
          <a:bodyPr wrap="square" rtlCol="0">
            <a:spAutoFit/>
          </a:bodyPr>
          <a:lstStyle/>
          <a:p>
            <a:pPr algn="ctr"/>
            <a:r>
              <a:rPr lang="en-US" b="1" dirty="0"/>
              <a:t>2013 Springs Fire: Sycamore Canyon Chaparral</a:t>
            </a:r>
          </a:p>
        </p:txBody>
      </p:sp>
      <p:sp>
        <p:nvSpPr>
          <p:cNvPr id="7" name="TextBox 6">
            <a:extLst>
              <a:ext uri="{FF2B5EF4-FFF2-40B4-BE49-F238E27FC236}">
                <a16:creationId xmlns:a16="http://schemas.microsoft.com/office/drawing/2014/main" id="{811D47B7-B6D7-D44D-97E9-F81BACB3E989}"/>
              </a:ext>
            </a:extLst>
          </p:cNvPr>
          <p:cNvSpPr txBox="1"/>
          <p:nvPr/>
        </p:nvSpPr>
        <p:spPr>
          <a:xfrm>
            <a:off x="5073041" y="6555288"/>
            <a:ext cx="1002083" cy="276999"/>
          </a:xfrm>
          <a:prstGeom prst="rect">
            <a:avLst/>
          </a:prstGeom>
          <a:noFill/>
        </p:spPr>
        <p:txBody>
          <a:bodyPr wrap="square" rtlCol="0">
            <a:spAutoFit/>
          </a:bodyPr>
          <a:lstStyle/>
          <a:p>
            <a:r>
              <a:rPr lang="en-US" sz="1200" dirty="0"/>
              <a:t>(Photo: NPS)</a:t>
            </a:r>
          </a:p>
        </p:txBody>
      </p:sp>
      <p:sp>
        <p:nvSpPr>
          <p:cNvPr id="8" name="Content Placeholder 2">
            <a:extLst>
              <a:ext uri="{FF2B5EF4-FFF2-40B4-BE49-F238E27FC236}">
                <a16:creationId xmlns:a16="http://schemas.microsoft.com/office/drawing/2014/main" id="{A40623D0-5D04-164B-AD38-F143E6196A0C}"/>
              </a:ext>
            </a:extLst>
          </p:cNvPr>
          <p:cNvSpPr txBox="1">
            <a:spLocks/>
          </p:cNvSpPr>
          <p:nvPr/>
        </p:nvSpPr>
        <p:spPr>
          <a:xfrm>
            <a:off x="5384800" y="1440440"/>
            <a:ext cx="5312427" cy="4838870"/>
          </a:xfrm>
          <a:prstGeom prst="rect">
            <a:avLst/>
          </a:prstGeom>
        </p:spPr>
        <p:txBody>
          <a:bodyPr vert="horz" lIns="91440" tIns="45720" rIns="91440" bIns="45720" rtlCol="0" anchor="ctr">
            <a:normAutofit fontScale="925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marL="914400" lvl="2" indent="0">
              <a:buFont typeface="Wingdings" panose="05000000000000000000" pitchFamily="2" charset="2"/>
              <a:buNone/>
            </a:pPr>
            <a:endParaRPr lang="en-US" dirty="0"/>
          </a:p>
          <a:p>
            <a:pPr lvl="2"/>
            <a:r>
              <a:rPr lang="en-US" sz="4000" dirty="0">
                <a:solidFill>
                  <a:schemeClr val="accent1"/>
                </a:solidFill>
              </a:rPr>
              <a:t>Type-conversion</a:t>
            </a:r>
          </a:p>
          <a:p>
            <a:pPr lvl="2"/>
            <a:r>
              <a:rPr lang="en-US" sz="4000" dirty="0"/>
              <a:t>Non-native grasses</a:t>
            </a:r>
          </a:p>
          <a:p>
            <a:pPr lvl="2"/>
            <a:r>
              <a:rPr lang="en-US" sz="4000" dirty="0">
                <a:solidFill>
                  <a:schemeClr val="accent1"/>
                </a:solidFill>
              </a:rPr>
              <a:t>Erosion</a:t>
            </a:r>
          </a:p>
          <a:p>
            <a:pPr lvl="2"/>
            <a:r>
              <a:rPr lang="en-US" sz="4000" dirty="0"/>
              <a:t>Loss of native ecosystems</a:t>
            </a:r>
          </a:p>
          <a:p>
            <a:endParaRPr lang="en-US" dirty="0"/>
          </a:p>
        </p:txBody>
      </p:sp>
    </p:spTree>
    <p:extLst>
      <p:ext uri="{BB962C8B-B14F-4D97-AF65-F5344CB8AC3E}">
        <p14:creationId xmlns:p14="http://schemas.microsoft.com/office/powerpoint/2010/main" val="10850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3">
                                            <p:txEl>
                                              <p:pRg st="0" end="0"/>
                                            </p:txEl>
                                          </p:spTgt>
                                        </p:tgtEl>
                                      </p:cBhvr>
                                    </p:animEffect>
                                    <p:anim calcmode="lin" valueType="num">
                                      <p:cBhvr>
                                        <p:cTn id="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3">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3">
                                            <p:txEl>
                                              <p:pRg st="1" end="1"/>
                                            </p:txEl>
                                          </p:spTgt>
                                        </p:tgtEl>
                                      </p:cBhvr>
                                    </p:animEffect>
                                    <p:anim calcmode="lin" valueType="num">
                                      <p:cBhvr>
                                        <p:cTn id="12"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3">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1" end="1"/>
                                            </p:txEl>
                                          </p:spTgt>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1000"/>
                                        <p:tgtEl>
                                          <p:spTgt spid="8">
                                            <p:txEl>
                                              <p:pRg st="1" end="1"/>
                                            </p:txEl>
                                          </p:spTgt>
                                        </p:tgtEl>
                                      </p:cBhvr>
                                    </p:animEffect>
                                    <p:anim calcmode="lin" valueType="num">
                                      <p:cBhvr>
                                        <p:cTn id="1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1000"/>
                                        <p:tgtEl>
                                          <p:spTgt spid="8">
                                            <p:txEl>
                                              <p:pRg st="3" end="3"/>
                                            </p:txEl>
                                          </p:spTgt>
                                        </p:tgtEl>
                                      </p:cBhvr>
                                    </p:animEffect>
                                    <p:anim calcmode="lin" valueType="num">
                                      <p:cBhvr>
                                        <p:cTn id="3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anim calcmode="lin" valueType="num">
                                      <p:cBhvr>
                                        <p:cTn id="3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54006-CF8E-7B4F-9567-8B17EAB73E83}"/>
              </a:ext>
            </a:extLst>
          </p:cNvPr>
          <p:cNvPicPr>
            <a:picLocks noChangeAspect="1"/>
          </p:cNvPicPr>
          <p:nvPr/>
        </p:nvPicPr>
        <p:blipFill>
          <a:blip r:embed="rId3"/>
          <a:stretch>
            <a:fillRect/>
          </a:stretch>
        </p:blipFill>
        <p:spPr>
          <a:xfrm>
            <a:off x="215224" y="1542509"/>
            <a:ext cx="7691260" cy="500473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3437C503-1A8E-FB4C-B00C-335D9628460E}"/>
              </a:ext>
            </a:extLst>
          </p:cNvPr>
          <p:cNvSpPr txBox="1"/>
          <p:nvPr/>
        </p:nvSpPr>
        <p:spPr>
          <a:xfrm>
            <a:off x="0" y="6587853"/>
            <a:ext cx="2563586" cy="276999"/>
          </a:xfrm>
          <a:prstGeom prst="rect">
            <a:avLst/>
          </a:prstGeom>
          <a:noFill/>
        </p:spPr>
        <p:txBody>
          <a:bodyPr wrap="square" rtlCol="0">
            <a:spAutoFit/>
          </a:bodyPr>
          <a:lstStyle/>
          <a:p>
            <a:r>
              <a:rPr lang="en-US" sz="1200" dirty="0">
                <a:latin typeface="Garamond Regular"/>
              </a:rPr>
              <a:t>(Photo Richard Halsey)</a:t>
            </a:r>
          </a:p>
        </p:txBody>
      </p:sp>
      <p:sp>
        <p:nvSpPr>
          <p:cNvPr id="6" name="Title 1">
            <a:extLst>
              <a:ext uri="{FF2B5EF4-FFF2-40B4-BE49-F238E27FC236}">
                <a16:creationId xmlns:a16="http://schemas.microsoft.com/office/drawing/2014/main" id="{43A08F82-1218-484B-A68C-58A02B758518}"/>
              </a:ext>
            </a:extLst>
          </p:cNvPr>
          <p:cNvSpPr>
            <a:spLocks noGrp="1"/>
          </p:cNvSpPr>
          <p:nvPr>
            <p:ph type="title"/>
          </p:nvPr>
        </p:nvSpPr>
        <p:spPr>
          <a:xfrm>
            <a:off x="3241351" y="105487"/>
            <a:ext cx="7958331" cy="1095901"/>
          </a:xfrm>
        </p:spPr>
        <p:txBody>
          <a:bodyPr>
            <a:normAutofit fontScale="90000"/>
          </a:bodyPr>
          <a:lstStyle/>
          <a:p>
            <a:r>
              <a:rPr lang="en-US" dirty="0"/>
              <a:t>Changing </a:t>
            </a:r>
            <a:r>
              <a:rPr lang="en-US" dirty="0">
                <a:solidFill>
                  <a:schemeClr val="accent5"/>
                </a:solidFill>
                <a:latin typeface="Zapfino" panose="03030300040707070C03" pitchFamily="66" charset="77"/>
              </a:rPr>
              <a:t>fire</a:t>
            </a:r>
            <a:r>
              <a:rPr lang="en-US" dirty="0"/>
              <a:t>  Return Intervals</a:t>
            </a:r>
            <a:endParaRPr lang="en-US" sz="2800" dirty="0">
              <a:solidFill>
                <a:schemeClr val="accent1"/>
              </a:solidFill>
            </a:endParaRPr>
          </a:p>
        </p:txBody>
      </p:sp>
      <p:sp>
        <p:nvSpPr>
          <p:cNvPr id="7" name="TextBox 6">
            <a:extLst>
              <a:ext uri="{FF2B5EF4-FFF2-40B4-BE49-F238E27FC236}">
                <a16:creationId xmlns:a16="http://schemas.microsoft.com/office/drawing/2014/main" id="{DF6F6024-737B-9945-B30D-1F8566F9550D}"/>
              </a:ext>
            </a:extLst>
          </p:cNvPr>
          <p:cNvSpPr txBox="1"/>
          <p:nvPr/>
        </p:nvSpPr>
        <p:spPr>
          <a:xfrm>
            <a:off x="8405456" y="814115"/>
            <a:ext cx="2763770" cy="523220"/>
          </a:xfrm>
          <a:prstGeom prst="rect">
            <a:avLst/>
          </a:prstGeom>
          <a:noFill/>
        </p:spPr>
        <p:txBody>
          <a:bodyPr wrap="none" rtlCol="0">
            <a:spAutoFit/>
          </a:bodyPr>
          <a:lstStyle/>
          <a:p>
            <a:r>
              <a:rPr lang="en-US" sz="2800" b="1" dirty="0">
                <a:solidFill>
                  <a:schemeClr val="accent1"/>
                </a:solidFill>
              </a:rPr>
              <a:t>Type Conversion</a:t>
            </a:r>
            <a:endParaRPr lang="en-US" sz="2800" b="1" dirty="0"/>
          </a:p>
        </p:txBody>
      </p:sp>
      <p:sp>
        <p:nvSpPr>
          <p:cNvPr id="9" name="Content Placeholder 8">
            <a:extLst>
              <a:ext uri="{FF2B5EF4-FFF2-40B4-BE49-F238E27FC236}">
                <a16:creationId xmlns:a16="http://schemas.microsoft.com/office/drawing/2014/main" id="{B218D631-8BB2-8C4E-95BB-D920C3D99AAE}"/>
              </a:ext>
            </a:extLst>
          </p:cNvPr>
          <p:cNvSpPr>
            <a:spLocks noGrp="1"/>
          </p:cNvSpPr>
          <p:nvPr>
            <p:ph idx="1"/>
          </p:nvPr>
        </p:nvSpPr>
        <p:spPr>
          <a:xfrm>
            <a:off x="8074854" y="1473282"/>
            <a:ext cx="3131506" cy="5250518"/>
          </a:xfrm>
        </p:spPr>
        <p:txBody>
          <a:bodyPr/>
          <a:lstStyle/>
          <a:p>
            <a:r>
              <a:rPr lang="en-US" sz="2800" dirty="0"/>
              <a:t>Historic Fire Return Interval: approximately 70-150+ years*</a:t>
            </a:r>
          </a:p>
          <a:p>
            <a:r>
              <a:rPr lang="en-US" sz="2800" dirty="0">
                <a:solidFill>
                  <a:schemeClr val="accent1"/>
                </a:solidFill>
              </a:rPr>
              <a:t>Current Fire Return Interval: ~ 28 years</a:t>
            </a:r>
          </a:p>
          <a:p>
            <a:endParaRPr lang="en-US" dirty="0"/>
          </a:p>
        </p:txBody>
      </p:sp>
      <p:sp>
        <p:nvSpPr>
          <p:cNvPr id="10" name="TextBox 9">
            <a:extLst>
              <a:ext uri="{FF2B5EF4-FFF2-40B4-BE49-F238E27FC236}">
                <a16:creationId xmlns:a16="http://schemas.microsoft.com/office/drawing/2014/main" id="{013BC1E4-BAA8-7246-BEF1-B0AE61D863E3}"/>
              </a:ext>
            </a:extLst>
          </p:cNvPr>
          <p:cNvSpPr txBox="1"/>
          <p:nvPr/>
        </p:nvSpPr>
        <p:spPr>
          <a:xfrm>
            <a:off x="215224" y="5597056"/>
            <a:ext cx="3281819" cy="923330"/>
          </a:xfrm>
          <a:prstGeom prst="rect">
            <a:avLst/>
          </a:prstGeom>
          <a:noFill/>
        </p:spPr>
        <p:txBody>
          <a:bodyPr wrap="square" rtlCol="0">
            <a:spAutoFit/>
          </a:bodyPr>
          <a:lstStyle/>
          <a:p>
            <a:r>
              <a:rPr lang="en-US" b="1" dirty="0"/>
              <a:t>Type Conversion from native shrublands to non-native grasses in San Diego county</a:t>
            </a:r>
          </a:p>
        </p:txBody>
      </p:sp>
      <p:sp>
        <p:nvSpPr>
          <p:cNvPr id="11" name="Content Placeholder 8">
            <a:extLst>
              <a:ext uri="{FF2B5EF4-FFF2-40B4-BE49-F238E27FC236}">
                <a16:creationId xmlns:a16="http://schemas.microsoft.com/office/drawing/2014/main" id="{229F4740-8D61-8543-8802-651520324EF9}"/>
              </a:ext>
            </a:extLst>
          </p:cNvPr>
          <p:cNvSpPr txBox="1">
            <a:spLocks/>
          </p:cNvSpPr>
          <p:nvPr/>
        </p:nvSpPr>
        <p:spPr>
          <a:xfrm>
            <a:off x="8074854" y="1337334"/>
            <a:ext cx="3277773" cy="5386465"/>
          </a:xfrm>
          <a:prstGeom prst="rect">
            <a:avLst/>
          </a:prstGeom>
        </p:spPr>
        <p:txBody>
          <a:bodyPr vert="horz" lIns="91440" tIns="45720" rIns="91440" bIns="45720" rtlCol="0" anchor="ctr">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marL="0" indent="0">
              <a:buNone/>
            </a:pPr>
            <a:r>
              <a:rPr lang="en-US" sz="2400" dirty="0"/>
              <a:t>With short fire intervals, </a:t>
            </a:r>
            <a:r>
              <a:rPr lang="en-US" sz="2400" dirty="0">
                <a:solidFill>
                  <a:schemeClr val="accent1"/>
                </a:solidFill>
              </a:rPr>
              <a:t>the ecosystem may not be able to recover normally </a:t>
            </a:r>
            <a:r>
              <a:rPr lang="en-US" sz="2400" dirty="0"/>
              <a:t>and non-native plants or grasses may out compete natives therefore </a:t>
            </a:r>
            <a:r>
              <a:rPr lang="en-US" sz="2400" dirty="0">
                <a:solidFill>
                  <a:schemeClr val="accent1"/>
                </a:solidFill>
              </a:rPr>
              <a:t>converting the vegetation type </a:t>
            </a:r>
            <a:r>
              <a:rPr lang="en-US" sz="2400" dirty="0"/>
              <a:t>from a native ecosystem to a non-native ecosystem.</a:t>
            </a:r>
          </a:p>
        </p:txBody>
      </p:sp>
      <p:sp>
        <p:nvSpPr>
          <p:cNvPr id="12" name="Content Placeholder 8">
            <a:extLst>
              <a:ext uri="{FF2B5EF4-FFF2-40B4-BE49-F238E27FC236}">
                <a16:creationId xmlns:a16="http://schemas.microsoft.com/office/drawing/2014/main" id="{2E2C2069-1CE0-D245-9048-FC0F86DBC9A0}"/>
              </a:ext>
            </a:extLst>
          </p:cNvPr>
          <p:cNvSpPr txBox="1">
            <a:spLocks/>
          </p:cNvSpPr>
          <p:nvPr/>
        </p:nvSpPr>
        <p:spPr>
          <a:xfrm>
            <a:off x="8037720" y="1337333"/>
            <a:ext cx="3131506" cy="5250518"/>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marL="0" indent="0" algn="ctr">
              <a:buNone/>
            </a:pPr>
            <a:r>
              <a:rPr lang="en-US" sz="4400" dirty="0">
                <a:solidFill>
                  <a:schemeClr val="accent5"/>
                </a:solidFill>
              </a:rPr>
              <a:t>This is </a:t>
            </a:r>
          </a:p>
          <a:p>
            <a:pPr marL="0" indent="0" algn="ctr">
              <a:buNone/>
            </a:pPr>
            <a:r>
              <a:rPr lang="en-US" sz="4400" dirty="0">
                <a:solidFill>
                  <a:schemeClr val="accent5"/>
                </a:solidFill>
              </a:rPr>
              <a:t>Type Conversion</a:t>
            </a:r>
          </a:p>
        </p:txBody>
      </p:sp>
      <p:sp>
        <p:nvSpPr>
          <p:cNvPr id="14" name="Content Placeholder 8">
            <a:extLst>
              <a:ext uri="{FF2B5EF4-FFF2-40B4-BE49-F238E27FC236}">
                <a16:creationId xmlns:a16="http://schemas.microsoft.com/office/drawing/2014/main" id="{09AA1B55-ADA9-BB4D-A38B-03D67EC41585}"/>
              </a:ext>
            </a:extLst>
          </p:cNvPr>
          <p:cNvSpPr txBox="1">
            <a:spLocks/>
          </p:cNvSpPr>
          <p:nvPr/>
        </p:nvSpPr>
        <p:spPr>
          <a:xfrm>
            <a:off x="7971486" y="1609227"/>
            <a:ext cx="3484508" cy="5250518"/>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sz="2600" dirty="0">
                <a:solidFill>
                  <a:schemeClr val="accent1"/>
                </a:solidFill>
              </a:rPr>
              <a:t>This photo is an excellent example of Type Conversion. </a:t>
            </a:r>
          </a:p>
          <a:p>
            <a:r>
              <a:rPr lang="en-US" sz="2600" dirty="0"/>
              <a:t>How do you think changing plant communities will impact the future of these areas?</a:t>
            </a:r>
          </a:p>
          <a:p>
            <a:endParaRPr lang="en-US" dirty="0"/>
          </a:p>
        </p:txBody>
      </p:sp>
      <p:sp>
        <p:nvSpPr>
          <p:cNvPr id="15" name="TextBox 14">
            <a:extLst>
              <a:ext uri="{FF2B5EF4-FFF2-40B4-BE49-F238E27FC236}">
                <a16:creationId xmlns:a16="http://schemas.microsoft.com/office/drawing/2014/main" id="{32A3AF2F-894C-9140-98B1-182A56A6D9EA}"/>
              </a:ext>
            </a:extLst>
          </p:cNvPr>
          <p:cNvSpPr txBox="1"/>
          <p:nvPr/>
        </p:nvSpPr>
        <p:spPr>
          <a:xfrm>
            <a:off x="8580328" y="6558932"/>
            <a:ext cx="3899769" cy="276999"/>
          </a:xfrm>
          <a:prstGeom prst="rect">
            <a:avLst/>
          </a:prstGeom>
          <a:noFill/>
        </p:spPr>
        <p:txBody>
          <a:bodyPr wrap="square" rtlCol="0">
            <a:spAutoFit/>
          </a:bodyPr>
          <a:lstStyle/>
          <a:p>
            <a:r>
              <a:rPr lang="en-US" sz="1200" dirty="0"/>
              <a:t>(Halsey, 2008; </a:t>
            </a:r>
            <a:r>
              <a:rPr lang="en-US" sz="1200" dirty="0" err="1"/>
              <a:t>Litman</a:t>
            </a:r>
            <a:r>
              <a:rPr lang="en-US" sz="1200" dirty="0"/>
              <a:t>, 2013; Witter, Taylor, &amp; Davis, 2007)</a:t>
            </a:r>
          </a:p>
        </p:txBody>
      </p:sp>
    </p:spTree>
    <p:extLst>
      <p:ext uri="{BB962C8B-B14F-4D97-AF65-F5344CB8AC3E}">
        <p14:creationId xmlns:p14="http://schemas.microsoft.com/office/powerpoint/2010/main" val="151420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1"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xit" presetSubtype="0" fill="hold" grpId="0" nodeType="clickEffect">
                                  <p:stCondLst>
                                    <p:cond delay="0"/>
                                  </p:stCondLst>
                                  <p:childTnLst>
                                    <p:animEffect transition="out" filter="fade">
                                      <p:cBhvr>
                                        <p:cTn id="19" dur="1000"/>
                                        <p:tgtEl>
                                          <p:spTgt spid="11"/>
                                        </p:tgtEl>
                                      </p:cBhvr>
                                    </p:animEffect>
                                    <p:anim calcmode="lin" valueType="num">
                                      <p:cBhvr>
                                        <p:cTn id="20" dur="1000"/>
                                        <p:tgtEl>
                                          <p:spTgt spid="11"/>
                                        </p:tgtEl>
                                        <p:attrNameLst>
                                          <p:attrName>ppt_x</p:attrName>
                                        </p:attrNameLst>
                                      </p:cBhvr>
                                      <p:tavLst>
                                        <p:tav tm="0">
                                          <p:val>
                                            <p:strVal val="ppt_x"/>
                                          </p:val>
                                        </p:tav>
                                        <p:tav tm="100000">
                                          <p:val>
                                            <p:strVal val="ppt_x"/>
                                          </p:val>
                                        </p:tav>
                                      </p:tavLst>
                                    </p:anim>
                                    <p:anim calcmode="lin" valueType="num">
                                      <p:cBhvr>
                                        <p:cTn id="21" dur="1000"/>
                                        <p:tgtEl>
                                          <p:spTgt spid="11"/>
                                        </p:tgtEl>
                                        <p:attrNameLst>
                                          <p:attrName>ppt_y</p:attrName>
                                        </p:attrNameLst>
                                      </p:cBhvr>
                                      <p:tavLst>
                                        <p:tav tm="0">
                                          <p:val>
                                            <p:strVal val="ppt_y"/>
                                          </p:val>
                                        </p:tav>
                                        <p:tav tm="100000">
                                          <p:val>
                                            <p:strVal val="ppt_y-.1"/>
                                          </p:val>
                                        </p:tav>
                                      </p:tavLst>
                                    </p:anim>
                                    <p:set>
                                      <p:cBhvr>
                                        <p:cTn id="22" dur="1" fill="hold">
                                          <p:stCondLst>
                                            <p:cond delay="999"/>
                                          </p:stCondLst>
                                        </p:cTn>
                                        <p:tgtEl>
                                          <p:spTgt spid="11"/>
                                        </p:tgtEl>
                                        <p:attrNameLst>
                                          <p:attrName>style.visibility</p:attrName>
                                        </p:attrNameLst>
                                      </p:cBhvr>
                                      <p:to>
                                        <p:strVal val="hidden"/>
                                      </p:to>
                                    </p:set>
                                  </p:childTnLst>
                                </p:cTn>
                              </p:par>
                              <p:par>
                                <p:cTn id="23" presetID="42"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xit" presetSubtype="0" fill="hold" grpId="2" nodeType="clickEffect">
                                  <p:stCondLst>
                                    <p:cond delay="0"/>
                                  </p:stCondLst>
                                  <p:childTnLst>
                                    <p:animEffect transition="out" filter="fade">
                                      <p:cBhvr>
                                        <p:cTn id="31" dur="1000"/>
                                        <p:tgtEl>
                                          <p:spTgt spid="12"/>
                                        </p:tgtEl>
                                      </p:cBhvr>
                                    </p:animEffect>
                                    <p:anim calcmode="lin" valueType="num">
                                      <p:cBhvr>
                                        <p:cTn id="32" dur="1000"/>
                                        <p:tgtEl>
                                          <p:spTgt spid="12"/>
                                        </p:tgtEl>
                                        <p:attrNameLst>
                                          <p:attrName>ppt_x</p:attrName>
                                        </p:attrNameLst>
                                      </p:cBhvr>
                                      <p:tavLst>
                                        <p:tav tm="0">
                                          <p:val>
                                            <p:strVal val="ppt_x"/>
                                          </p:val>
                                        </p:tav>
                                        <p:tav tm="100000">
                                          <p:val>
                                            <p:strVal val="ppt_x"/>
                                          </p:val>
                                        </p:tav>
                                      </p:tavLst>
                                    </p:anim>
                                    <p:anim calcmode="lin" valueType="num">
                                      <p:cBhvr>
                                        <p:cTn id="33" dur="1000"/>
                                        <p:tgtEl>
                                          <p:spTgt spid="12"/>
                                        </p:tgtEl>
                                        <p:attrNameLst>
                                          <p:attrName>ppt_y</p:attrName>
                                        </p:attrNameLst>
                                      </p:cBhvr>
                                      <p:tavLst>
                                        <p:tav tm="0">
                                          <p:val>
                                            <p:strVal val="ppt_y"/>
                                          </p:val>
                                        </p:tav>
                                        <p:tav tm="100000">
                                          <p:val>
                                            <p:strVal val="ppt_y-.1"/>
                                          </p:val>
                                        </p:tav>
                                      </p:tavLst>
                                    </p:anim>
                                    <p:set>
                                      <p:cBhvr>
                                        <p:cTn id="34" dur="1" fill="hold">
                                          <p:stCondLst>
                                            <p:cond delay="999"/>
                                          </p:stCondLst>
                                        </p:cTn>
                                        <p:tgtEl>
                                          <p:spTgt spid="12"/>
                                        </p:tgtEl>
                                        <p:attrNameLst>
                                          <p:attrName>style.visibility</p:attrName>
                                        </p:attrNameLst>
                                      </p:cBhvr>
                                      <p:to>
                                        <p:strVal val="hidden"/>
                                      </p:to>
                                    </p:set>
                                  </p:childTnLst>
                                </p:cTn>
                              </p:par>
                            </p:childTnLst>
                          </p:cTn>
                        </p:par>
                        <p:par>
                          <p:cTn id="35" fill="hold">
                            <p:stCondLst>
                              <p:cond delay="1000"/>
                            </p:stCondLst>
                            <p:childTnLst>
                              <p:par>
                                <p:cTn id="36" presetID="42" presetClass="entr" presetSubtype="0" fill="hold" grpId="1"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11" grpId="0" uiExpand="1"/>
      <p:bldP spid="11" grpId="1"/>
      <p:bldP spid="12" grpId="1"/>
      <p:bldP spid="12" grpId="2"/>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936A-F280-424B-8ECB-14BACED441EF}"/>
              </a:ext>
            </a:extLst>
          </p:cNvPr>
          <p:cNvSpPr>
            <a:spLocks noGrp="1"/>
          </p:cNvSpPr>
          <p:nvPr>
            <p:ph type="title"/>
          </p:nvPr>
        </p:nvSpPr>
        <p:spPr>
          <a:xfrm>
            <a:off x="3191823" y="139879"/>
            <a:ext cx="7958331" cy="1077229"/>
          </a:xfrm>
        </p:spPr>
        <p:txBody>
          <a:bodyPr>
            <a:noAutofit/>
          </a:bodyPr>
          <a:lstStyle/>
          <a:p>
            <a:r>
              <a:rPr lang="en-US" sz="2800" dirty="0"/>
              <a:t>Changing </a:t>
            </a:r>
            <a:r>
              <a:rPr lang="en-US" sz="2800" dirty="0">
                <a:solidFill>
                  <a:schemeClr val="accent5"/>
                </a:solidFill>
                <a:latin typeface="Zapfino" panose="03030300040707070C03" pitchFamily="66" charset="77"/>
              </a:rPr>
              <a:t>fire</a:t>
            </a:r>
            <a:r>
              <a:rPr lang="en-US" sz="2800" dirty="0"/>
              <a:t>  Return Intervals</a:t>
            </a:r>
          </a:p>
        </p:txBody>
      </p:sp>
      <p:sp>
        <p:nvSpPr>
          <p:cNvPr id="3" name="Content Placeholder 2">
            <a:extLst>
              <a:ext uri="{FF2B5EF4-FFF2-40B4-BE49-F238E27FC236}">
                <a16:creationId xmlns:a16="http://schemas.microsoft.com/office/drawing/2014/main" id="{C76E2527-47DC-F74F-AD03-DC40B9E00D65}"/>
              </a:ext>
            </a:extLst>
          </p:cNvPr>
          <p:cNvSpPr>
            <a:spLocks noGrp="1"/>
          </p:cNvSpPr>
          <p:nvPr>
            <p:ph idx="1"/>
          </p:nvPr>
        </p:nvSpPr>
        <p:spPr>
          <a:xfrm>
            <a:off x="989557" y="1893854"/>
            <a:ext cx="10344670" cy="4964146"/>
          </a:xfrm>
        </p:spPr>
        <p:txBody>
          <a:bodyPr>
            <a:normAutofit/>
          </a:bodyPr>
          <a:lstStyle/>
          <a:p>
            <a:r>
              <a:rPr lang="en-US" sz="2100" dirty="0"/>
              <a:t>Non-native grasslands dry out earlier in the spring and increase the length of the fire season. They are highly combustible which increases the probability of ignition.</a:t>
            </a:r>
          </a:p>
          <a:p>
            <a:r>
              <a:rPr lang="en-US" sz="2100" dirty="0">
                <a:solidFill>
                  <a:schemeClr val="accent1"/>
                </a:solidFill>
              </a:rPr>
              <a:t>These grassy weeds, known as “flashy fuels” spread faster than Chaparral plants.</a:t>
            </a:r>
          </a:p>
          <a:p>
            <a:r>
              <a:rPr lang="en-US" sz="2100" dirty="0"/>
              <a:t>Loss of ecosystem services including carbon storage, erosion control, water provisioning, biodiversity, and aesthetic recreational values.</a:t>
            </a:r>
          </a:p>
          <a:p>
            <a:r>
              <a:rPr lang="en-US" sz="2100" dirty="0">
                <a:solidFill>
                  <a:schemeClr val="accent1"/>
                </a:solidFill>
              </a:rPr>
              <a:t>Type converted grasslands represent a loss of habitat for native Chaparral animals.</a:t>
            </a:r>
          </a:p>
          <a:p>
            <a:r>
              <a:rPr lang="en-US" sz="2100" dirty="0"/>
              <a:t>Loss of the native herbaceous flora that follows fire. These flowers act as nature’s own “band-aid” erosion control measure. These beautiful wildflowers and the Chaparral plants that follow are much better at erosion control than non-native grasses.</a:t>
            </a:r>
            <a:endParaRPr lang="en-US" sz="2100" dirty="0">
              <a:solidFill>
                <a:schemeClr val="accent1"/>
              </a:solidFill>
            </a:endParaRPr>
          </a:p>
        </p:txBody>
      </p:sp>
      <p:sp>
        <p:nvSpPr>
          <p:cNvPr id="4" name="TextBox 3">
            <a:extLst>
              <a:ext uri="{FF2B5EF4-FFF2-40B4-BE49-F238E27FC236}">
                <a16:creationId xmlns:a16="http://schemas.microsoft.com/office/drawing/2014/main" id="{19140332-DB89-F544-B2B7-DBDCB9E44337}"/>
              </a:ext>
            </a:extLst>
          </p:cNvPr>
          <p:cNvSpPr txBox="1"/>
          <p:nvPr/>
        </p:nvSpPr>
        <p:spPr>
          <a:xfrm>
            <a:off x="7737429" y="847595"/>
            <a:ext cx="3682652" cy="707886"/>
          </a:xfrm>
          <a:prstGeom prst="rect">
            <a:avLst/>
          </a:prstGeom>
          <a:noFill/>
        </p:spPr>
        <p:txBody>
          <a:bodyPr wrap="square" rtlCol="0">
            <a:spAutoFit/>
          </a:bodyPr>
          <a:lstStyle/>
          <a:p>
            <a:r>
              <a:rPr lang="en-US" sz="2000" b="1" dirty="0">
                <a:solidFill>
                  <a:schemeClr val="accent1"/>
                </a:solidFill>
              </a:rPr>
              <a:t>Non-native Grasses, </a:t>
            </a:r>
          </a:p>
          <a:p>
            <a:r>
              <a:rPr lang="en-US" sz="2000" b="1" dirty="0">
                <a:solidFill>
                  <a:schemeClr val="accent1"/>
                </a:solidFill>
              </a:rPr>
              <a:t>Loss of Ecosystems, &amp; Erosion</a:t>
            </a:r>
            <a:endParaRPr lang="en-US" sz="2000" b="1" dirty="0"/>
          </a:p>
        </p:txBody>
      </p:sp>
      <p:sp>
        <p:nvSpPr>
          <p:cNvPr id="5" name="TextBox 4">
            <a:extLst>
              <a:ext uri="{FF2B5EF4-FFF2-40B4-BE49-F238E27FC236}">
                <a16:creationId xmlns:a16="http://schemas.microsoft.com/office/drawing/2014/main" id="{4478DF68-0205-E54E-9DF2-D979A7159D48}"/>
              </a:ext>
            </a:extLst>
          </p:cNvPr>
          <p:cNvSpPr txBox="1"/>
          <p:nvPr/>
        </p:nvSpPr>
        <p:spPr>
          <a:xfrm>
            <a:off x="9695145" y="6581001"/>
            <a:ext cx="2910018" cy="276999"/>
          </a:xfrm>
          <a:prstGeom prst="rect">
            <a:avLst/>
          </a:prstGeom>
          <a:noFill/>
        </p:spPr>
        <p:txBody>
          <a:bodyPr wrap="square" rtlCol="0">
            <a:spAutoFit/>
          </a:bodyPr>
          <a:lstStyle/>
          <a:p>
            <a:r>
              <a:rPr lang="en-US" sz="1200" dirty="0"/>
              <a:t>(Halsey, 2008, p. 26 &amp; 93; USGS, 2014)</a:t>
            </a:r>
          </a:p>
        </p:txBody>
      </p:sp>
      <p:sp>
        <p:nvSpPr>
          <p:cNvPr id="6" name="TextBox 5">
            <a:extLst>
              <a:ext uri="{FF2B5EF4-FFF2-40B4-BE49-F238E27FC236}">
                <a16:creationId xmlns:a16="http://schemas.microsoft.com/office/drawing/2014/main" id="{4CC2E756-3BE9-CB47-A45F-86F2E4F8CD35}"/>
              </a:ext>
            </a:extLst>
          </p:cNvPr>
          <p:cNvSpPr txBox="1"/>
          <p:nvPr/>
        </p:nvSpPr>
        <p:spPr>
          <a:xfrm>
            <a:off x="989557" y="1555481"/>
            <a:ext cx="9038885" cy="584775"/>
          </a:xfrm>
          <a:prstGeom prst="rect">
            <a:avLst/>
          </a:prstGeom>
          <a:noFill/>
        </p:spPr>
        <p:txBody>
          <a:bodyPr wrap="none" rtlCol="0">
            <a:spAutoFit/>
          </a:bodyPr>
          <a:lstStyle/>
          <a:p>
            <a:r>
              <a:rPr lang="en-US" sz="3200" u="sng" dirty="0">
                <a:solidFill>
                  <a:schemeClr val="accent3"/>
                </a:solidFill>
              </a:rPr>
              <a:t>Consequences of type converted non-native grasslands:</a:t>
            </a:r>
          </a:p>
        </p:txBody>
      </p:sp>
    </p:spTree>
    <p:extLst>
      <p:ext uri="{BB962C8B-B14F-4D97-AF65-F5344CB8AC3E}">
        <p14:creationId xmlns:p14="http://schemas.microsoft.com/office/powerpoint/2010/main" val="12974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ACE7-3A45-B245-AC8A-50A922820B15}"/>
              </a:ext>
            </a:extLst>
          </p:cNvPr>
          <p:cNvSpPr>
            <a:spLocks noGrp="1"/>
          </p:cNvSpPr>
          <p:nvPr>
            <p:ph type="title"/>
          </p:nvPr>
        </p:nvSpPr>
        <p:spPr/>
        <p:txBody>
          <a:bodyPr/>
          <a:lstStyle/>
          <a:p>
            <a:r>
              <a:rPr lang="en-US" dirty="0">
                <a:solidFill>
                  <a:schemeClr val="accent5"/>
                </a:solidFill>
                <a:latin typeface="Zapfino" panose="03030300040707070C03" pitchFamily="66" charset="77"/>
              </a:rPr>
              <a:t>Wildfire &amp; Fauna</a:t>
            </a:r>
          </a:p>
        </p:txBody>
      </p:sp>
      <p:sp>
        <p:nvSpPr>
          <p:cNvPr id="3" name="Text Placeholder 2">
            <a:extLst>
              <a:ext uri="{FF2B5EF4-FFF2-40B4-BE49-F238E27FC236}">
                <a16:creationId xmlns:a16="http://schemas.microsoft.com/office/drawing/2014/main" id="{F4BFCD43-B737-2A40-8997-BA0AF7754AC3}"/>
              </a:ext>
            </a:extLst>
          </p:cNvPr>
          <p:cNvSpPr>
            <a:spLocks noGrp="1"/>
          </p:cNvSpPr>
          <p:nvPr>
            <p:ph type="body" idx="1"/>
          </p:nvPr>
        </p:nvSpPr>
        <p:spPr/>
        <p:txBody>
          <a:bodyPr>
            <a:normAutofit/>
          </a:bodyPr>
          <a:lstStyle/>
          <a:p>
            <a:r>
              <a:rPr lang="en-US" sz="2400" dirty="0"/>
              <a:t>Fire Ecology</a:t>
            </a:r>
          </a:p>
        </p:txBody>
      </p:sp>
      <p:pic>
        <p:nvPicPr>
          <p:cNvPr id="4" name="Picture 3" descr="D:\_rtaylor\jpg\_firestorypics\wildlifestories\deerfleesfire_calfire.jpg">
            <a:extLst>
              <a:ext uri="{FF2B5EF4-FFF2-40B4-BE49-F238E27FC236}">
                <a16:creationId xmlns:a16="http://schemas.microsoft.com/office/drawing/2014/main" id="{8EDAE9B6-0DE1-0A46-89E7-BC7611B1F47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49389"/>
            <a:ext cx="4902200" cy="680861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DB6CF3-6436-D046-8721-B681996A7EBE}"/>
              </a:ext>
            </a:extLst>
          </p:cNvPr>
          <p:cNvSpPr txBox="1"/>
          <p:nvPr/>
        </p:nvSpPr>
        <p:spPr>
          <a:xfrm>
            <a:off x="10843361" y="6581001"/>
            <a:ext cx="1348639" cy="276999"/>
          </a:xfrm>
          <a:prstGeom prst="rect">
            <a:avLst/>
          </a:prstGeom>
          <a:noFill/>
        </p:spPr>
        <p:txBody>
          <a:bodyPr wrap="none" rtlCol="0">
            <a:spAutoFit/>
          </a:bodyPr>
          <a:lstStyle/>
          <a:p>
            <a:r>
              <a:rPr lang="en-US" sz="1200" dirty="0"/>
              <a:t>Photo: (Taylor, </a:t>
            </a:r>
            <a:r>
              <a:rPr lang="en-US" sz="1200" dirty="0" err="1"/>
              <a:t>n.d</a:t>
            </a:r>
            <a:r>
              <a:rPr lang="en-US" sz="1200" dirty="0"/>
              <a:t>)</a:t>
            </a:r>
          </a:p>
        </p:txBody>
      </p:sp>
    </p:spTree>
    <p:extLst>
      <p:ext uri="{BB962C8B-B14F-4D97-AF65-F5344CB8AC3E}">
        <p14:creationId xmlns:p14="http://schemas.microsoft.com/office/powerpoint/2010/main" val="345822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D167-BB02-BC4D-AA66-34C6A3D7EA1E}"/>
              </a:ext>
            </a:extLst>
          </p:cNvPr>
          <p:cNvSpPr>
            <a:spLocks noGrp="1"/>
          </p:cNvSpPr>
          <p:nvPr>
            <p:ph type="title"/>
          </p:nvPr>
        </p:nvSpPr>
        <p:spPr>
          <a:xfrm>
            <a:off x="3238110" y="144176"/>
            <a:ext cx="7958331" cy="1077229"/>
          </a:xfrm>
        </p:spPr>
        <p:txBody>
          <a:bodyPr>
            <a:noAutofit/>
          </a:bodyPr>
          <a:lstStyle/>
          <a:p>
            <a:r>
              <a:rPr lang="en-US" sz="2800" dirty="0"/>
              <a:t>Responses of </a:t>
            </a:r>
            <a:r>
              <a:rPr lang="en-US" sz="2000" dirty="0">
                <a:solidFill>
                  <a:schemeClr val="accent5"/>
                </a:solidFill>
                <a:latin typeface="Zapfino" panose="03030300040707070C03" pitchFamily="66" charset="77"/>
              </a:rPr>
              <a:t>fauna</a:t>
            </a:r>
            <a:r>
              <a:rPr lang="en-US" sz="2800" dirty="0"/>
              <a:t>  </a:t>
            </a:r>
            <a:r>
              <a:rPr lang="en-US" sz="2800" dirty="0">
                <a:latin typeface="+mj-lt"/>
              </a:rPr>
              <a:t>to Wildfire</a:t>
            </a:r>
          </a:p>
        </p:txBody>
      </p:sp>
      <p:sp>
        <p:nvSpPr>
          <p:cNvPr id="3" name="Content Placeholder 2">
            <a:extLst>
              <a:ext uri="{FF2B5EF4-FFF2-40B4-BE49-F238E27FC236}">
                <a16:creationId xmlns:a16="http://schemas.microsoft.com/office/drawing/2014/main" id="{10E5A48C-76E1-1B43-A168-F82483219C8C}"/>
              </a:ext>
            </a:extLst>
          </p:cNvPr>
          <p:cNvSpPr>
            <a:spLocks noGrp="1"/>
          </p:cNvSpPr>
          <p:nvPr>
            <p:ph idx="1"/>
          </p:nvPr>
        </p:nvSpPr>
        <p:spPr>
          <a:xfrm>
            <a:off x="1003300" y="1221404"/>
            <a:ext cx="10350500" cy="5636595"/>
          </a:xfrm>
        </p:spPr>
        <p:txBody>
          <a:bodyPr>
            <a:normAutofit lnSpcReduction="10000"/>
          </a:bodyPr>
          <a:lstStyle/>
          <a:p>
            <a:r>
              <a:rPr lang="en-US" sz="2800" dirty="0"/>
              <a:t>“Despite the perception by the general public that wildland fire is devastating to all animals, fires generally kill and injure a relatively small proportion of animal populations.”</a:t>
            </a:r>
            <a:endParaRPr lang="en-US" sz="1200" dirty="0"/>
          </a:p>
          <a:p>
            <a:r>
              <a:rPr lang="en-US" sz="2800" dirty="0">
                <a:solidFill>
                  <a:schemeClr val="accent1"/>
                </a:solidFill>
              </a:rPr>
              <a:t>Animals with limited mobility living above ground are the most vulnerable to injury &amp; death from fire.</a:t>
            </a:r>
          </a:p>
          <a:p>
            <a:r>
              <a:rPr lang="en-US" sz="2800" dirty="0"/>
              <a:t>“Predators and scavengers are often attracted to burns because their food is more abundant or more exposed than on unburned sites.”</a:t>
            </a:r>
          </a:p>
          <a:p>
            <a:r>
              <a:rPr lang="en-US" sz="2800" dirty="0">
                <a:solidFill>
                  <a:schemeClr val="accent1"/>
                </a:solidFill>
              </a:rPr>
              <a:t>Burning increases seed visibility and availability for small mammals but also increases their visibility to predators.</a:t>
            </a:r>
          </a:p>
        </p:txBody>
      </p:sp>
      <p:sp>
        <p:nvSpPr>
          <p:cNvPr id="4" name="TextBox 3">
            <a:extLst>
              <a:ext uri="{FF2B5EF4-FFF2-40B4-BE49-F238E27FC236}">
                <a16:creationId xmlns:a16="http://schemas.microsoft.com/office/drawing/2014/main" id="{22E239A0-2487-904D-BBBB-9B463142163C}"/>
              </a:ext>
            </a:extLst>
          </p:cNvPr>
          <p:cNvSpPr txBox="1"/>
          <p:nvPr/>
        </p:nvSpPr>
        <p:spPr>
          <a:xfrm>
            <a:off x="10452101" y="6565901"/>
            <a:ext cx="2073324" cy="276999"/>
          </a:xfrm>
          <a:prstGeom prst="rect">
            <a:avLst/>
          </a:prstGeom>
          <a:noFill/>
        </p:spPr>
        <p:txBody>
          <a:bodyPr wrap="square" rtlCol="0">
            <a:spAutoFit/>
          </a:bodyPr>
          <a:lstStyle/>
          <a:p>
            <a:r>
              <a:rPr lang="en-US" sz="1200" dirty="0"/>
              <a:t>(Smith, 2000, p. 17 &amp; 22)</a:t>
            </a:r>
          </a:p>
        </p:txBody>
      </p:sp>
    </p:spTree>
    <p:extLst>
      <p:ext uri="{BB962C8B-B14F-4D97-AF65-F5344CB8AC3E}">
        <p14:creationId xmlns:p14="http://schemas.microsoft.com/office/powerpoint/2010/main" val="32519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F04423-36AC-5C46-A468-FB33A8D88FF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5215889" cy="6858000"/>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6D0AD167-BB02-BC4D-AA66-34C6A3D7EA1E}"/>
              </a:ext>
            </a:extLst>
          </p:cNvPr>
          <p:cNvSpPr>
            <a:spLocks noGrp="1"/>
          </p:cNvSpPr>
          <p:nvPr>
            <p:ph type="title"/>
          </p:nvPr>
        </p:nvSpPr>
        <p:spPr>
          <a:xfrm>
            <a:off x="3238110" y="144176"/>
            <a:ext cx="7958331" cy="1077229"/>
          </a:xfrm>
        </p:spPr>
        <p:txBody>
          <a:bodyPr>
            <a:normAutofit fontScale="90000"/>
          </a:bodyPr>
          <a:lstStyle/>
          <a:p>
            <a:r>
              <a:rPr lang="en-US" dirty="0"/>
              <a:t>Responses of </a:t>
            </a:r>
            <a:r>
              <a:rPr lang="en-US" dirty="0">
                <a:solidFill>
                  <a:schemeClr val="accent5"/>
                </a:solidFill>
                <a:latin typeface="Zapfino" panose="03030300040707070C03" pitchFamily="66" charset="77"/>
              </a:rPr>
              <a:t>fauna</a:t>
            </a:r>
            <a:r>
              <a:rPr lang="en-US" dirty="0"/>
              <a:t>  </a:t>
            </a:r>
            <a:r>
              <a:rPr lang="en-US" dirty="0">
                <a:latin typeface="+mj-lt"/>
              </a:rPr>
              <a:t>to Wildfire</a:t>
            </a:r>
          </a:p>
        </p:txBody>
      </p:sp>
      <p:sp>
        <p:nvSpPr>
          <p:cNvPr id="3" name="Content Placeholder 2">
            <a:extLst>
              <a:ext uri="{FF2B5EF4-FFF2-40B4-BE49-F238E27FC236}">
                <a16:creationId xmlns:a16="http://schemas.microsoft.com/office/drawing/2014/main" id="{10E5A48C-76E1-1B43-A168-F82483219C8C}"/>
              </a:ext>
            </a:extLst>
          </p:cNvPr>
          <p:cNvSpPr>
            <a:spLocks noGrp="1"/>
          </p:cNvSpPr>
          <p:nvPr>
            <p:ph idx="1"/>
          </p:nvPr>
        </p:nvSpPr>
        <p:spPr>
          <a:xfrm>
            <a:off x="5283200" y="1221405"/>
            <a:ext cx="6070600" cy="5636595"/>
          </a:xfrm>
        </p:spPr>
        <p:txBody>
          <a:bodyPr>
            <a:normAutofit lnSpcReduction="10000"/>
          </a:bodyPr>
          <a:lstStyle/>
          <a:p>
            <a:pPr marL="0" indent="0">
              <a:buNone/>
            </a:pPr>
            <a:endParaRPr lang="en-US" dirty="0"/>
          </a:p>
          <a:p>
            <a:r>
              <a:rPr lang="en-US" sz="2800" dirty="0"/>
              <a:t>Fire caused death of birds depends on the season and severity of wildfires. </a:t>
            </a:r>
          </a:p>
          <a:p>
            <a:r>
              <a:rPr lang="en-US" sz="2800" dirty="0">
                <a:solidFill>
                  <a:schemeClr val="accent1"/>
                </a:solidFill>
              </a:rPr>
              <a:t>Mortality of adult songbirds is minor, but mortality of nestlings and fledglings does occur.</a:t>
            </a:r>
          </a:p>
          <a:p>
            <a:r>
              <a:rPr lang="en-US" sz="2800" dirty="0"/>
              <a:t>Woodpeckers are attracted to burn areas to feed on insects in charred wood.</a:t>
            </a:r>
          </a:p>
          <a:p>
            <a:endParaRPr lang="en-US" sz="1200" dirty="0"/>
          </a:p>
        </p:txBody>
      </p:sp>
      <p:sp>
        <p:nvSpPr>
          <p:cNvPr id="4" name="TextBox 3">
            <a:extLst>
              <a:ext uri="{FF2B5EF4-FFF2-40B4-BE49-F238E27FC236}">
                <a16:creationId xmlns:a16="http://schemas.microsoft.com/office/drawing/2014/main" id="{22E239A0-2487-904D-BBBB-9B463142163C}"/>
              </a:ext>
            </a:extLst>
          </p:cNvPr>
          <p:cNvSpPr txBox="1"/>
          <p:nvPr/>
        </p:nvSpPr>
        <p:spPr>
          <a:xfrm>
            <a:off x="10581073" y="6581001"/>
            <a:ext cx="1680075" cy="276999"/>
          </a:xfrm>
          <a:prstGeom prst="rect">
            <a:avLst/>
          </a:prstGeom>
          <a:noFill/>
        </p:spPr>
        <p:txBody>
          <a:bodyPr wrap="none" rtlCol="0">
            <a:spAutoFit/>
          </a:bodyPr>
          <a:lstStyle/>
          <a:p>
            <a:r>
              <a:rPr lang="en-US" sz="1200" dirty="0"/>
              <a:t>(Smith, 2000, p. 18 &amp; 22)</a:t>
            </a:r>
          </a:p>
        </p:txBody>
      </p:sp>
      <p:sp>
        <p:nvSpPr>
          <p:cNvPr id="5" name="TextBox 4">
            <a:extLst>
              <a:ext uri="{FF2B5EF4-FFF2-40B4-BE49-F238E27FC236}">
                <a16:creationId xmlns:a16="http://schemas.microsoft.com/office/drawing/2014/main" id="{670B3F26-03AE-B945-A753-EB591F661D97}"/>
              </a:ext>
            </a:extLst>
          </p:cNvPr>
          <p:cNvSpPr txBox="1"/>
          <p:nvPr/>
        </p:nvSpPr>
        <p:spPr>
          <a:xfrm>
            <a:off x="8454632" y="929017"/>
            <a:ext cx="2603500" cy="584775"/>
          </a:xfrm>
          <a:prstGeom prst="rect">
            <a:avLst/>
          </a:prstGeom>
          <a:noFill/>
        </p:spPr>
        <p:txBody>
          <a:bodyPr wrap="square" rtlCol="0">
            <a:spAutoFit/>
          </a:bodyPr>
          <a:lstStyle/>
          <a:p>
            <a:pPr algn="r"/>
            <a:r>
              <a:rPr lang="en-US" sz="3200" b="1" dirty="0">
                <a:solidFill>
                  <a:schemeClr val="accent1"/>
                </a:solidFill>
              </a:rPr>
              <a:t>Birds</a:t>
            </a:r>
          </a:p>
        </p:txBody>
      </p:sp>
      <p:sp>
        <p:nvSpPr>
          <p:cNvPr id="6" name="TextBox 5">
            <a:extLst>
              <a:ext uri="{FF2B5EF4-FFF2-40B4-BE49-F238E27FC236}">
                <a16:creationId xmlns:a16="http://schemas.microsoft.com/office/drawing/2014/main" id="{BDB1757D-1E97-0E4A-8F38-2677030C5C29}"/>
              </a:ext>
            </a:extLst>
          </p:cNvPr>
          <p:cNvSpPr txBox="1"/>
          <p:nvPr/>
        </p:nvSpPr>
        <p:spPr>
          <a:xfrm>
            <a:off x="0" y="6488668"/>
            <a:ext cx="1402050" cy="369332"/>
          </a:xfrm>
          <a:prstGeom prst="rect">
            <a:avLst/>
          </a:prstGeom>
          <a:noFill/>
        </p:spPr>
        <p:txBody>
          <a:bodyPr wrap="none" rtlCol="0">
            <a:spAutoFit/>
          </a:bodyPr>
          <a:lstStyle/>
          <a:p>
            <a:r>
              <a:rPr lang="en-US" b="1" dirty="0"/>
              <a:t>Woodpecker</a:t>
            </a:r>
            <a:endParaRPr lang="en-US" dirty="0"/>
          </a:p>
        </p:txBody>
      </p:sp>
      <p:sp>
        <p:nvSpPr>
          <p:cNvPr id="9" name="TextBox 8">
            <a:extLst>
              <a:ext uri="{FF2B5EF4-FFF2-40B4-BE49-F238E27FC236}">
                <a16:creationId xmlns:a16="http://schemas.microsoft.com/office/drawing/2014/main" id="{CEAEF812-F1E6-7D47-9260-B8D3AEC827F5}"/>
              </a:ext>
            </a:extLst>
          </p:cNvPr>
          <p:cNvSpPr txBox="1"/>
          <p:nvPr/>
        </p:nvSpPr>
        <p:spPr>
          <a:xfrm>
            <a:off x="5283200" y="6581000"/>
            <a:ext cx="992579" cy="276999"/>
          </a:xfrm>
          <a:prstGeom prst="rect">
            <a:avLst/>
          </a:prstGeom>
          <a:noFill/>
        </p:spPr>
        <p:txBody>
          <a:bodyPr wrap="none" rtlCol="0">
            <a:spAutoFit/>
          </a:bodyPr>
          <a:lstStyle/>
          <a:p>
            <a:r>
              <a:rPr lang="en-US" sz="1200" dirty="0"/>
              <a:t>(Photo: NPS)</a:t>
            </a:r>
          </a:p>
        </p:txBody>
      </p:sp>
    </p:spTree>
    <p:extLst>
      <p:ext uri="{BB962C8B-B14F-4D97-AF65-F5344CB8AC3E}">
        <p14:creationId xmlns:p14="http://schemas.microsoft.com/office/powerpoint/2010/main" val="11224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83CF43-F0F3-3A4C-B520-24C0FBD898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582846" cy="6858000"/>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1" descr="page5image131012352">
            <a:extLst>
              <a:ext uri="{FF2B5EF4-FFF2-40B4-BE49-F238E27FC236}">
                <a16:creationId xmlns:a16="http://schemas.microsoft.com/office/drawing/2014/main" id="{D9ACA8E2-8CE3-C94F-9511-736BC1F25F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27400" y="5054270"/>
            <a:ext cx="2255446" cy="176287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F2D8320-B0B3-BB48-8586-AE4BD681E660}"/>
              </a:ext>
            </a:extLst>
          </p:cNvPr>
          <p:cNvSpPr txBox="1"/>
          <p:nvPr/>
        </p:nvSpPr>
        <p:spPr>
          <a:xfrm>
            <a:off x="32945" y="6447816"/>
            <a:ext cx="2028358" cy="369332"/>
          </a:xfrm>
          <a:prstGeom prst="rect">
            <a:avLst/>
          </a:prstGeom>
          <a:noFill/>
        </p:spPr>
        <p:txBody>
          <a:bodyPr wrap="square" rtlCol="0">
            <a:spAutoFit/>
          </a:bodyPr>
          <a:lstStyle/>
          <a:p>
            <a:r>
              <a:rPr lang="en-US" b="1" dirty="0"/>
              <a:t>Woodrat &amp; Nest</a:t>
            </a:r>
          </a:p>
        </p:txBody>
      </p:sp>
      <p:pic>
        <p:nvPicPr>
          <p:cNvPr id="10" name="Picture 9">
            <a:extLst>
              <a:ext uri="{FF2B5EF4-FFF2-40B4-BE49-F238E27FC236}">
                <a16:creationId xmlns:a16="http://schemas.microsoft.com/office/drawing/2014/main" id="{68C6F10F-8AAE-7447-93E2-C2A179B338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266" y="-1"/>
            <a:ext cx="5549901" cy="6858000"/>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a:extLst>
              <a:ext uri="{FF2B5EF4-FFF2-40B4-BE49-F238E27FC236}">
                <a16:creationId xmlns:a16="http://schemas.microsoft.com/office/drawing/2014/main" id="{62DC0841-E879-744F-B26A-12BAA636E134}"/>
              </a:ext>
            </a:extLst>
          </p:cNvPr>
          <p:cNvSpPr txBox="1"/>
          <p:nvPr/>
        </p:nvSpPr>
        <p:spPr>
          <a:xfrm>
            <a:off x="239853" y="6468242"/>
            <a:ext cx="517072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bg2"/>
                </a:solidFill>
              </a:rPr>
              <a:t>Santa Monica Mountains - Mountain Lion in Tree</a:t>
            </a:r>
          </a:p>
        </p:txBody>
      </p:sp>
      <p:sp>
        <p:nvSpPr>
          <p:cNvPr id="3" name="Content Placeholder 2">
            <a:extLst>
              <a:ext uri="{FF2B5EF4-FFF2-40B4-BE49-F238E27FC236}">
                <a16:creationId xmlns:a16="http://schemas.microsoft.com/office/drawing/2014/main" id="{10E5A48C-76E1-1B43-A168-F82483219C8C}"/>
              </a:ext>
            </a:extLst>
          </p:cNvPr>
          <p:cNvSpPr>
            <a:spLocks noGrp="1"/>
          </p:cNvSpPr>
          <p:nvPr>
            <p:ph idx="1"/>
          </p:nvPr>
        </p:nvSpPr>
        <p:spPr>
          <a:xfrm>
            <a:off x="5702300" y="1221405"/>
            <a:ext cx="5651500" cy="5636595"/>
          </a:xfrm>
        </p:spPr>
        <p:txBody>
          <a:bodyPr>
            <a:normAutofit fontScale="92500"/>
          </a:bodyPr>
          <a:lstStyle/>
          <a:p>
            <a:pPr marL="0" indent="0">
              <a:buNone/>
            </a:pPr>
            <a:endParaRPr lang="en-US" dirty="0"/>
          </a:p>
          <a:p>
            <a:r>
              <a:rPr lang="en-US" sz="2800" dirty="0"/>
              <a:t>The ability of mammals to survive fire depends on their mobility and the type of fire.</a:t>
            </a:r>
          </a:p>
          <a:p>
            <a:r>
              <a:rPr lang="en-US" sz="2800" dirty="0">
                <a:solidFill>
                  <a:schemeClr val="accent1"/>
                </a:solidFill>
              </a:rPr>
              <a:t>Small mammals will seek refuge underground or in a sheltered place.</a:t>
            </a:r>
          </a:p>
          <a:p>
            <a:r>
              <a:rPr lang="en-US" sz="2800" dirty="0"/>
              <a:t>Large mammals need to find a safe location either in an unburned patch or outside of the burned area.</a:t>
            </a:r>
          </a:p>
          <a:p>
            <a:endParaRPr lang="en-US" sz="1200" dirty="0"/>
          </a:p>
        </p:txBody>
      </p:sp>
      <p:sp>
        <p:nvSpPr>
          <p:cNvPr id="4" name="TextBox 3">
            <a:extLst>
              <a:ext uri="{FF2B5EF4-FFF2-40B4-BE49-F238E27FC236}">
                <a16:creationId xmlns:a16="http://schemas.microsoft.com/office/drawing/2014/main" id="{22E239A0-2487-904D-BBBB-9B463142163C}"/>
              </a:ext>
            </a:extLst>
          </p:cNvPr>
          <p:cNvSpPr txBox="1"/>
          <p:nvPr/>
        </p:nvSpPr>
        <p:spPr>
          <a:xfrm>
            <a:off x="10845349" y="6581001"/>
            <a:ext cx="1346651" cy="276999"/>
          </a:xfrm>
          <a:prstGeom prst="rect">
            <a:avLst/>
          </a:prstGeom>
          <a:noFill/>
        </p:spPr>
        <p:txBody>
          <a:bodyPr wrap="none" rtlCol="0">
            <a:spAutoFit/>
          </a:bodyPr>
          <a:lstStyle/>
          <a:p>
            <a:r>
              <a:rPr lang="en-US" sz="1200" dirty="0"/>
              <a:t>(Smith, 2000, p. 18)</a:t>
            </a:r>
          </a:p>
        </p:txBody>
      </p:sp>
      <p:sp>
        <p:nvSpPr>
          <p:cNvPr id="5" name="TextBox 4">
            <a:extLst>
              <a:ext uri="{FF2B5EF4-FFF2-40B4-BE49-F238E27FC236}">
                <a16:creationId xmlns:a16="http://schemas.microsoft.com/office/drawing/2014/main" id="{670B3F26-03AE-B945-A753-EB591F661D97}"/>
              </a:ext>
            </a:extLst>
          </p:cNvPr>
          <p:cNvSpPr txBox="1"/>
          <p:nvPr/>
        </p:nvSpPr>
        <p:spPr>
          <a:xfrm>
            <a:off x="8592941" y="929017"/>
            <a:ext cx="2603500" cy="584775"/>
          </a:xfrm>
          <a:prstGeom prst="rect">
            <a:avLst/>
          </a:prstGeom>
          <a:noFill/>
        </p:spPr>
        <p:txBody>
          <a:bodyPr wrap="square" rtlCol="0">
            <a:spAutoFit/>
          </a:bodyPr>
          <a:lstStyle/>
          <a:p>
            <a:pPr algn="r"/>
            <a:r>
              <a:rPr lang="en-US" sz="3200" b="1" dirty="0">
                <a:solidFill>
                  <a:schemeClr val="accent1"/>
                </a:solidFill>
              </a:rPr>
              <a:t>Mammals</a:t>
            </a:r>
          </a:p>
        </p:txBody>
      </p:sp>
      <p:sp>
        <p:nvSpPr>
          <p:cNvPr id="8" name="Title 1">
            <a:extLst>
              <a:ext uri="{FF2B5EF4-FFF2-40B4-BE49-F238E27FC236}">
                <a16:creationId xmlns:a16="http://schemas.microsoft.com/office/drawing/2014/main" id="{9215BE97-8C1A-044D-B3E5-2C3D6024611F}"/>
              </a:ext>
            </a:extLst>
          </p:cNvPr>
          <p:cNvSpPr txBox="1">
            <a:spLocks/>
          </p:cNvSpPr>
          <p:nvPr/>
        </p:nvSpPr>
        <p:spPr>
          <a:xfrm>
            <a:off x="3238110" y="302816"/>
            <a:ext cx="7958331" cy="1077229"/>
          </a:xfrm>
          <a:prstGeom prst="rect">
            <a:avLst/>
          </a:prstGeom>
        </p:spPr>
        <p:txBody>
          <a:bodyPr vert="horz" lIns="91440" tIns="45720" rIns="91440" bIns="45720" rtlCol="0" anchor="t">
            <a:normAutofit fontScale="825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dirty="0"/>
              <a:t>Responses of </a:t>
            </a:r>
            <a:r>
              <a:rPr lang="en-US" dirty="0">
                <a:solidFill>
                  <a:schemeClr val="accent5"/>
                </a:solidFill>
                <a:latin typeface="Zapfino" panose="03030300040707070C03" pitchFamily="66" charset="77"/>
              </a:rPr>
              <a:t>fauna</a:t>
            </a:r>
            <a:r>
              <a:rPr lang="en-US" dirty="0"/>
              <a:t>  </a:t>
            </a:r>
            <a:r>
              <a:rPr lang="en-US" dirty="0">
                <a:latin typeface="+mj-lt"/>
              </a:rPr>
              <a:t>to Wildfire</a:t>
            </a:r>
          </a:p>
        </p:txBody>
      </p:sp>
      <p:sp>
        <p:nvSpPr>
          <p:cNvPr id="13" name="TextBox 12">
            <a:extLst>
              <a:ext uri="{FF2B5EF4-FFF2-40B4-BE49-F238E27FC236}">
                <a16:creationId xmlns:a16="http://schemas.microsoft.com/office/drawing/2014/main" id="{FDE7374C-042E-1344-BCF6-5E31AD13640C}"/>
              </a:ext>
            </a:extLst>
          </p:cNvPr>
          <p:cNvSpPr txBox="1"/>
          <p:nvPr/>
        </p:nvSpPr>
        <p:spPr>
          <a:xfrm>
            <a:off x="5702300" y="6581000"/>
            <a:ext cx="4684616" cy="276999"/>
          </a:xfrm>
          <a:prstGeom prst="rect">
            <a:avLst/>
          </a:prstGeom>
          <a:noFill/>
        </p:spPr>
        <p:txBody>
          <a:bodyPr wrap="none" rtlCol="0">
            <a:spAutoFit/>
          </a:bodyPr>
          <a:lstStyle/>
          <a:p>
            <a:r>
              <a:rPr lang="en-US" sz="1200" dirty="0"/>
              <a:t>(Lion &amp; Nest Photos: NPS; </a:t>
            </a:r>
            <a:r>
              <a:rPr lang="en-US" sz="1200" dirty="0">
                <a:latin typeface="Garamond" panose="02020404030301010803" pitchFamily="18" charset="0"/>
              </a:rPr>
              <a:t>Woodrat Photo: Scott Tremor (CCI, 2009, p. 5</a:t>
            </a:r>
            <a:r>
              <a:rPr lang="en-US" sz="1200" dirty="0"/>
              <a:t>)</a:t>
            </a:r>
          </a:p>
        </p:txBody>
      </p:sp>
    </p:spTree>
    <p:extLst>
      <p:ext uri="{BB962C8B-B14F-4D97-AF65-F5344CB8AC3E}">
        <p14:creationId xmlns:p14="http://schemas.microsoft.com/office/powerpoint/2010/main" val="35861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21" presetClass="exit" presetSubtype="1" fill="hold" nodeType="withEffect">
                                  <p:stCondLst>
                                    <p:cond delay="0"/>
                                  </p:stCondLst>
                                  <p:childTnLst>
                                    <p:animEffect transition="out" filter="wheel(1)">
                                      <p:cBhvr>
                                        <p:cTn id="25" dur="2000"/>
                                        <p:tgtEl>
                                          <p:spTgt spid="12"/>
                                        </p:tgtEl>
                                      </p:cBhvr>
                                    </p:animEffect>
                                    <p:set>
                                      <p:cBhvr>
                                        <p:cTn id="26" dur="1" fill="hold">
                                          <p:stCondLst>
                                            <p:cond delay="1999"/>
                                          </p:stCondLst>
                                        </p:cTn>
                                        <p:tgtEl>
                                          <p:spTgt spid="12"/>
                                        </p:tgtEl>
                                        <p:attrNameLst>
                                          <p:attrName>style.visibility</p:attrName>
                                        </p:attrNameLst>
                                      </p:cBhvr>
                                      <p:to>
                                        <p:strVal val="hidden"/>
                                      </p:to>
                                    </p:set>
                                  </p:childTnLst>
                                </p:cTn>
                              </p:par>
                              <p:par>
                                <p:cTn id="27" presetID="21" presetClass="exit" presetSubtype="1" fill="hold" nodeType="withEffect">
                                  <p:stCondLst>
                                    <p:cond delay="0"/>
                                  </p:stCondLst>
                                  <p:childTnLst>
                                    <p:animEffect transition="out" filter="wheel(1)">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par>
                                <p:cTn id="30" presetID="21" presetClass="exit" presetSubtype="1" fill="hold" grpId="0" nodeType="withEffect">
                                  <p:stCondLst>
                                    <p:cond delay="0"/>
                                  </p:stCondLst>
                                  <p:childTnLst>
                                    <p:animEffect transition="out" filter="wheel(1)">
                                      <p:cBhvr>
                                        <p:cTn id="31" dur="2000"/>
                                        <p:tgtEl>
                                          <p:spTgt spid="15"/>
                                        </p:tgtEl>
                                      </p:cBhvr>
                                    </p:animEffect>
                                    <p:set>
                                      <p:cBhvr>
                                        <p:cTn id="32" dur="1" fill="hold">
                                          <p:stCondLst>
                                            <p:cond delay="1999"/>
                                          </p:stCondLst>
                                        </p:cTn>
                                        <p:tgtEl>
                                          <p:spTgt spid="15"/>
                                        </p:tgtEl>
                                        <p:attrNameLst>
                                          <p:attrName>style.visibility</p:attrName>
                                        </p:attrNameLst>
                                      </p:cBhvr>
                                      <p:to>
                                        <p:strVal val="hidden"/>
                                      </p:to>
                                    </p:set>
                                  </p:childTnLst>
                                </p:cTn>
                              </p:par>
                              <p:par>
                                <p:cTn id="33" presetID="21" presetClass="entr" presetSubtype="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4340-618E-8F4F-A58F-84CEFB10A9C0}"/>
              </a:ext>
            </a:extLst>
          </p:cNvPr>
          <p:cNvSpPr>
            <a:spLocks noGrp="1"/>
          </p:cNvSpPr>
          <p:nvPr>
            <p:ph type="title"/>
          </p:nvPr>
        </p:nvSpPr>
        <p:spPr>
          <a:xfrm>
            <a:off x="3039869" y="370570"/>
            <a:ext cx="7958331" cy="1077229"/>
          </a:xfrm>
        </p:spPr>
        <p:txBody>
          <a:bodyPr/>
          <a:lstStyle/>
          <a:p>
            <a:r>
              <a:rPr lang="en-US" b="1" i="1" dirty="0"/>
              <a:t>What is </a:t>
            </a:r>
            <a:r>
              <a:rPr lang="en-US" b="1" i="1" dirty="0">
                <a:solidFill>
                  <a:schemeClr val="accent1"/>
                </a:solidFill>
              </a:rPr>
              <a:t>Ecology</a:t>
            </a:r>
            <a:r>
              <a:rPr lang="en-US" b="1" i="1" dirty="0"/>
              <a:t>?</a:t>
            </a:r>
            <a:br>
              <a:rPr lang="en-US" b="1" dirty="0"/>
            </a:br>
            <a:endParaRPr lang="en-US" dirty="0"/>
          </a:p>
        </p:txBody>
      </p:sp>
      <p:sp>
        <p:nvSpPr>
          <p:cNvPr id="3" name="Content Placeholder 2">
            <a:extLst>
              <a:ext uri="{FF2B5EF4-FFF2-40B4-BE49-F238E27FC236}">
                <a16:creationId xmlns:a16="http://schemas.microsoft.com/office/drawing/2014/main" id="{B16C4FB0-D18F-DC4C-9995-2EBCCD4C70BC}"/>
              </a:ext>
            </a:extLst>
          </p:cNvPr>
          <p:cNvSpPr>
            <a:spLocks noGrp="1"/>
          </p:cNvSpPr>
          <p:nvPr>
            <p:ph idx="1"/>
          </p:nvPr>
        </p:nvSpPr>
        <p:spPr>
          <a:xfrm>
            <a:off x="5389369" y="1193799"/>
            <a:ext cx="5588000" cy="5050971"/>
          </a:xfrm>
        </p:spPr>
        <p:txBody>
          <a:bodyPr>
            <a:noAutofit/>
          </a:bodyPr>
          <a:lstStyle/>
          <a:p>
            <a:pPr marL="0" indent="0" fontAlgn="base">
              <a:buNone/>
            </a:pPr>
            <a:r>
              <a:rPr lang="en-US" sz="2800" b="0" dirty="0"/>
              <a:t>“Ecology is the study of the </a:t>
            </a:r>
            <a:r>
              <a:rPr lang="en-US" sz="3600" b="0" dirty="0">
                <a:solidFill>
                  <a:schemeClr val="accent1"/>
                </a:solidFill>
              </a:rPr>
              <a:t>relationships between living organisms, including humans, and their physical environment</a:t>
            </a:r>
            <a:r>
              <a:rPr lang="en-US" sz="2800" b="0" dirty="0"/>
              <a:t>; it seeks to understand the vital connections between plants and animals and the world around them.”</a:t>
            </a:r>
          </a:p>
        </p:txBody>
      </p:sp>
      <p:sp>
        <p:nvSpPr>
          <p:cNvPr id="5" name="TextBox 4">
            <a:extLst>
              <a:ext uri="{FF2B5EF4-FFF2-40B4-BE49-F238E27FC236}">
                <a16:creationId xmlns:a16="http://schemas.microsoft.com/office/drawing/2014/main" id="{3536C733-6F71-CE41-9731-E2611895B1F5}"/>
              </a:ext>
            </a:extLst>
          </p:cNvPr>
          <p:cNvSpPr txBox="1"/>
          <p:nvPr/>
        </p:nvSpPr>
        <p:spPr>
          <a:xfrm>
            <a:off x="10709649" y="6581001"/>
            <a:ext cx="1774372" cy="276999"/>
          </a:xfrm>
          <a:prstGeom prst="rect">
            <a:avLst/>
          </a:prstGeom>
          <a:noFill/>
        </p:spPr>
        <p:txBody>
          <a:bodyPr wrap="square" rtlCol="0">
            <a:spAutoFit/>
          </a:bodyPr>
          <a:lstStyle/>
          <a:p>
            <a:r>
              <a:rPr lang="en-US" sz="1200" dirty="0">
                <a:latin typeface="Garamond Regular"/>
              </a:rPr>
              <a:t>(ESA, </a:t>
            </a:r>
            <a:r>
              <a:rPr lang="en-US" sz="1200" dirty="0" err="1">
                <a:latin typeface="Garamond Regular"/>
              </a:rPr>
              <a:t>n.d.</a:t>
            </a:r>
            <a:r>
              <a:rPr lang="en-US" sz="1200" dirty="0">
                <a:latin typeface="Garamond Regular"/>
              </a:rPr>
              <a:t>, para 1)</a:t>
            </a:r>
          </a:p>
        </p:txBody>
      </p:sp>
      <p:pic>
        <p:nvPicPr>
          <p:cNvPr id="6" name="Picture 5">
            <a:extLst>
              <a:ext uri="{FF2B5EF4-FFF2-40B4-BE49-F238E27FC236}">
                <a16:creationId xmlns:a16="http://schemas.microsoft.com/office/drawing/2014/main" id="{31B3A6BF-1FFF-B045-A512-398C91D3F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143500" cy="68580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FFD81663-CF6D-6140-BDA9-706BCB901F70}"/>
              </a:ext>
            </a:extLst>
          </p:cNvPr>
          <p:cNvSpPr txBox="1"/>
          <p:nvPr/>
        </p:nvSpPr>
        <p:spPr>
          <a:xfrm>
            <a:off x="5245718" y="6581000"/>
            <a:ext cx="2034072" cy="276999"/>
          </a:xfrm>
          <a:prstGeom prst="rect">
            <a:avLst/>
          </a:prstGeom>
          <a:noFill/>
        </p:spPr>
        <p:txBody>
          <a:bodyPr wrap="square" rtlCol="0">
            <a:spAutoFit/>
          </a:bodyPr>
          <a:lstStyle/>
          <a:p>
            <a:r>
              <a:rPr lang="en-US" sz="1200" dirty="0"/>
              <a:t>(Image: Bethany Szczepanski)</a:t>
            </a:r>
          </a:p>
        </p:txBody>
      </p:sp>
    </p:spTree>
    <p:extLst>
      <p:ext uri="{BB962C8B-B14F-4D97-AF65-F5344CB8AC3E}">
        <p14:creationId xmlns:p14="http://schemas.microsoft.com/office/powerpoint/2010/main" val="423337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5A48C-76E1-1B43-A168-F82483219C8C}"/>
              </a:ext>
            </a:extLst>
          </p:cNvPr>
          <p:cNvSpPr>
            <a:spLocks noGrp="1"/>
          </p:cNvSpPr>
          <p:nvPr>
            <p:ph idx="1"/>
          </p:nvPr>
        </p:nvSpPr>
        <p:spPr>
          <a:xfrm>
            <a:off x="5321300" y="1221405"/>
            <a:ext cx="6032500" cy="5636595"/>
          </a:xfrm>
        </p:spPr>
        <p:txBody>
          <a:bodyPr/>
          <a:lstStyle/>
          <a:p>
            <a:pPr marL="0" indent="0">
              <a:buNone/>
            </a:pPr>
            <a:endParaRPr lang="en-US" dirty="0"/>
          </a:p>
          <a:p>
            <a:r>
              <a:rPr lang="en-US" sz="2800" dirty="0"/>
              <a:t>Western fence lizards take refuge during a fire then invade the burned site after the fire for food and sun.</a:t>
            </a:r>
          </a:p>
          <a:p>
            <a:r>
              <a:rPr lang="en-US" sz="2800" dirty="0">
                <a:solidFill>
                  <a:schemeClr val="accent1"/>
                </a:solidFill>
              </a:rPr>
              <a:t>In chaparral, reptiles are more abundant in recently burned areas than mature areas with dense cover.</a:t>
            </a:r>
          </a:p>
          <a:p>
            <a:endParaRPr lang="en-US" sz="1200" dirty="0"/>
          </a:p>
        </p:txBody>
      </p:sp>
      <p:sp>
        <p:nvSpPr>
          <p:cNvPr id="4" name="TextBox 3">
            <a:extLst>
              <a:ext uri="{FF2B5EF4-FFF2-40B4-BE49-F238E27FC236}">
                <a16:creationId xmlns:a16="http://schemas.microsoft.com/office/drawing/2014/main" id="{22E239A0-2487-904D-BBBB-9B463142163C}"/>
              </a:ext>
            </a:extLst>
          </p:cNvPr>
          <p:cNvSpPr txBox="1"/>
          <p:nvPr/>
        </p:nvSpPr>
        <p:spPr>
          <a:xfrm>
            <a:off x="10579633" y="6581001"/>
            <a:ext cx="1680075" cy="276999"/>
          </a:xfrm>
          <a:prstGeom prst="rect">
            <a:avLst/>
          </a:prstGeom>
          <a:noFill/>
        </p:spPr>
        <p:txBody>
          <a:bodyPr wrap="none" rtlCol="0">
            <a:spAutoFit/>
          </a:bodyPr>
          <a:lstStyle/>
          <a:p>
            <a:r>
              <a:rPr lang="en-US" sz="1200" dirty="0"/>
              <a:t>(Smith, 2000, p. 18 &amp; 29)</a:t>
            </a:r>
          </a:p>
        </p:txBody>
      </p:sp>
      <p:sp>
        <p:nvSpPr>
          <p:cNvPr id="5" name="TextBox 4">
            <a:extLst>
              <a:ext uri="{FF2B5EF4-FFF2-40B4-BE49-F238E27FC236}">
                <a16:creationId xmlns:a16="http://schemas.microsoft.com/office/drawing/2014/main" id="{670B3F26-03AE-B945-A753-EB591F661D97}"/>
              </a:ext>
            </a:extLst>
          </p:cNvPr>
          <p:cNvSpPr txBox="1"/>
          <p:nvPr/>
        </p:nvSpPr>
        <p:spPr>
          <a:xfrm>
            <a:off x="8637391" y="835190"/>
            <a:ext cx="2603500" cy="584775"/>
          </a:xfrm>
          <a:prstGeom prst="rect">
            <a:avLst/>
          </a:prstGeom>
          <a:noFill/>
        </p:spPr>
        <p:txBody>
          <a:bodyPr wrap="square" rtlCol="0">
            <a:spAutoFit/>
          </a:bodyPr>
          <a:lstStyle/>
          <a:p>
            <a:pPr algn="r"/>
            <a:r>
              <a:rPr lang="en-US" sz="3200" b="1" dirty="0">
                <a:solidFill>
                  <a:schemeClr val="accent1"/>
                </a:solidFill>
              </a:rPr>
              <a:t>Reptiles</a:t>
            </a:r>
          </a:p>
        </p:txBody>
      </p:sp>
      <p:sp>
        <p:nvSpPr>
          <p:cNvPr id="6" name="Title 1">
            <a:extLst>
              <a:ext uri="{FF2B5EF4-FFF2-40B4-BE49-F238E27FC236}">
                <a16:creationId xmlns:a16="http://schemas.microsoft.com/office/drawing/2014/main" id="{6885BE0F-5737-344D-A9B1-B4E5D3F3A536}"/>
              </a:ext>
            </a:extLst>
          </p:cNvPr>
          <p:cNvSpPr txBox="1">
            <a:spLocks/>
          </p:cNvSpPr>
          <p:nvPr/>
        </p:nvSpPr>
        <p:spPr>
          <a:xfrm>
            <a:off x="3282560" y="342736"/>
            <a:ext cx="7958331" cy="1077229"/>
          </a:xfrm>
          <a:prstGeom prst="rect">
            <a:avLst/>
          </a:prstGeom>
        </p:spPr>
        <p:txBody>
          <a:bodyPr vert="horz" lIns="91440" tIns="45720" rIns="91440" bIns="45720" rtlCol="0" anchor="t">
            <a:normAutofit fontScale="825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dirty="0"/>
              <a:t>Responses of </a:t>
            </a:r>
            <a:r>
              <a:rPr lang="en-US" dirty="0">
                <a:solidFill>
                  <a:schemeClr val="accent5"/>
                </a:solidFill>
                <a:latin typeface="Zapfino" panose="03030300040707070C03" pitchFamily="66" charset="77"/>
              </a:rPr>
              <a:t>fauna</a:t>
            </a:r>
            <a:r>
              <a:rPr lang="en-US" dirty="0"/>
              <a:t>  </a:t>
            </a:r>
            <a:r>
              <a:rPr lang="en-US" dirty="0">
                <a:latin typeface="+mj-lt"/>
              </a:rPr>
              <a:t>to Wildfire</a:t>
            </a:r>
          </a:p>
        </p:txBody>
      </p:sp>
      <p:pic>
        <p:nvPicPr>
          <p:cNvPr id="9" name="Picture 8">
            <a:extLst>
              <a:ext uri="{FF2B5EF4-FFF2-40B4-BE49-F238E27FC236}">
                <a16:creationId xmlns:a16="http://schemas.microsoft.com/office/drawing/2014/main" id="{BA05316F-2933-9549-823C-896D3BFACF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632"/>
            <a:ext cx="4635500" cy="68580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061932DE-FD84-9D43-98F5-52AE0E0E1780}"/>
              </a:ext>
            </a:extLst>
          </p:cNvPr>
          <p:cNvSpPr txBox="1"/>
          <p:nvPr/>
        </p:nvSpPr>
        <p:spPr>
          <a:xfrm>
            <a:off x="0" y="6463064"/>
            <a:ext cx="4452244" cy="369332"/>
          </a:xfrm>
          <a:prstGeom prst="rect">
            <a:avLst/>
          </a:prstGeom>
          <a:noFill/>
        </p:spPr>
        <p:txBody>
          <a:bodyPr wrap="none" rtlCol="0">
            <a:spAutoFit/>
          </a:bodyPr>
          <a:lstStyle/>
          <a:p>
            <a:r>
              <a:rPr lang="en-US" b="1" dirty="0"/>
              <a:t>Western Fence Lizard after the Springs Fire</a:t>
            </a:r>
          </a:p>
        </p:txBody>
      </p:sp>
      <p:pic>
        <p:nvPicPr>
          <p:cNvPr id="11" name="Picture 10">
            <a:extLst>
              <a:ext uri="{FF2B5EF4-FFF2-40B4-BE49-F238E27FC236}">
                <a16:creationId xmlns:a16="http://schemas.microsoft.com/office/drawing/2014/main" id="{63BD83D8-6370-474C-96FD-603E05E7D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143500" cy="6858000"/>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2DA9F555-317E-504F-9BE6-CBCDB4CB3178}"/>
              </a:ext>
            </a:extLst>
          </p:cNvPr>
          <p:cNvSpPr txBox="1"/>
          <p:nvPr/>
        </p:nvSpPr>
        <p:spPr>
          <a:xfrm>
            <a:off x="0" y="6488668"/>
            <a:ext cx="2329227" cy="369332"/>
          </a:xfrm>
          <a:prstGeom prst="rect">
            <a:avLst/>
          </a:prstGeom>
          <a:noFill/>
        </p:spPr>
        <p:txBody>
          <a:bodyPr wrap="none" rtlCol="0">
            <a:spAutoFit/>
          </a:bodyPr>
          <a:lstStyle/>
          <a:p>
            <a:r>
              <a:rPr lang="en-US" b="1" dirty="0"/>
              <a:t>Western Fence Lizard</a:t>
            </a:r>
          </a:p>
        </p:txBody>
      </p:sp>
      <p:sp>
        <p:nvSpPr>
          <p:cNvPr id="13" name="TextBox 12">
            <a:extLst>
              <a:ext uri="{FF2B5EF4-FFF2-40B4-BE49-F238E27FC236}">
                <a16:creationId xmlns:a16="http://schemas.microsoft.com/office/drawing/2014/main" id="{4245183A-A03F-3F4F-BD6F-25110FD6A638}"/>
              </a:ext>
            </a:extLst>
          </p:cNvPr>
          <p:cNvSpPr txBox="1"/>
          <p:nvPr/>
        </p:nvSpPr>
        <p:spPr>
          <a:xfrm>
            <a:off x="5297729" y="6598047"/>
            <a:ext cx="2505814" cy="246221"/>
          </a:xfrm>
          <a:prstGeom prst="rect">
            <a:avLst/>
          </a:prstGeom>
          <a:noFill/>
        </p:spPr>
        <p:txBody>
          <a:bodyPr wrap="none" rtlCol="0">
            <a:spAutoFit/>
          </a:bodyPr>
          <a:lstStyle/>
          <a:p>
            <a:r>
              <a:rPr lang="en-US" sz="1000" dirty="0"/>
              <a:t>(Photo 1: Bethany Szczepanski; Photo 2: NPS)</a:t>
            </a:r>
          </a:p>
        </p:txBody>
      </p:sp>
    </p:spTree>
    <p:extLst>
      <p:ext uri="{BB962C8B-B14F-4D97-AF65-F5344CB8AC3E}">
        <p14:creationId xmlns:p14="http://schemas.microsoft.com/office/powerpoint/2010/main" val="73954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1" presetClass="exit" presetSubtype="1" fill="hold" nodeType="withEffect">
                                  <p:stCondLst>
                                    <p:cond delay="0"/>
                                  </p:stCondLst>
                                  <p:childTnLst>
                                    <p:animEffect transition="out" filter="wheel(1)">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par>
                                <p:cTn id="23" presetID="21"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ACE7-3A45-B245-AC8A-50A922820B15}"/>
              </a:ext>
            </a:extLst>
          </p:cNvPr>
          <p:cNvSpPr>
            <a:spLocks noGrp="1"/>
          </p:cNvSpPr>
          <p:nvPr>
            <p:ph type="title"/>
          </p:nvPr>
        </p:nvSpPr>
        <p:spPr/>
        <p:txBody>
          <a:bodyPr/>
          <a:lstStyle/>
          <a:p>
            <a:r>
              <a:rPr lang="en-US" dirty="0">
                <a:solidFill>
                  <a:schemeClr val="accent5"/>
                </a:solidFill>
                <a:latin typeface="Zapfino" panose="03030300040707070C03" pitchFamily="66" charset="77"/>
              </a:rPr>
              <a:t>Wildfire &amp; Humans</a:t>
            </a:r>
          </a:p>
        </p:txBody>
      </p:sp>
      <p:sp>
        <p:nvSpPr>
          <p:cNvPr id="3" name="Text Placeholder 2">
            <a:extLst>
              <a:ext uri="{FF2B5EF4-FFF2-40B4-BE49-F238E27FC236}">
                <a16:creationId xmlns:a16="http://schemas.microsoft.com/office/drawing/2014/main" id="{F4BFCD43-B737-2A40-8997-BA0AF7754AC3}"/>
              </a:ext>
            </a:extLst>
          </p:cNvPr>
          <p:cNvSpPr>
            <a:spLocks noGrp="1"/>
          </p:cNvSpPr>
          <p:nvPr>
            <p:ph type="body" idx="1"/>
          </p:nvPr>
        </p:nvSpPr>
        <p:spPr/>
        <p:txBody>
          <a:bodyPr>
            <a:normAutofit/>
          </a:bodyPr>
          <a:lstStyle/>
          <a:p>
            <a:r>
              <a:rPr lang="en-US" sz="2400" dirty="0"/>
              <a:t>Fire Ecology</a:t>
            </a:r>
          </a:p>
        </p:txBody>
      </p:sp>
    </p:spTree>
    <p:extLst>
      <p:ext uri="{BB962C8B-B14F-4D97-AF65-F5344CB8AC3E}">
        <p14:creationId xmlns:p14="http://schemas.microsoft.com/office/powerpoint/2010/main" val="266122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A6B7-E763-A345-87EF-F073BEE43F49}"/>
              </a:ext>
            </a:extLst>
          </p:cNvPr>
          <p:cNvSpPr>
            <a:spLocks noGrp="1"/>
          </p:cNvSpPr>
          <p:nvPr>
            <p:ph type="title"/>
          </p:nvPr>
        </p:nvSpPr>
        <p:spPr>
          <a:xfrm>
            <a:off x="3135967" y="242145"/>
            <a:ext cx="7950984" cy="1081705"/>
          </a:xfrm>
        </p:spPr>
        <p:txBody>
          <a:bodyPr>
            <a:normAutofit fontScale="90000"/>
          </a:bodyPr>
          <a:lstStyle/>
          <a:p>
            <a:r>
              <a:rPr lang="en-US" dirty="0"/>
              <a:t>Wildfire and </a:t>
            </a:r>
            <a:r>
              <a:rPr lang="en-US" dirty="0">
                <a:solidFill>
                  <a:schemeClr val="accent5"/>
                </a:solidFill>
                <a:latin typeface="Zapfino" panose="03030300040707070C03" pitchFamily="66" charset="77"/>
              </a:rPr>
              <a:t>Humans</a:t>
            </a:r>
          </a:p>
        </p:txBody>
      </p:sp>
      <p:sp>
        <p:nvSpPr>
          <p:cNvPr id="3" name="Content Placeholder 2">
            <a:extLst>
              <a:ext uri="{FF2B5EF4-FFF2-40B4-BE49-F238E27FC236}">
                <a16:creationId xmlns:a16="http://schemas.microsoft.com/office/drawing/2014/main" id="{601B52C2-8509-424D-B55F-78A566C03F24}"/>
              </a:ext>
            </a:extLst>
          </p:cNvPr>
          <p:cNvSpPr>
            <a:spLocks noGrp="1"/>
          </p:cNvSpPr>
          <p:nvPr>
            <p:ph sz="half" idx="1"/>
          </p:nvPr>
        </p:nvSpPr>
        <p:spPr>
          <a:xfrm>
            <a:off x="1766130" y="2087539"/>
            <a:ext cx="3891960" cy="3997828"/>
          </a:xfrm>
        </p:spPr>
        <p:txBody>
          <a:bodyPr anchor="ctr"/>
          <a:lstStyle/>
          <a:p>
            <a:pPr marL="0" indent="0" algn="ctr">
              <a:buNone/>
            </a:pPr>
            <a:r>
              <a:rPr lang="en-US" sz="3600" dirty="0">
                <a:solidFill>
                  <a:schemeClr val="accent3"/>
                </a:solidFill>
              </a:rPr>
              <a:t>What is the relationship between humans and wildfire?</a:t>
            </a:r>
          </a:p>
          <a:p>
            <a:endParaRPr lang="en-US" dirty="0"/>
          </a:p>
        </p:txBody>
      </p:sp>
      <p:sp>
        <p:nvSpPr>
          <p:cNvPr id="4" name="Content Placeholder 3">
            <a:extLst>
              <a:ext uri="{FF2B5EF4-FFF2-40B4-BE49-F238E27FC236}">
                <a16:creationId xmlns:a16="http://schemas.microsoft.com/office/drawing/2014/main" id="{25F76CF9-F4D2-FE4C-B531-7CECB3DD941F}"/>
              </a:ext>
            </a:extLst>
          </p:cNvPr>
          <p:cNvSpPr>
            <a:spLocks noGrp="1"/>
          </p:cNvSpPr>
          <p:nvPr>
            <p:ph sz="half" idx="2"/>
          </p:nvPr>
        </p:nvSpPr>
        <p:spPr>
          <a:xfrm>
            <a:off x="6037545" y="2052114"/>
            <a:ext cx="5210827" cy="4611733"/>
          </a:xfrm>
        </p:spPr>
        <p:txBody>
          <a:bodyPr>
            <a:normAutofit/>
          </a:bodyPr>
          <a:lstStyle/>
          <a:p>
            <a:r>
              <a:rPr lang="en-US" sz="3200" dirty="0"/>
              <a:t>Human Causation of Wildfires</a:t>
            </a:r>
          </a:p>
          <a:p>
            <a:r>
              <a:rPr lang="en-US" sz="3200" dirty="0">
                <a:solidFill>
                  <a:schemeClr val="accent1"/>
                </a:solidFill>
              </a:rPr>
              <a:t>Effects of Wildfires on Humans </a:t>
            </a:r>
          </a:p>
          <a:p>
            <a:r>
              <a:rPr lang="en-US" sz="3200" dirty="0"/>
              <a:t>Human Restoration &amp; Recovery Efforts after Fire</a:t>
            </a:r>
          </a:p>
        </p:txBody>
      </p:sp>
    </p:spTree>
    <p:extLst>
      <p:ext uri="{BB962C8B-B14F-4D97-AF65-F5344CB8AC3E}">
        <p14:creationId xmlns:p14="http://schemas.microsoft.com/office/powerpoint/2010/main" val="15781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9EDA-4BF4-BE4E-BB22-5A57BD4045CC}"/>
              </a:ext>
            </a:extLst>
          </p:cNvPr>
          <p:cNvSpPr>
            <a:spLocks noGrp="1"/>
          </p:cNvSpPr>
          <p:nvPr>
            <p:ph type="title"/>
          </p:nvPr>
        </p:nvSpPr>
        <p:spPr/>
        <p:txBody>
          <a:bodyPr/>
          <a:lstStyle/>
          <a:p>
            <a:r>
              <a:rPr lang="en-US" dirty="0"/>
              <a:t>Human </a:t>
            </a:r>
            <a:r>
              <a:rPr lang="en-US" dirty="0">
                <a:solidFill>
                  <a:schemeClr val="accent5"/>
                </a:solidFill>
                <a:latin typeface="Zapfino" panose="03030300040707070C03" pitchFamily="66" charset="77"/>
              </a:rPr>
              <a:t>Causation</a:t>
            </a:r>
            <a:r>
              <a:rPr lang="en-US" dirty="0"/>
              <a:t>  of Wildfires</a:t>
            </a:r>
          </a:p>
        </p:txBody>
      </p:sp>
      <p:sp>
        <p:nvSpPr>
          <p:cNvPr id="4" name="Title 1">
            <a:extLst>
              <a:ext uri="{FF2B5EF4-FFF2-40B4-BE49-F238E27FC236}">
                <a16:creationId xmlns:a16="http://schemas.microsoft.com/office/drawing/2014/main" id="{191285DF-2BDC-5C42-B44F-F00067DB72A9}"/>
              </a:ext>
            </a:extLst>
          </p:cNvPr>
          <p:cNvSpPr>
            <a:spLocks noGrp="1"/>
          </p:cNvSpPr>
          <p:nvPr>
            <p:ph type="body" idx="1"/>
          </p:nvPr>
        </p:nvSpPr>
        <p:spPr/>
        <p:txBody>
          <a:bodyPr>
            <a:noAutofit/>
          </a:bodyPr>
          <a:lstStyle/>
          <a:p>
            <a:r>
              <a:rPr lang="en-US" sz="2800" dirty="0"/>
              <a:t>Wildfire and </a:t>
            </a:r>
            <a:r>
              <a:rPr lang="en-US" sz="2800" dirty="0">
                <a:latin typeface="+mj-lt"/>
              </a:rPr>
              <a:t>Humans</a:t>
            </a:r>
          </a:p>
        </p:txBody>
      </p:sp>
    </p:spTree>
    <p:extLst>
      <p:ext uri="{BB962C8B-B14F-4D97-AF65-F5344CB8AC3E}">
        <p14:creationId xmlns:p14="http://schemas.microsoft.com/office/powerpoint/2010/main" val="173260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B88C392-E924-4B42-91C6-84195131F575}"/>
              </a:ext>
            </a:extLst>
          </p:cNvPr>
          <p:cNvSpPr/>
          <p:nvPr/>
        </p:nvSpPr>
        <p:spPr>
          <a:xfrm>
            <a:off x="1109945" y="2845628"/>
            <a:ext cx="2418918" cy="236381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945433-D2B5-DE42-8682-24BB6B1A0868}"/>
              </a:ext>
            </a:extLst>
          </p:cNvPr>
          <p:cNvSpPr>
            <a:spLocks noGrp="1"/>
          </p:cNvSpPr>
          <p:nvPr>
            <p:ph type="title"/>
          </p:nvPr>
        </p:nvSpPr>
        <p:spPr>
          <a:xfrm>
            <a:off x="9093895" y="749765"/>
            <a:ext cx="1993055" cy="731121"/>
          </a:xfrm>
        </p:spPr>
        <p:txBody>
          <a:bodyPr>
            <a:normAutofit/>
          </a:bodyPr>
          <a:lstStyle/>
          <a:p>
            <a:r>
              <a:rPr lang="en-US" sz="3200" dirty="0">
                <a:solidFill>
                  <a:schemeClr val="accent1"/>
                </a:solidFill>
                <a:latin typeface="+mj-lt"/>
                <a:cs typeface="Bangla MN" pitchFamily="2" charset="0"/>
              </a:rPr>
              <a:t>Ignitions</a:t>
            </a:r>
            <a:endParaRPr lang="en-US" sz="3200" dirty="0">
              <a:solidFill>
                <a:schemeClr val="accent1"/>
              </a:solidFill>
              <a:latin typeface="+mj-lt"/>
            </a:endParaRPr>
          </a:p>
        </p:txBody>
      </p:sp>
      <p:sp>
        <p:nvSpPr>
          <p:cNvPr id="5" name="TextBox 4">
            <a:extLst>
              <a:ext uri="{FF2B5EF4-FFF2-40B4-BE49-F238E27FC236}">
                <a16:creationId xmlns:a16="http://schemas.microsoft.com/office/drawing/2014/main" id="{C3C24CD6-DF92-B84F-959F-5AA13400803F}"/>
              </a:ext>
            </a:extLst>
          </p:cNvPr>
          <p:cNvSpPr txBox="1"/>
          <p:nvPr/>
        </p:nvSpPr>
        <p:spPr>
          <a:xfrm>
            <a:off x="11308357" y="6551113"/>
            <a:ext cx="1129988" cy="276999"/>
          </a:xfrm>
          <a:prstGeom prst="rect">
            <a:avLst/>
          </a:prstGeom>
          <a:noFill/>
        </p:spPr>
        <p:txBody>
          <a:bodyPr wrap="square" rtlCol="0">
            <a:spAutoFit/>
          </a:bodyPr>
          <a:lstStyle/>
          <a:p>
            <a:r>
              <a:rPr lang="en-US" sz="1200" dirty="0">
                <a:latin typeface="Garamond Regular"/>
              </a:rPr>
              <a:t>(Taylor, </a:t>
            </a:r>
            <a:r>
              <a:rPr lang="en-US" sz="1200" dirty="0" err="1">
                <a:latin typeface="Garamond Regular"/>
              </a:rPr>
              <a:t>n.d.</a:t>
            </a:r>
            <a:r>
              <a:rPr lang="en-US" sz="1200" dirty="0">
                <a:latin typeface="Garamond Regular"/>
              </a:rPr>
              <a:t>)</a:t>
            </a:r>
          </a:p>
        </p:txBody>
      </p:sp>
      <p:pic>
        <p:nvPicPr>
          <p:cNvPr id="10" name="Picture 9">
            <a:extLst>
              <a:ext uri="{FF2B5EF4-FFF2-40B4-BE49-F238E27FC236}">
                <a16:creationId xmlns:a16="http://schemas.microsoft.com/office/drawing/2014/main" id="{F7278507-95F3-7141-A95A-B4B92DC98E29}"/>
              </a:ext>
            </a:extLst>
          </p:cNvPr>
          <p:cNvPicPr>
            <a:picLocks noChangeAspect="1"/>
          </p:cNvPicPr>
          <p:nvPr/>
        </p:nvPicPr>
        <p:blipFill>
          <a:blip r:embed="rId3"/>
          <a:stretch>
            <a:fillRect/>
          </a:stretch>
        </p:blipFill>
        <p:spPr>
          <a:xfrm>
            <a:off x="3744648" y="3294859"/>
            <a:ext cx="2351352" cy="1567567"/>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id="{61CD21F2-E023-0249-A988-D82DE06355EF}"/>
              </a:ext>
            </a:extLst>
          </p:cNvPr>
          <p:cNvPicPr>
            <a:picLocks noChangeAspect="1"/>
          </p:cNvPicPr>
          <p:nvPr/>
        </p:nvPicPr>
        <p:blipFill>
          <a:blip r:embed="rId4"/>
          <a:stretch>
            <a:fillRect/>
          </a:stretch>
        </p:blipFill>
        <p:spPr>
          <a:xfrm>
            <a:off x="3795643" y="1745804"/>
            <a:ext cx="2300357" cy="1288200"/>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31508898-A0F3-534D-8D6E-2ACD7F849E9E}"/>
              </a:ext>
            </a:extLst>
          </p:cNvPr>
          <p:cNvPicPr>
            <a:picLocks noChangeAspect="1"/>
          </p:cNvPicPr>
          <p:nvPr/>
        </p:nvPicPr>
        <p:blipFill>
          <a:blip r:embed="rId5"/>
          <a:stretch>
            <a:fillRect/>
          </a:stretch>
        </p:blipFill>
        <p:spPr>
          <a:xfrm>
            <a:off x="3744648" y="5123281"/>
            <a:ext cx="2351352" cy="1301081"/>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1EF08E03-90D8-DD4D-ACEB-C7B9E4F3D340}"/>
              </a:ext>
            </a:extLst>
          </p:cNvPr>
          <p:cNvSpPr txBox="1"/>
          <p:nvPr/>
        </p:nvSpPr>
        <p:spPr>
          <a:xfrm>
            <a:off x="935276" y="6314047"/>
            <a:ext cx="2768253" cy="369332"/>
          </a:xfrm>
          <a:prstGeom prst="rect">
            <a:avLst/>
          </a:prstGeom>
          <a:noFill/>
        </p:spPr>
        <p:txBody>
          <a:bodyPr wrap="square" rtlCol="0">
            <a:spAutoFit/>
          </a:bodyPr>
          <a:lstStyle/>
          <a:p>
            <a:pPr algn="ctr"/>
            <a:r>
              <a:rPr lang="en-US" dirty="0">
                <a:hlinkClick r:id="rId6"/>
              </a:rPr>
              <a:t>Cal Fire - One Less Spark</a:t>
            </a:r>
            <a:endParaRPr lang="en-US" dirty="0"/>
          </a:p>
        </p:txBody>
      </p:sp>
      <p:sp>
        <p:nvSpPr>
          <p:cNvPr id="9" name="Title 1">
            <a:extLst>
              <a:ext uri="{FF2B5EF4-FFF2-40B4-BE49-F238E27FC236}">
                <a16:creationId xmlns:a16="http://schemas.microsoft.com/office/drawing/2014/main" id="{7D8BDC6C-4C7D-C546-9531-41BFE75C6049}"/>
              </a:ext>
            </a:extLst>
          </p:cNvPr>
          <p:cNvSpPr txBox="1">
            <a:spLocks/>
          </p:cNvSpPr>
          <p:nvPr/>
        </p:nvSpPr>
        <p:spPr>
          <a:xfrm>
            <a:off x="3135966" y="170097"/>
            <a:ext cx="7950984" cy="1081705"/>
          </a:xfrm>
          <a:prstGeom prst="rect">
            <a:avLst/>
          </a:prstGeom>
        </p:spPr>
        <p:txBody>
          <a:bodyPr vert="horz" lIns="91440" tIns="45720" rIns="91440" bIns="45720" rtlCol="0" anchor="t">
            <a:normAutofit fontScale="82500" lnSpcReduction="20000"/>
          </a:bodyPr>
          <a:lstStyle>
            <a:lvl1pPr algn="r" defTabSz="914400" rtl="0" eaLnBrk="1" latinLnBrk="0" hangingPunct="1">
              <a:lnSpc>
                <a:spcPct val="90000"/>
              </a:lnSpc>
              <a:spcBef>
                <a:spcPct val="0"/>
              </a:spcBef>
              <a:buNone/>
              <a:defRPr sz="3400" b="1" i="0" kern="1200" cap="none">
                <a:solidFill>
                  <a:schemeClr val="tx1"/>
                </a:solidFill>
                <a:effectLst/>
                <a:latin typeface="Garamond Bold"/>
                <a:ea typeface="+mj-ea"/>
                <a:cs typeface="+mj-cs"/>
              </a:defRPr>
            </a:lvl1pPr>
          </a:lstStyle>
          <a:p>
            <a:r>
              <a:rPr lang="en-US" dirty="0"/>
              <a:t>Wildfire and </a:t>
            </a:r>
            <a:r>
              <a:rPr lang="en-US" dirty="0">
                <a:solidFill>
                  <a:schemeClr val="accent5"/>
                </a:solidFill>
                <a:latin typeface="Zapfino" panose="03030300040707070C03" pitchFamily="66" charset="77"/>
              </a:rPr>
              <a:t>Humans</a:t>
            </a:r>
          </a:p>
        </p:txBody>
      </p:sp>
      <p:sp>
        <p:nvSpPr>
          <p:cNvPr id="4" name="TextBox 3">
            <a:extLst>
              <a:ext uri="{FF2B5EF4-FFF2-40B4-BE49-F238E27FC236}">
                <a16:creationId xmlns:a16="http://schemas.microsoft.com/office/drawing/2014/main" id="{58ADAA6F-2A9C-C144-BC85-85093B4FD1FB}"/>
              </a:ext>
            </a:extLst>
          </p:cNvPr>
          <p:cNvSpPr txBox="1"/>
          <p:nvPr/>
        </p:nvSpPr>
        <p:spPr>
          <a:xfrm>
            <a:off x="1249101" y="3124534"/>
            <a:ext cx="2140605" cy="1908215"/>
          </a:xfrm>
          <a:prstGeom prst="rect">
            <a:avLst/>
          </a:prstGeom>
          <a:noFill/>
        </p:spPr>
        <p:txBody>
          <a:bodyPr wrap="square" rtlCol="0">
            <a:spAutoFit/>
          </a:bodyPr>
          <a:lstStyle/>
          <a:p>
            <a:pPr algn="ctr"/>
            <a:r>
              <a:rPr lang="en-US" sz="4000" b="1" dirty="0">
                <a:solidFill>
                  <a:schemeClr val="bg2"/>
                </a:solidFill>
              </a:rPr>
              <a:t>98% </a:t>
            </a:r>
            <a:r>
              <a:rPr lang="en-US" sz="2600" b="1" dirty="0"/>
              <a:t>of all fire ignitions are of human origin</a:t>
            </a:r>
          </a:p>
        </p:txBody>
      </p:sp>
      <p:sp>
        <p:nvSpPr>
          <p:cNvPr id="13" name="TextBox 12">
            <a:extLst>
              <a:ext uri="{FF2B5EF4-FFF2-40B4-BE49-F238E27FC236}">
                <a16:creationId xmlns:a16="http://schemas.microsoft.com/office/drawing/2014/main" id="{8460E148-7B47-2B40-A0BB-FA10EF8CAF09}"/>
              </a:ext>
            </a:extLst>
          </p:cNvPr>
          <p:cNvSpPr txBox="1"/>
          <p:nvPr/>
        </p:nvSpPr>
        <p:spPr>
          <a:xfrm>
            <a:off x="6406157" y="1441869"/>
            <a:ext cx="4902200" cy="338554"/>
          </a:xfrm>
          <a:prstGeom prst="rect">
            <a:avLst/>
          </a:prstGeom>
          <a:noFill/>
        </p:spPr>
        <p:txBody>
          <a:bodyPr wrap="square" rtlCol="0">
            <a:spAutoFit/>
          </a:bodyPr>
          <a:lstStyle/>
          <a:p>
            <a:r>
              <a:rPr lang="en-US" sz="1600" b="1" dirty="0"/>
              <a:t>Fires recorded by NPS 1982-2011, by cause of ignition*</a:t>
            </a:r>
            <a:endParaRPr lang="en-US" dirty="0"/>
          </a:p>
        </p:txBody>
      </p:sp>
      <p:sp>
        <p:nvSpPr>
          <p:cNvPr id="15" name="TextBox 14">
            <a:extLst>
              <a:ext uri="{FF2B5EF4-FFF2-40B4-BE49-F238E27FC236}">
                <a16:creationId xmlns:a16="http://schemas.microsoft.com/office/drawing/2014/main" id="{51FEEBBE-89AD-5644-89E3-DEDDB3A3A5C0}"/>
              </a:ext>
            </a:extLst>
          </p:cNvPr>
          <p:cNvSpPr txBox="1"/>
          <p:nvPr/>
        </p:nvSpPr>
        <p:spPr>
          <a:xfrm>
            <a:off x="8370585" y="1721290"/>
            <a:ext cx="973344" cy="338554"/>
          </a:xfrm>
          <a:prstGeom prst="rect">
            <a:avLst/>
          </a:prstGeom>
          <a:noFill/>
        </p:spPr>
        <p:txBody>
          <a:bodyPr wrap="square" rtlCol="0">
            <a:spAutoFit/>
          </a:bodyPr>
          <a:lstStyle/>
          <a:p>
            <a:r>
              <a:rPr lang="en-US" sz="1600" u="sng" dirty="0"/>
              <a:t># of fires</a:t>
            </a:r>
          </a:p>
        </p:txBody>
      </p:sp>
      <p:sp>
        <p:nvSpPr>
          <p:cNvPr id="16" name="TextBox 15">
            <a:extLst>
              <a:ext uri="{FF2B5EF4-FFF2-40B4-BE49-F238E27FC236}">
                <a16:creationId xmlns:a16="http://schemas.microsoft.com/office/drawing/2014/main" id="{2D626807-7E00-134F-A007-1EA5AE584939}"/>
              </a:ext>
            </a:extLst>
          </p:cNvPr>
          <p:cNvSpPr txBox="1"/>
          <p:nvPr/>
        </p:nvSpPr>
        <p:spPr>
          <a:xfrm>
            <a:off x="6406157" y="1721938"/>
            <a:ext cx="1778000" cy="338554"/>
          </a:xfrm>
          <a:prstGeom prst="rect">
            <a:avLst/>
          </a:prstGeom>
          <a:noFill/>
        </p:spPr>
        <p:txBody>
          <a:bodyPr wrap="square" rtlCol="0">
            <a:spAutoFit/>
          </a:bodyPr>
          <a:lstStyle/>
          <a:p>
            <a:r>
              <a:rPr lang="en-US" sz="1600" u="sng" dirty="0"/>
              <a:t>NPS specific causes</a:t>
            </a:r>
          </a:p>
        </p:txBody>
      </p:sp>
      <p:sp>
        <p:nvSpPr>
          <p:cNvPr id="17" name="TextBox 16">
            <a:extLst>
              <a:ext uri="{FF2B5EF4-FFF2-40B4-BE49-F238E27FC236}">
                <a16:creationId xmlns:a16="http://schemas.microsoft.com/office/drawing/2014/main" id="{55684BA5-313A-C345-BDB9-E489B857796E}"/>
              </a:ext>
            </a:extLst>
          </p:cNvPr>
          <p:cNvSpPr txBox="1"/>
          <p:nvPr/>
        </p:nvSpPr>
        <p:spPr>
          <a:xfrm>
            <a:off x="9593857" y="1724287"/>
            <a:ext cx="1687951" cy="338554"/>
          </a:xfrm>
          <a:prstGeom prst="rect">
            <a:avLst/>
          </a:prstGeom>
          <a:noFill/>
        </p:spPr>
        <p:txBody>
          <a:bodyPr wrap="square" rtlCol="0">
            <a:spAutoFit/>
          </a:bodyPr>
          <a:lstStyle/>
          <a:p>
            <a:r>
              <a:rPr lang="en-US" sz="1600" u="sng" dirty="0"/>
              <a:t>Total acres burned</a:t>
            </a:r>
          </a:p>
        </p:txBody>
      </p:sp>
      <p:sp>
        <p:nvSpPr>
          <p:cNvPr id="18" name="TextBox 17">
            <a:extLst>
              <a:ext uri="{FF2B5EF4-FFF2-40B4-BE49-F238E27FC236}">
                <a16:creationId xmlns:a16="http://schemas.microsoft.com/office/drawing/2014/main" id="{770CD6D2-2A25-964E-8930-81748F195CFB}"/>
              </a:ext>
            </a:extLst>
          </p:cNvPr>
          <p:cNvSpPr txBox="1"/>
          <p:nvPr/>
        </p:nvSpPr>
        <p:spPr>
          <a:xfrm>
            <a:off x="6406157" y="2059844"/>
            <a:ext cx="1964428" cy="4185761"/>
          </a:xfrm>
          <a:prstGeom prst="rect">
            <a:avLst/>
          </a:prstGeom>
          <a:noFill/>
        </p:spPr>
        <p:txBody>
          <a:bodyPr wrap="square" rtlCol="0">
            <a:spAutoFit/>
          </a:bodyPr>
          <a:lstStyle/>
          <a:p>
            <a:r>
              <a:rPr lang="en-US" sz="1400" dirty="0"/>
              <a:t>Other/Unknown</a:t>
            </a:r>
          </a:p>
          <a:p>
            <a:r>
              <a:rPr lang="en-US" sz="1400" dirty="0"/>
              <a:t>Arson</a:t>
            </a:r>
          </a:p>
          <a:p>
            <a:r>
              <a:rPr lang="en-US" sz="1400" dirty="0"/>
              <a:t>Power Lines</a:t>
            </a:r>
          </a:p>
          <a:p>
            <a:r>
              <a:rPr lang="en-US" sz="1400" dirty="0"/>
              <a:t>Rx Burning</a:t>
            </a:r>
          </a:p>
          <a:p>
            <a:r>
              <a:rPr lang="en-US" sz="1400" dirty="0"/>
              <a:t>Warming Fire</a:t>
            </a:r>
          </a:p>
          <a:p>
            <a:r>
              <a:rPr lang="en-US" sz="1400" dirty="0"/>
              <a:t>Smoking</a:t>
            </a:r>
          </a:p>
          <a:p>
            <a:r>
              <a:rPr lang="en-US" sz="1400" dirty="0"/>
              <a:t>Lightning</a:t>
            </a:r>
          </a:p>
          <a:p>
            <a:r>
              <a:rPr lang="en-US" sz="1400" dirty="0"/>
              <a:t>Land Clearing</a:t>
            </a:r>
          </a:p>
          <a:p>
            <a:r>
              <a:rPr lang="en-US" sz="1400" dirty="0"/>
              <a:t>Fireworks</a:t>
            </a:r>
          </a:p>
          <a:p>
            <a:r>
              <a:rPr lang="en-US" sz="1400" dirty="0"/>
              <a:t>Playing with Matches</a:t>
            </a:r>
          </a:p>
          <a:p>
            <a:r>
              <a:rPr lang="en-US" sz="1400" dirty="0"/>
              <a:t>Cooking Fires</a:t>
            </a:r>
          </a:p>
          <a:p>
            <a:r>
              <a:rPr lang="en-US" sz="1400" dirty="0"/>
              <a:t>Burning Vehicles</a:t>
            </a:r>
          </a:p>
          <a:p>
            <a:r>
              <a:rPr lang="en-US" sz="1400" dirty="0"/>
              <a:t>Trash Burning</a:t>
            </a:r>
          </a:p>
          <a:p>
            <a:r>
              <a:rPr lang="en-US" sz="1400" dirty="0"/>
              <a:t>Burning Building</a:t>
            </a:r>
          </a:p>
          <a:p>
            <a:r>
              <a:rPr lang="en-US" sz="1400" dirty="0"/>
              <a:t>Aircraft</a:t>
            </a:r>
          </a:p>
          <a:p>
            <a:r>
              <a:rPr lang="en-US" sz="1400" dirty="0"/>
              <a:t>Exhaust-Power Saw</a:t>
            </a:r>
          </a:p>
          <a:p>
            <a:r>
              <a:rPr lang="en-US" sz="1400" dirty="0"/>
              <a:t>Burning Dump</a:t>
            </a:r>
          </a:p>
          <a:p>
            <a:r>
              <a:rPr lang="en-US" sz="1400" dirty="0"/>
              <a:t>Exhaust-Other</a:t>
            </a:r>
          </a:p>
          <a:p>
            <a:r>
              <a:rPr lang="en-US" sz="1400" dirty="0" err="1"/>
              <a:t>Brushpile</a:t>
            </a:r>
            <a:r>
              <a:rPr lang="en-US" sz="1400" dirty="0"/>
              <a:t> Burning</a:t>
            </a:r>
          </a:p>
        </p:txBody>
      </p:sp>
      <p:sp>
        <p:nvSpPr>
          <p:cNvPr id="19" name="TextBox 18">
            <a:extLst>
              <a:ext uri="{FF2B5EF4-FFF2-40B4-BE49-F238E27FC236}">
                <a16:creationId xmlns:a16="http://schemas.microsoft.com/office/drawing/2014/main" id="{2D853B93-8ED5-9D44-8759-C874F1E6BF0E}"/>
              </a:ext>
            </a:extLst>
          </p:cNvPr>
          <p:cNvSpPr txBox="1"/>
          <p:nvPr/>
        </p:nvSpPr>
        <p:spPr>
          <a:xfrm>
            <a:off x="8499620" y="2067208"/>
            <a:ext cx="715273" cy="4185761"/>
          </a:xfrm>
          <a:prstGeom prst="rect">
            <a:avLst/>
          </a:prstGeom>
          <a:noFill/>
        </p:spPr>
        <p:txBody>
          <a:bodyPr wrap="square" rtlCol="0">
            <a:spAutoFit/>
          </a:bodyPr>
          <a:lstStyle/>
          <a:p>
            <a:pPr algn="ctr"/>
            <a:r>
              <a:rPr lang="en-US" sz="1400" dirty="0"/>
              <a:t>98</a:t>
            </a:r>
          </a:p>
          <a:p>
            <a:pPr algn="ctr"/>
            <a:r>
              <a:rPr lang="en-US" sz="1400" dirty="0"/>
              <a:t>15</a:t>
            </a:r>
          </a:p>
          <a:p>
            <a:pPr algn="ctr"/>
            <a:r>
              <a:rPr lang="en-US" sz="1400" dirty="0"/>
              <a:t>20</a:t>
            </a:r>
          </a:p>
          <a:p>
            <a:pPr algn="ctr"/>
            <a:r>
              <a:rPr lang="en-US" sz="1400" dirty="0"/>
              <a:t>24</a:t>
            </a:r>
          </a:p>
          <a:p>
            <a:pPr algn="ctr"/>
            <a:r>
              <a:rPr lang="en-US" sz="1400" dirty="0"/>
              <a:t>1</a:t>
            </a:r>
          </a:p>
          <a:p>
            <a:pPr algn="ctr"/>
            <a:r>
              <a:rPr lang="en-US" sz="1400" dirty="0"/>
              <a:t>6</a:t>
            </a:r>
          </a:p>
          <a:p>
            <a:pPr algn="ctr"/>
            <a:r>
              <a:rPr lang="en-US" sz="1400" dirty="0"/>
              <a:t>6</a:t>
            </a:r>
          </a:p>
          <a:p>
            <a:pPr algn="ctr"/>
            <a:r>
              <a:rPr lang="en-US" sz="1400" dirty="0"/>
              <a:t>13</a:t>
            </a:r>
          </a:p>
          <a:p>
            <a:pPr algn="ctr"/>
            <a:r>
              <a:rPr lang="en-US" sz="1400" dirty="0"/>
              <a:t>4</a:t>
            </a:r>
          </a:p>
          <a:p>
            <a:pPr algn="ctr"/>
            <a:r>
              <a:rPr lang="en-US" sz="1400" dirty="0"/>
              <a:t>8</a:t>
            </a:r>
          </a:p>
          <a:p>
            <a:pPr algn="ctr"/>
            <a:r>
              <a:rPr lang="en-US" sz="1400" dirty="0"/>
              <a:t>10</a:t>
            </a:r>
          </a:p>
          <a:p>
            <a:pPr algn="ctr"/>
            <a:r>
              <a:rPr lang="en-US" sz="1400" dirty="0"/>
              <a:t>20</a:t>
            </a:r>
          </a:p>
          <a:p>
            <a:pPr algn="ctr"/>
            <a:r>
              <a:rPr lang="en-US" sz="1400" dirty="0"/>
              <a:t>2</a:t>
            </a:r>
          </a:p>
          <a:p>
            <a:pPr algn="ctr"/>
            <a:r>
              <a:rPr lang="en-US" sz="1400" dirty="0"/>
              <a:t>4</a:t>
            </a:r>
          </a:p>
          <a:p>
            <a:pPr algn="ctr"/>
            <a:r>
              <a:rPr lang="en-US" sz="1400" dirty="0"/>
              <a:t>2</a:t>
            </a:r>
          </a:p>
          <a:p>
            <a:pPr algn="ctr"/>
            <a:r>
              <a:rPr lang="en-US" sz="1400" dirty="0"/>
              <a:t>7</a:t>
            </a:r>
          </a:p>
          <a:p>
            <a:pPr algn="ctr"/>
            <a:r>
              <a:rPr lang="en-US" sz="1400" dirty="0"/>
              <a:t>4</a:t>
            </a:r>
          </a:p>
          <a:p>
            <a:pPr algn="ctr"/>
            <a:r>
              <a:rPr lang="en-US" sz="1400" dirty="0"/>
              <a:t>1</a:t>
            </a:r>
          </a:p>
          <a:p>
            <a:pPr algn="ctr"/>
            <a:r>
              <a:rPr lang="en-US" sz="1400" dirty="0"/>
              <a:t>1</a:t>
            </a:r>
          </a:p>
        </p:txBody>
      </p:sp>
      <p:sp>
        <p:nvSpPr>
          <p:cNvPr id="20" name="TextBox 19">
            <a:extLst>
              <a:ext uri="{FF2B5EF4-FFF2-40B4-BE49-F238E27FC236}">
                <a16:creationId xmlns:a16="http://schemas.microsoft.com/office/drawing/2014/main" id="{09B1C166-A2CD-8747-8665-DC5253D6DBA3}"/>
              </a:ext>
            </a:extLst>
          </p:cNvPr>
          <p:cNvSpPr txBox="1"/>
          <p:nvPr/>
        </p:nvSpPr>
        <p:spPr>
          <a:xfrm>
            <a:off x="9733557" y="2067208"/>
            <a:ext cx="1409700" cy="4185761"/>
          </a:xfrm>
          <a:prstGeom prst="rect">
            <a:avLst/>
          </a:prstGeom>
          <a:noFill/>
        </p:spPr>
        <p:txBody>
          <a:bodyPr wrap="square" rtlCol="0">
            <a:spAutoFit/>
          </a:bodyPr>
          <a:lstStyle/>
          <a:p>
            <a:pPr algn="r"/>
            <a:r>
              <a:rPr lang="en-US" sz="1400" dirty="0"/>
              <a:t>150,273.0</a:t>
            </a:r>
          </a:p>
          <a:p>
            <a:pPr algn="r"/>
            <a:r>
              <a:rPr lang="en-US" sz="1400" dirty="0"/>
              <a:t>103,706.6</a:t>
            </a:r>
          </a:p>
          <a:p>
            <a:pPr algn="r"/>
            <a:r>
              <a:rPr lang="en-US" sz="1400" dirty="0"/>
              <a:t>20,472.0</a:t>
            </a:r>
          </a:p>
          <a:p>
            <a:pPr algn="r"/>
            <a:r>
              <a:rPr lang="en-US" sz="1400" dirty="0"/>
              <a:t>7,822.7</a:t>
            </a:r>
          </a:p>
          <a:p>
            <a:pPr algn="r"/>
            <a:r>
              <a:rPr lang="en-US" sz="1400" dirty="0"/>
              <a:t>4,707.0</a:t>
            </a:r>
          </a:p>
          <a:p>
            <a:pPr algn="r"/>
            <a:r>
              <a:rPr lang="en-US" sz="1400" dirty="0"/>
              <a:t>809.6</a:t>
            </a:r>
          </a:p>
          <a:p>
            <a:pPr algn="r"/>
            <a:r>
              <a:rPr lang="en-US" sz="1400" dirty="0"/>
              <a:t>602.5</a:t>
            </a:r>
          </a:p>
          <a:p>
            <a:pPr algn="r"/>
            <a:r>
              <a:rPr lang="en-US" sz="1400" dirty="0"/>
              <a:t>328.0</a:t>
            </a:r>
          </a:p>
          <a:p>
            <a:pPr algn="r"/>
            <a:r>
              <a:rPr lang="en-US" sz="1400" dirty="0"/>
              <a:t>281.1</a:t>
            </a:r>
          </a:p>
          <a:p>
            <a:pPr algn="r"/>
            <a:r>
              <a:rPr lang="en-US" sz="1400" dirty="0"/>
              <a:t>149.6</a:t>
            </a:r>
          </a:p>
          <a:p>
            <a:pPr algn="r"/>
            <a:r>
              <a:rPr lang="en-US" sz="1400" dirty="0"/>
              <a:t>69.8</a:t>
            </a:r>
          </a:p>
          <a:p>
            <a:pPr algn="r"/>
            <a:r>
              <a:rPr lang="en-US" sz="1400" dirty="0"/>
              <a:t>55.2</a:t>
            </a:r>
          </a:p>
          <a:p>
            <a:pPr algn="r"/>
            <a:r>
              <a:rPr lang="en-US" sz="1400" dirty="0"/>
              <a:t>54.3</a:t>
            </a:r>
          </a:p>
          <a:p>
            <a:pPr algn="r"/>
            <a:r>
              <a:rPr lang="en-US" sz="1400" dirty="0"/>
              <a:t>51.4</a:t>
            </a:r>
          </a:p>
          <a:p>
            <a:pPr algn="r"/>
            <a:r>
              <a:rPr lang="en-US" sz="1400" dirty="0"/>
              <a:t>31.1</a:t>
            </a:r>
          </a:p>
          <a:p>
            <a:pPr algn="r"/>
            <a:r>
              <a:rPr lang="en-US" sz="1400" dirty="0"/>
              <a:t>14.0</a:t>
            </a:r>
          </a:p>
          <a:p>
            <a:pPr algn="r"/>
            <a:r>
              <a:rPr lang="en-US" sz="1400" dirty="0"/>
              <a:t>0.6</a:t>
            </a:r>
          </a:p>
          <a:p>
            <a:pPr algn="r"/>
            <a:r>
              <a:rPr lang="en-US" sz="1400" dirty="0"/>
              <a:t>0.2</a:t>
            </a:r>
          </a:p>
          <a:p>
            <a:pPr algn="r"/>
            <a:r>
              <a:rPr lang="en-US" sz="1400" dirty="0"/>
              <a:t>0.1</a:t>
            </a:r>
          </a:p>
        </p:txBody>
      </p:sp>
      <p:cxnSp>
        <p:nvCxnSpPr>
          <p:cNvPr id="21" name="Straight Connector 20">
            <a:extLst>
              <a:ext uri="{FF2B5EF4-FFF2-40B4-BE49-F238E27FC236}">
                <a16:creationId xmlns:a16="http://schemas.microsoft.com/office/drawing/2014/main" id="{04AF3D63-0470-6A47-AA85-DD59552F6541}"/>
              </a:ext>
            </a:extLst>
          </p:cNvPr>
          <p:cNvCxnSpPr/>
          <p:nvPr/>
        </p:nvCxnSpPr>
        <p:spPr>
          <a:xfrm>
            <a:off x="6488706" y="6198025"/>
            <a:ext cx="4737100"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4D5F243-64AA-8145-B25A-B5D9ACDA6B3C}"/>
              </a:ext>
            </a:extLst>
          </p:cNvPr>
          <p:cNvSpPr txBox="1"/>
          <p:nvPr/>
        </p:nvSpPr>
        <p:spPr>
          <a:xfrm>
            <a:off x="6406157" y="6243336"/>
            <a:ext cx="1422400" cy="307777"/>
          </a:xfrm>
          <a:prstGeom prst="rect">
            <a:avLst/>
          </a:prstGeom>
          <a:noFill/>
        </p:spPr>
        <p:txBody>
          <a:bodyPr wrap="square" rtlCol="0">
            <a:spAutoFit/>
          </a:bodyPr>
          <a:lstStyle/>
          <a:p>
            <a:r>
              <a:rPr lang="en-US" sz="1400" b="1" dirty="0"/>
              <a:t>Grand Total</a:t>
            </a:r>
          </a:p>
        </p:txBody>
      </p:sp>
      <p:sp>
        <p:nvSpPr>
          <p:cNvPr id="23" name="TextBox 22">
            <a:extLst>
              <a:ext uri="{FF2B5EF4-FFF2-40B4-BE49-F238E27FC236}">
                <a16:creationId xmlns:a16="http://schemas.microsoft.com/office/drawing/2014/main" id="{A21EF587-5CC0-154A-AF69-F29A361B611E}"/>
              </a:ext>
            </a:extLst>
          </p:cNvPr>
          <p:cNvSpPr txBox="1"/>
          <p:nvPr/>
        </p:nvSpPr>
        <p:spPr>
          <a:xfrm>
            <a:off x="8568035" y="6237058"/>
            <a:ext cx="469500" cy="307777"/>
          </a:xfrm>
          <a:prstGeom prst="rect">
            <a:avLst/>
          </a:prstGeom>
          <a:noFill/>
        </p:spPr>
        <p:txBody>
          <a:bodyPr wrap="square" rtlCol="0">
            <a:spAutoFit/>
          </a:bodyPr>
          <a:lstStyle/>
          <a:p>
            <a:r>
              <a:rPr lang="en-US" sz="1400" b="1" dirty="0"/>
              <a:t>246</a:t>
            </a:r>
          </a:p>
        </p:txBody>
      </p:sp>
      <p:sp>
        <p:nvSpPr>
          <p:cNvPr id="24" name="TextBox 23">
            <a:extLst>
              <a:ext uri="{FF2B5EF4-FFF2-40B4-BE49-F238E27FC236}">
                <a16:creationId xmlns:a16="http://schemas.microsoft.com/office/drawing/2014/main" id="{BD6FB89C-A19F-BB45-8632-1A3F177ED9B9}"/>
              </a:ext>
            </a:extLst>
          </p:cNvPr>
          <p:cNvSpPr txBox="1"/>
          <p:nvPr/>
        </p:nvSpPr>
        <p:spPr>
          <a:xfrm>
            <a:off x="10190757" y="6237058"/>
            <a:ext cx="952500" cy="307777"/>
          </a:xfrm>
          <a:prstGeom prst="rect">
            <a:avLst/>
          </a:prstGeom>
          <a:noFill/>
        </p:spPr>
        <p:txBody>
          <a:bodyPr wrap="square" rtlCol="0">
            <a:spAutoFit/>
          </a:bodyPr>
          <a:lstStyle/>
          <a:p>
            <a:pPr algn="r"/>
            <a:r>
              <a:rPr lang="en-US" sz="1400" b="1" dirty="0"/>
              <a:t>289,429.0</a:t>
            </a:r>
          </a:p>
        </p:txBody>
      </p:sp>
      <p:sp>
        <p:nvSpPr>
          <p:cNvPr id="25" name="TextBox 24">
            <a:extLst>
              <a:ext uri="{FF2B5EF4-FFF2-40B4-BE49-F238E27FC236}">
                <a16:creationId xmlns:a16="http://schemas.microsoft.com/office/drawing/2014/main" id="{09F375D9-4FED-344E-98AD-A53D71526062}"/>
              </a:ext>
            </a:extLst>
          </p:cNvPr>
          <p:cNvSpPr txBox="1"/>
          <p:nvPr/>
        </p:nvSpPr>
        <p:spPr>
          <a:xfrm>
            <a:off x="6374407" y="6612668"/>
            <a:ext cx="3619500" cy="215444"/>
          </a:xfrm>
          <a:prstGeom prst="rect">
            <a:avLst/>
          </a:prstGeom>
          <a:noFill/>
        </p:spPr>
        <p:txBody>
          <a:bodyPr wrap="square" rtlCol="0">
            <a:spAutoFit/>
          </a:bodyPr>
          <a:lstStyle/>
          <a:p>
            <a:r>
              <a:rPr lang="en-US" sz="800" dirty="0"/>
              <a:t>*Includes a few older historic fires from LA County Fire reports and other sources.</a:t>
            </a:r>
          </a:p>
        </p:txBody>
      </p:sp>
    </p:spTree>
    <p:extLst>
      <p:ext uri="{BB962C8B-B14F-4D97-AF65-F5344CB8AC3E}">
        <p14:creationId xmlns:p14="http://schemas.microsoft.com/office/powerpoint/2010/main" val="37211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9EDA-4BF4-BE4E-BB22-5A57BD4045CC}"/>
              </a:ext>
            </a:extLst>
          </p:cNvPr>
          <p:cNvSpPr>
            <a:spLocks noGrp="1"/>
          </p:cNvSpPr>
          <p:nvPr>
            <p:ph type="title"/>
          </p:nvPr>
        </p:nvSpPr>
        <p:spPr/>
        <p:txBody>
          <a:bodyPr/>
          <a:lstStyle/>
          <a:p>
            <a:r>
              <a:rPr lang="en-US" dirty="0">
                <a:solidFill>
                  <a:schemeClr val="accent5"/>
                </a:solidFill>
                <a:latin typeface="Zapfino" panose="03030300040707070C03" pitchFamily="66" charset="77"/>
              </a:rPr>
              <a:t>Effects</a:t>
            </a:r>
            <a:r>
              <a:rPr lang="en-US" dirty="0"/>
              <a:t>  of Wildfires on Humans</a:t>
            </a:r>
          </a:p>
        </p:txBody>
      </p:sp>
      <p:sp>
        <p:nvSpPr>
          <p:cNvPr id="4" name="Title 1">
            <a:extLst>
              <a:ext uri="{FF2B5EF4-FFF2-40B4-BE49-F238E27FC236}">
                <a16:creationId xmlns:a16="http://schemas.microsoft.com/office/drawing/2014/main" id="{191285DF-2BDC-5C42-B44F-F00067DB72A9}"/>
              </a:ext>
            </a:extLst>
          </p:cNvPr>
          <p:cNvSpPr>
            <a:spLocks noGrp="1"/>
          </p:cNvSpPr>
          <p:nvPr>
            <p:ph type="body" idx="1"/>
          </p:nvPr>
        </p:nvSpPr>
        <p:spPr/>
        <p:txBody>
          <a:bodyPr>
            <a:noAutofit/>
          </a:bodyPr>
          <a:lstStyle/>
          <a:p>
            <a:r>
              <a:rPr lang="en-US" sz="2800" dirty="0"/>
              <a:t>Wildfire and </a:t>
            </a:r>
            <a:r>
              <a:rPr lang="en-US" sz="2800" dirty="0">
                <a:latin typeface="+mj-lt"/>
              </a:rPr>
              <a:t>Humans</a:t>
            </a:r>
          </a:p>
        </p:txBody>
      </p:sp>
    </p:spTree>
    <p:extLst>
      <p:ext uri="{BB962C8B-B14F-4D97-AF65-F5344CB8AC3E}">
        <p14:creationId xmlns:p14="http://schemas.microsoft.com/office/powerpoint/2010/main" val="172513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9FBB1-B791-E948-B4A3-20E0D29D0E80}"/>
              </a:ext>
            </a:extLst>
          </p:cNvPr>
          <p:cNvSpPr>
            <a:spLocks noGrp="1"/>
          </p:cNvSpPr>
          <p:nvPr>
            <p:ph sz="half" idx="1"/>
          </p:nvPr>
        </p:nvSpPr>
        <p:spPr>
          <a:xfrm>
            <a:off x="924110" y="1573408"/>
            <a:ext cx="5651500" cy="2038362"/>
          </a:xfrm>
        </p:spPr>
        <p:txBody>
          <a:bodyPr>
            <a:noAutofit/>
          </a:bodyPr>
          <a:lstStyle/>
          <a:p>
            <a:pPr marL="0" indent="0" algn="ctr">
              <a:buNone/>
            </a:pPr>
            <a:r>
              <a:rPr lang="en-US" sz="4000" dirty="0">
                <a:solidFill>
                  <a:schemeClr val="accent3"/>
                </a:solidFill>
              </a:rPr>
              <a:t>How are humans impacted by wildfires?</a:t>
            </a:r>
          </a:p>
        </p:txBody>
      </p:sp>
      <p:sp>
        <p:nvSpPr>
          <p:cNvPr id="4" name="Content Placeholder 3">
            <a:extLst>
              <a:ext uri="{FF2B5EF4-FFF2-40B4-BE49-F238E27FC236}">
                <a16:creationId xmlns:a16="http://schemas.microsoft.com/office/drawing/2014/main" id="{5AA93D17-F13A-9343-8CCD-CC0637D99846}"/>
              </a:ext>
            </a:extLst>
          </p:cNvPr>
          <p:cNvSpPr>
            <a:spLocks noGrp="1"/>
          </p:cNvSpPr>
          <p:nvPr>
            <p:ph sz="half" idx="2"/>
          </p:nvPr>
        </p:nvSpPr>
        <p:spPr>
          <a:xfrm>
            <a:off x="6660598" y="2318814"/>
            <a:ext cx="3894222" cy="3997829"/>
          </a:xfrm>
        </p:spPr>
        <p:txBody>
          <a:bodyPr>
            <a:noAutofit/>
          </a:bodyPr>
          <a:lstStyle/>
          <a:p>
            <a:r>
              <a:rPr lang="en-US" sz="4000" dirty="0">
                <a:solidFill>
                  <a:schemeClr val="accent1"/>
                </a:solidFill>
              </a:rPr>
              <a:t>Structure Loss</a:t>
            </a:r>
          </a:p>
          <a:p>
            <a:r>
              <a:rPr lang="en-US" sz="4000" dirty="0"/>
              <a:t>Life Loss</a:t>
            </a:r>
          </a:p>
          <a:p>
            <a:r>
              <a:rPr lang="en-US" sz="4000" dirty="0">
                <a:solidFill>
                  <a:schemeClr val="accent1"/>
                </a:solidFill>
              </a:rPr>
              <a:t>Erosion</a:t>
            </a:r>
          </a:p>
          <a:p>
            <a:r>
              <a:rPr lang="en-US" sz="4000" dirty="0"/>
              <a:t>Debris Flows</a:t>
            </a:r>
          </a:p>
        </p:txBody>
      </p:sp>
      <p:sp>
        <p:nvSpPr>
          <p:cNvPr id="6" name="Title 1">
            <a:extLst>
              <a:ext uri="{FF2B5EF4-FFF2-40B4-BE49-F238E27FC236}">
                <a16:creationId xmlns:a16="http://schemas.microsoft.com/office/drawing/2014/main" id="{AC5F5231-CBE4-6C48-8A81-2002C9286F4E}"/>
              </a:ext>
            </a:extLst>
          </p:cNvPr>
          <p:cNvSpPr>
            <a:spLocks noGrp="1"/>
          </p:cNvSpPr>
          <p:nvPr>
            <p:ph type="title"/>
          </p:nvPr>
        </p:nvSpPr>
        <p:spPr>
          <a:xfrm>
            <a:off x="3311330" y="166059"/>
            <a:ext cx="7956560" cy="1424746"/>
          </a:xfrm>
        </p:spPr>
        <p:txBody>
          <a:bodyPr>
            <a:normAutofit fontScale="90000"/>
          </a:bodyPr>
          <a:lstStyle/>
          <a:p>
            <a:r>
              <a:rPr lang="en-US" dirty="0">
                <a:solidFill>
                  <a:schemeClr val="accent5"/>
                </a:solidFill>
                <a:latin typeface="Zapfino" panose="03030300040707070C03" pitchFamily="66" charset="77"/>
              </a:rPr>
              <a:t>Effects</a:t>
            </a:r>
            <a:r>
              <a:rPr lang="en-US" dirty="0"/>
              <a:t>  of Wildfires on Humans</a:t>
            </a:r>
          </a:p>
        </p:txBody>
      </p:sp>
      <p:sp>
        <p:nvSpPr>
          <p:cNvPr id="7" name="TextBox 6">
            <a:extLst>
              <a:ext uri="{FF2B5EF4-FFF2-40B4-BE49-F238E27FC236}">
                <a16:creationId xmlns:a16="http://schemas.microsoft.com/office/drawing/2014/main" id="{9ACDC3E6-31B3-0348-8A3F-8B057C150D1B}"/>
              </a:ext>
            </a:extLst>
          </p:cNvPr>
          <p:cNvSpPr txBox="1"/>
          <p:nvPr/>
        </p:nvSpPr>
        <p:spPr>
          <a:xfrm>
            <a:off x="6666636" y="1590805"/>
            <a:ext cx="2930610" cy="523220"/>
          </a:xfrm>
          <a:prstGeom prst="rect">
            <a:avLst/>
          </a:prstGeom>
          <a:noFill/>
        </p:spPr>
        <p:txBody>
          <a:bodyPr wrap="none" rtlCol="0">
            <a:spAutoFit/>
          </a:bodyPr>
          <a:lstStyle/>
          <a:p>
            <a:r>
              <a:rPr lang="en-US" sz="2800" u="sng" dirty="0">
                <a:solidFill>
                  <a:schemeClr val="accent3"/>
                </a:solidFill>
              </a:rPr>
              <a:t>Wildfires can cause:</a:t>
            </a:r>
          </a:p>
        </p:txBody>
      </p:sp>
      <p:pic>
        <p:nvPicPr>
          <p:cNvPr id="8" name="Picture 5" descr="D:\_rtaylor\jpg\_firestorypics\UrbanFuels\woodendecksarereceptivetoembers.jpg">
            <a:extLst>
              <a:ext uri="{FF2B5EF4-FFF2-40B4-BE49-F238E27FC236}">
                <a16:creationId xmlns:a16="http://schemas.microsoft.com/office/drawing/2014/main" id="{1718F31C-E628-F94A-9529-EA96973771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9842" y="3611770"/>
            <a:ext cx="3700035" cy="27813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BDAB15E-05AC-C04F-AAEE-9404CB0C2F63}"/>
              </a:ext>
            </a:extLst>
          </p:cNvPr>
          <p:cNvSpPr txBox="1"/>
          <p:nvPr/>
        </p:nvSpPr>
        <p:spPr>
          <a:xfrm>
            <a:off x="0" y="6554400"/>
            <a:ext cx="1382301" cy="276999"/>
          </a:xfrm>
          <a:prstGeom prst="rect">
            <a:avLst/>
          </a:prstGeom>
          <a:noFill/>
        </p:spPr>
        <p:txBody>
          <a:bodyPr wrap="none" rtlCol="0">
            <a:spAutoFit/>
          </a:bodyPr>
          <a:lstStyle/>
          <a:p>
            <a:r>
              <a:rPr lang="en-US" sz="1200" dirty="0"/>
              <a:t>(Photo: Taylor, n.d.)</a:t>
            </a:r>
          </a:p>
        </p:txBody>
      </p:sp>
      <p:sp>
        <p:nvSpPr>
          <p:cNvPr id="10" name="TextBox 9">
            <a:extLst>
              <a:ext uri="{FF2B5EF4-FFF2-40B4-BE49-F238E27FC236}">
                <a16:creationId xmlns:a16="http://schemas.microsoft.com/office/drawing/2014/main" id="{91A48D29-48E3-2E48-9904-0922A7F2C47F}"/>
              </a:ext>
            </a:extLst>
          </p:cNvPr>
          <p:cNvSpPr txBox="1"/>
          <p:nvPr/>
        </p:nvSpPr>
        <p:spPr>
          <a:xfrm>
            <a:off x="9940486" y="6568300"/>
            <a:ext cx="2251514" cy="276999"/>
          </a:xfrm>
          <a:prstGeom prst="rect">
            <a:avLst/>
          </a:prstGeom>
          <a:noFill/>
        </p:spPr>
        <p:txBody>
          <a:bodyPr wrap="none" rtlCol="0">
            <a:spAutoFit/>
          </a:bodyPr>
          <a:lstStyle/>
          <a:p>
            <a:r>
              <a:rPr lang="en-US" sz="1200" dirty="0"/>
              <a:t>Sugihara, et al., 2006; USGS, 2017)</a:t>
            </a:r>
          </a:p>
        </p:txBody>
      </p:sp>
    </p:spTree>
    <p:extLst>
      <p:ext uri="{BB962C8B-B14F-4D97-AF65-F5344CB8AC3E}">
        <p14:creationId xmlns:p14="http://schemas.microsoft.com/office/powerpoint/2010/main" val="42245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anim calcmode="lin" valueType="num">
                                      <p:cBhvr>
                                        <p:cTn id="4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9EDA-4BF4-BE4E-BB22-5A57BD4045CC}"/>
              </a:ext>
            </a:extLst>
          </p:cNvPr>
          <p:cNvSpPr>
            <a:spLocks noGrp="1"/>
          </p:cNvSpPr>
          <p:nvPr>
            <p:ph type="title"/>
          </p:nvPr>
        </p:nvSpPr>
        <p:spPr>
          <a:xfrm>
            <a:off x="1427968" y="3147254"/>
            <a:ext cx="9138466" cy="1424746"/>
          </a:xfrm>
        </p:spPr>
        <p:txBody>
          <a:bodyPr>
            <a:normAutofit/>
          </a:bodyPr>
          <a:lstStyle/>
          <a:p>
            <a:r>
              <a:rPr lang="en-US" dirty="0"/>
              <a:t>Human </a:t>
            </a:r>
            <a:r>
              <a:rPr lang="en-US" dirty="0">
                <a:solidFill>
                  <a:schemeClr val="accent5"/>
                </a:solidFill>
                <a:latin typeface="Zapfino" panose="03030300040707070C03" pitchFamily="66" charset="77"/>
              </a:rPr>
              <a:t>Restoration</a:t>
            </a:r>
            <a:r>
              <a:rPr lang="en-US" dirty="0"/>
              <a:t>  efforts after Wildfires</a:t>
            </a:r>
          </a:p>
        </p:txBody>
      </p:sp>
      <p:sp>
        <p:nvSpPr>
          <p:cNvPr id="4" name="Title 1">
            <a:extLst>
              <a:ext uri="{FF2B5EF4-FFF2-40B4-BE49-F238E27FC236}">
                <a16:creationId xmlns:a16="http://schemas.microsoft.com/office/drawing/2014/main" id="{191285DF-2BDC-5C42-B44F-F00067DB72A9}"/>
              </a:ext>
            </a:extLst>
          </p:cNvPr>
          <p:cNvSpPr>
            <a:spLocks noGrp="1"/>
          </p:cNvSpPr>
          <p:nvPr>
            <p:ph type="body" idx="1"/>
          </p:nvPr>
        </p:nvSpPr>
        <p:spPr/>
        <p:txBody>
          <a:bodyPr>
            <a:noAutofit/>
          </a:bodyPr>
          <a:lstStyle/>
          <a:p>
            <a:r>
              <a:rPr lang="en-US" sz="2800" dirty="0"/>
              <a:t>Wildfire and </a:t>
            </a:r>
            <a:r>
              <a:rPr lang="en-US" sz="2800" dirty="0">
                <a:latin typeface="+mj-lt"/>
              </a:rPr>
              <a:t>Humans</a:t>
            </a:r>
          </a:p>
        </p:txBody>
      </p:sp>
    </p:spTree>
    <p:extLst>
      <p:ext uri="{BB962C8B-B14F-4D97-AF65-F5344CB8AC3E}">
        <p14:creationId xmlns:p14="http://schemas.microsoft.com/office/powerpoint/2010/main" val="906017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AF5E-813E-D445-A2F6-D8550CE3EE4D}"/>
              </a:ext>
            </a:extLst>
          </p:cNvPr>
          <p:cNvSpPr>
            <a:spLocks noGrp="1"/>
          </p:cNvSpPr>
          <p:nvPr>
            <p:ph type="title"/>
          </p:nvPr>
        </p:nvSpPr>
        <p:spPr>
          <a:xfrm>
            <a:off x="3175479" y="169228"/>
            <a:ext cx="7958331" cy="1077229"/>
          </a:xfrm>
        </p:spPr>
        <p:txBody>
          <a:bodyPr>
            <a:normAutofit fontScale="90000"/>
          </a:bodyPr>
          <a:lstStyle/>
          <a:p>
            <a:r>
              <a:rPr lang="en-US" b="1" dirty="0">
                <a:solidFill>
                  <a:schemeClr val="accent5"/>
                </a:solidFill>
                <a:latin typeface="Zapfino" panose="03030300040707070C03" pitchFamily="66" charset="77"/>
              </a:rPr>
              <a:t>Restoration</a:t>
            </a:r>
            <a:r>
              <a:rPr lang="en-US" b="1" dirty="0"/>
              <a:t>  after Wildfire</a:t>
            </a:r>
            <a:br>
              <a:rPr lang="en-US" sz="4400" dirty="0"/>
            </a:br>
            <a:endParaRPr lang="en-US" dirty="0"/>
          </a:p>
        </p:txBody>
      </p:sp>
      <p:sp>
        <p:nvSpPr>
          <p:cNvPr id="4" name="TextBox 3">
            <a:extLst>
              <a:ext uri="{FF2B5EF4-FFF2-40B4-BE49-F238E27FC236}">
                <a16:creationId xmlns:a16="http://schemas.microsoft.com/office/drawing/2014/main" id="{8777ED1E-6C85-C14C-9F4B-5EBEB54CBA12}"/>
              </a:ext>
            </a:extLst>
          </p:cNvPr>
          <p:cNvSpPr txBox="1"/>
          <p:nvPr/>
        </p:nvSpPr>
        <p:spPr>
          <a:xfrm>
            <a:off x="10809890" y="6581001"/>
            <a:ext cx="1382110" cy="276999"/>
          </a:xfrm>
          <a:prstGeom prst="rect">
            <a:avLst/>
          </a:prstGeom>
          <a:noFill/>
        </p:spPr>
        <p:txBody>
          <a:bodyPr wrap="none" rtlCol="0">
            <a:spAutoFit/>
          </a:bodyPr>
          <a:lstStyle/>
          <a:p>
            <a:r>
              <a:rPr lang="en-US" sz="1200" dirty="0"/>
              <a:t>(Halsey, 2008, p. 90)</a:t>
            </a:r>
          </a:p>
        </p:txBody>
      </p:sp>
      <p:sp>
        <p:nvSpPr>
          <p:cNvPr id="5" name="TextBox 4">
            <a:extLst>
              <a:ext uri="{FF2B5EF4-FFF2-40B4-BE49-F238E27FC236}">
                <a16:creationId xmlns:a16="http://schemas.microsoft.com/office/drawing/2014/main" id="{6710685E-3A6B-9141-AC26-E979CE30818E}"/>
              </a:ext>
            </a:extLst>
          </p:cNvPr>
          <p:cNvSpPr txBox="1"/>
          <p:nvPr/>
        </p:nvSpPr>
        <p:spPr>
          <a:xfrm>
            <a:off x="1064843" y="2496758"/>
            <a:ext cx="3093929" cy="3108543"/>
          </a:xfrm>
          <a:prstGeom prst="rect">
            <a:avLst/>
          </a:prstGeom>
          <a:noFill/>
        </p:spPr>
        <p:txBody>
          <a:bodyPr wrap="square" rtlCol="0">
            <a:spAutoFit/>
          </a:bodyPr>
          <a:lstStyle/>
          <a:p>
            <a:pPr algn="ctr"/>
            <a:r>
              <a:rPr lang="en-US" sz="2800" b="1" dirty="0">
                <a:solidFill>
                  <a:schemeClr val="accent3"/>
                </a:solidFill>
              </a:rPr>
              <a:t>After a fire, should we let nature restore itself as it has done many times before or should we step in to help?</a:t>
            </a:r>
          </a:p>
        </p:txBody>
      </p:sp>
      <p:sp>
        <p:nvSpPr>
          <p:cNvPr id="8" name="Content Placeholder 7">
            <a:extLst>
              <a:ext uri="{FF2B5EF4-FFF2-40B4-BE49-F238E27FC236}">
                <a16:creationId xmlns:a16="http://schemas.microsoft.com/office/drawing/2014/main" id="{53D36694-AABB-CA49-B0AB-F358276BAC63}"/>
              </a:ext>
            </a:extLst>
          </p:cNvPr>
          <p:cNvSpPr txBox="1">
            <a:spLocks noGrp="1"/>
          </p:cNvSpPr>
          <p:nvPr>
            <p:ph idx="1"/>
          </p:nvPr>
        </p:nvSpPr>
        <p:spPr>
          <a:xfrm>
            <a:off x="4283900" y="1789803"/>
            <a:ext cx="7146099" cy="4522456"/>
          </a:xfrm>
          <a:prstGeom prst="rect">
            <a:avLst/>
          </a:prstGeom>
          <a:noFill/>
        </p:spPr>
        <p:txBody>
          <a:bodyPr wrap="square" rtlCol="0">
            <a:spAutoFit/>
          </a:bodyPr>
          <a:lstStyle/>
          <a:p>
            <a:pPr marL="285750" indent="-285750">
              <a:buClr>
                <a:schemeClr val="accent3"/>
              </a:buClr>
              <a:buFont typeface="Wingdings" pitchFamily="2" charset="2"/>
              <a:buChar char="§"/>
            </a:pPr>
            <a:r>
              <a:rPr lang="en-US" sz="2600" i="1" dirty="0">
                <a:solidFill>
                  <a:schemeClr val="accent1"/>
                </a:solidFill>
              </a:rPr>
              <a:t>There is no simple answer. </a:t>
            </a:r>
          </a:p>
          <a:p>
            <a:pPr marL="285750" indent="-285750">
              <a:buClr>
                <a:schemeClr val="accent3"/>
              </a:buClr>
              <a:buFont typeface="Wingdings" pitchFamily="2" charset="2"/>
              <a:buChar char="§"/>
            </a:pPr>
            <a:r>
              <a:rPr lang="en-US" sz="2600" dirty="0"/>
              <a:t>Chaparral is good at recovering on its own.</a:t>
            </a:r>
          </a:p>
          <a:p>
            <a:pPr marL="285750" indent="-285750">
              <a:buClr>
                <a:schemeClr val="accent3"/>
              </a:buClr>
              <a:buFont typeface="Wingdings" pitchFamily="2" charset="2"/>
              <a:buChar char="§"/>
            </a:pPr>
            <a:r>
              <a:rPr lang="en-US" sz="2600" dirty="0">
                <a:solidFill>
                  <a:schemeClr val="accent1"/>
                </a:solidFill>
              </a:rPr>
              <a:t>However, since humans arrived, we have made many changes to the environment.</a:t>
            </a:r>
          </a:p>
          <a:p>
            <a:pPr marL="285750" indent="-285750">
              <a:buClr>
                <a:schemeClr val="accent3"/>
              </a:buClr>
              <a:buFont typeface="Wingdings" pitchFamily="2" charset="2"/>
              <a:buChar char="§"/>
            </a:pPr>
            <a:r>
              <a:rPr lang="en-US" sz="2600" dirty="0"/>
              <a:t>Therefore, there are circumstances when managers need to step in and help protect human life, property, and our native ecosystems from further degradation after a fire.</a:t>
            </a:r>
          </a:p>
        </p:txBody>
      </p:sp>
    </p:spTree>
    <p:extLst>
      <p:ext uri="{BB962C8B-B14F-4D97-AF65-F5344CB8AC3E}">
        <p14:creationId xmlns:p14="http://schemas.microsoft.com/office/powerpoint/2010/main" val="37306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fade">
                                      <p:cBhvr>
                                        <p:cTn id="46" dur="1000"/>
                                        <p:tgtEl>
                                          <p:spTgt spid="8">
                                            <p:txEl>
                                              <p:pRg st="3" end="3"/>
                                            </p:txEl>
                                          </p:spTgt>
                                        </p:tgtEl>
                                      </p:cBhvr>
                                    </p:animEffect>
                                    <p:anim calcmode="lin" valueType="num">
                                      <p:cBhvr>
                                        <p:cTn id="4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AF5E-813E-D445-A2F6-D8550CE3EE4D}"/>
              </a:ext>
            </a:extLst>
          </p:cNvPr>
          <p:cNvSpPr>
            <a:spLocks noGrp="1"/>
          </p:cNvSpPr>
          <p:nvPr>
            <p:ph type="title"/>
          </p:nvPr>
        </p:nvSpPr>
        <p:spPr>
          <a:xfrm>
            <a:off x="3188006" y="6295"/>
            <a:ext cx="7958331" cy="1077229"/>
          </a:xfrm>
        </p:spPr>
        <p:txBody>
          <a:bodyPr>
            <a:normAutofit fontScale="90000"/>
          </a:bodyPr>
          <a:lstStyle/>
          <a:p>
            <a:r>
              <a:rPr lang="en-US" b="1" dirty="0">
                <a:solidFill>
                  <a:schemeClr val="accent5"/>
                </a:solidFill>
                <a:latin typeface="Zapfino" panose="03030300040707070C03" pitchFamily="66" charset="77"/>
              </a:rPr>
              <a:t>Restoration</a:t>
            </a:r>
            <a:r>
              <a:rPr lang="en-US" b="1" dirty="0"/>
              <a:t>  after Wildfire</a:t>
            </a:r>
            <a:br>
              <a:rPr lang="en-US" sz="4400" dirty="0"/>
            </a:br>
            <a:endParaRPr lang="en-US" dirty="0"/>
          </a:p>
        </p:txBody>
      </p:sp>
      <p:sp>
        <p:nvSpPr>
          <p:cNvPr id="4" name="TextBox 3">
            <a:extLst>
              <a:ext uri="{FF2B5EF4-FFF2-40B4-BE49-F238E27FC236}">
                <a16:creationId xmlns:a16="http://schemas.microsoft.com/office/drawing/2014/main" id="{8777ED1E-6C85-C14C-9F4B-5EBEB54CBA12}"/>
              </a:ext>
            </a:extLst>
          </p:cNvPr>
          <p:cNvSpPr txBox="1"/>
          <p:nvPr/>
        </p:nvSpPr>
        <p:spPr>
          <a:xfrm>
            <a:off x="10809890" y="6581001"/>
            <a:ext cx="1382110" cy="276999"/>
          </a:xfrm>
          <a:prstGeom prst="rect">
            <a:avLst/>
          </a:prstGeom>
          <a:noFill/>
        </p:spPr>
        <p:txBody>
          <a:bodyPr wrap="none" rtlCol="0">
            <a:spAutoFit/>
          </a:bodyPr>
          <a:lstStyle/>
          <a:p>
            <a:r>
              <a:rPr lang="en-US" sz="1200" dirty="0"/>
              <a:t>(Halsey, 2008, p. 88)</a:t>
            </a:r>
          </a:p>
        </p:txBody>
      </p:sp>
      <p:sp>
        <p:nvSpPr>
          <p:cNvPr id="5" name="TextBox 4">
            <a:extLst>
              <a:ext uri="{FF2B5EF4-FFF2-40B4-BE49-F238E27FC236}">
                <a16:creationId xmlns:a16="http://schemas.microsoft.com/office/drawing/2014/main" id="{6710685E-3A6B-9141-AC26-E979CE30818E}"/>
              </a:ext>
            </a:extLst>
          </p:cNvPr>
          <p:cNvSpPr txBox="1"/>
          <p:nvPr/>
        </p:nvSpPr>
        <p:spPr>
          <a:xfrm>
            <a:off x="1277655" y="6196280"/>
            <a:ext cx="9532235" cy="523220"/>
          </a:xfrm>
          <a:prstGeom prst="rect">
            <a:avLst/>
          </a:prstGeom>
          <a:noFill/>
        </p:spPr>
        <p:txBody>
          <a:bodyPr wrap="square" rtlCol="0">
            <a:spAutoFit/>
          </a:bodyPr>
          <a:lstStyle/>
          <a:p>
            <a:pPr algn="ctr"/>
            <a:r>
              <a:rPr lang="en-US" sz="2800" b="1" dirty="0">
                <a:solidFill>
                  <a:schemeClr val="accent3"/>
                </a:solidFill>
                <a:hlinkClick r:id="rId3"/>
              </a:rPr>
              <a:t>Springs Fire BAER Plan </a:t>
            </a:r>
            <a:endParaRPr lang="en-US" sz="2800" b="1" dirty="0">
              <a:solidFill>
                <a:schemeClr val="accent3"/>
              </a:solidFill>
            </a:endParaRPr>
          </a:p>
        </p:txBody>
      </p:sp>
      <p:sp>
        <p:nvSpPr>
          <p:cNvPr id="8" name="Content Placeholder 2">
            <a:extLst>
              <a:ext uri="{FF2B5EF4-FFF2-40B4-BE49-F238E27FC236}">
                <a16:creationId xmlns:a16="http://schemas.microsoft.com/office/drawing/2014/main" id="{73FEA104-3DFC-E542-80A0-D6B27D81B0F8}"/>
              </a:ext>
            </a:extLst>
          </p:cNvPr>
          <p:cNvSpPr>
            <a:spLocks noGrp="1"/>
          </p:cNvSpPr>
          <p:nvPr>
            <p:ph idx="1"/>
          </p:nvPr>
        </p:nvSpPr>
        <p:spPr>
          <a:xfrm>
            <a:off x="1000256" y="1083524"/>
            <a:ext cx="10348326" cy="5242773"/>
          </a:xfrm>
        </p:spPr>
        <p:txBody>
          <a:bodyPr>
            <a:noAutofit/>
          </a:bodyPr>
          <a:lstStyle/>
          <a:p>
            <a:pPr lvl="1"/>
            <a:r>
              <a:rPr lang="en-US" sz="2400" dirty="0">
                <a:solidFill>
                  <a:schemeClr val="accent1"/>
                </a:solidFill>
              </a:rPr>
              <a:t>Burned Area Emergency Response (BAER) </a:t>
            </a:r>
            <a:r>
              <a:rPr lang="en-US" sz="2400" b="0" dirty="0">
                <a:solidFill>
                  <a:schemeClr val="accent1"/>
                </a:solidFill>
              </a:rPr>
              <a:t>teams are a collection of scientists, foresters, and representatives from various government agencies responsible for identifying hazards and recommending mitigation they feel is needed to protect communities and resources from post-fire impacts.</a:t>
            </a:r>
          </a:p>
          <a:p>
            <a:pPr lvl="1"/>
            <a:r>
              <a:rPr lang="en-US" sz="2400" b="0" dirty="0"/>
              <a:t>Teams will identify:</a:t>
            </a:r>
          </a:p>
          <a:p>
            <a:pPr lvl="2"/>
            <a:r>
              <a:rPr lang="en-US" sz="2000" b="0" dirty="0"/>
              <a:t>where flooding or debris flows are likely to occur and how to reduce the impacts by clearing culverts or channels and having storm patrols.</a:t>
            </a:r>
          </a:p>
          <a:p>
            <a:pPr lvl="2"/>
            <a:r>
              <a:rPr lang="en-US" sz="2200" b="0" dirty="0"/>
              <a:t>where burned trees may be hazardous and need to be cut down.</a:t>
            </a:r>
          </a:p>
          <a:p>
            <a:pPr lvl="2"/>
            <a:r>
              <a:rPr lang="en-US" sz="2200" b="0" dirty="0"/>
              <a:t>areas where exposed cultural resource sites need to be protected from looting when they are exposed after a fire.</a:t>
            </a:r>
          </a:p>
        </p:txBody>
      </p:sp>
    </p:spTree>
    <p:extLst>
      <p:ext uri="{BB962C8B-B14F-4D97-AF65-F5344CB8AC3E}">
        <p14:creationId xmlns:p14="http://schemas.microsoft.com/office/powerpoint/2010/main" val="98576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6398-2CEA-BC47-A4C7-A7D8152854F6}"/>
              </a:ext>
            </a:extLst>
          </p:cNvPr>
          <p:cNvSpPr>
            <a:spLocks noGrp="1"/>
          </p:cNvSpPr>
          <p:nvPr>
            <p:ph type="title"/>
          </p:nvPr>
        </p:nvSpPr>
        <p:spPr>
          <a:xfrm>
            <a:off x="2764208" y="166915"/>
            <a:ext cx="7958331" cy="1077229"/>
          </a:xfrm>
        </p:spPr>
        <p:txBody>
          <a:bodyPr>
            <a:normAutofit fontScale="90000"/>
          </a:bodyPr>
          <a:lstStyle/>
          <a:p>
            <a:r>
              <a:rPr lang="en-US" i="1" dirty="0"/>
              <a:t>What is </a:t>
            </a:r>
            <a:r>
              <a:rPr lang="en-US" i="1" dirty="0">
                <a:solidFill>
                  <a:schemeClr val="accent5"/>
                </a:solidFill>
                <a:latin typeface="Zapfino" panose="03030300040707070C03" pitchFamily="66" charset="77"/>
              </a:rPr>
              <a:t>fire</a:t>
            </a:r>
            <a:r>
              <a:rPr lang="en-US" i="1" dirty="0"/>
              <a:t> Ecology?</a:t>
            </a:r>
            <a:br>
              <a:rPr lang="en-US" dirty="0"/>
            </a:br>
            <a:endParaRPr lang="en-US" dirty="0"/>
          </a:p>
        </p:txBody>
      </p:sp>
      <p:sp>
        <p:nvSpPr>
          <p:cNvPr id="3" name="Content Placeholder 2">
            <a:extLst>
              <a:ext uri="{FF2B5EF4-FFF2-40B4-BE49-F238E27FC236}">
                <a16:creationId xmlns:a16="http://schemas.microsoft.com/office/drawing/2014/main" id="{917D3A47-1C04-1348-A21F-8AD4C70C1325}"/>
              </a:ext>
            </a:extLst>
          </p:cNvPr>
          <p:cNvSpPr>
            <a:spLocks noGrp="1"/>
          </p:cNvSpPr>
          <p:nvPr>
            <p:ph idx="1"/>
          </p:nvPr>
        </p:nvSpPr>
        <p:spPr>
          <a:xfrm>
            <a:off x="5270500" y="1659642"/>
            <a:ext cx="5901083" cy="5059858"/>
          </a:xfrm>
        </p:spPr>
        <p:txBody>
          <a:bodyPr>
            <a:normAutofit lnSpcReduction="10000"/>
          </a:bodyPr>
          <a:lstStyle/>
          <a:p>
            <a:pPr marL="0" indent="0">
              <a:buNone/>
            </a:pPr>
            <a:r>
              <a:rPr lang="en-US" sz="2800" b="0" dirty="0"/>
              <a:t>“Fire ecology is a branch of ecology that </a:t>
            </a:r>
            <a:r>
              <a:rPr lang="en-US" sz="4200" b="0" dirty="0">
                <a:solidFill>
                  <a:schemeClr val="accent1"/>
                </a:solidFill>
              </a:rPr>
              <a:t>concentrates on the origins of wildland fire and its relationship to the living and nonliving environment</a:t>
            </a:r>
            <a:r>
              <a:rPr lang="en-US" sz="2800" b="0" dirty="0"/>
              <a:t>. This school of thought recognizes that fire is a natural process operating as a component of an ecosystem.”</a:t>
            </a:r>
            <a:endParaRPr lang="en-US" sz="1200" b="0" dirty="0"/>
          </a:p>
          <a:p>
            <a:endParaRPr lang="en-US" dirty="0"/>
          </a:p>
        </p:txBody>
      </p:sp>
      <p:sp>
        <p:nvSpPr>
          <p:cNvPr id="4" name="TextBox 3">
            <a:extLst>
              <a:ext uri="{FF2B5EF4-FFF2-40B4-BE49-F238E27FC236}">
                <a16:creationId xmlns:a16="http://schemas.microsoft.com/office/drawing/2014/main" id="{4BBAEEC9-C402-AF4B-9816-AF2E7D829591}"/>
              </a:ext>
            </a:extLst>
          </p:cNvPr>
          <p:cNvSpPr txBox="1"/>
          <p:nvPr/>
        </p:nvSpPr>
        <p:spPr>
          <a:xfrm>
            <a:off x="10910429" y="6581000"/>
            <a:ext cx="1757787" cy="276999"/>
          </a:xfrm>
          <a:prstGeom prst="rect">
            <a:avLst/>
          </a:prstGeom>
          <a:noFill/>
        </p:spPr>
        <p:txBody>
          <a:bodyPr wrap="square" rtlCol="0">
            <a:spAutoFit/>
          </a:bodyPr>
          <a:lstStyle/>
          <a:p>
            <a:r>
              <a:rPr lang="en-US" sz="1200" dirty="0">
                <a:latin typeface="Garamond Regular"/>
              </a:rPr>
              <a:t>(NPS, </a:t>
            </a:r>
            <a:r>
              <a:rPr lang="en-US" sz="1200" dirty="0" err="1">
                <a:latin typeface="Garamond Regular"/>
              </a:rPr>
              <a:t>n.d.a</a:t>
            </a:r>
            <a:r>
              <a:rPr lang="en-US" sz="1200" dirty="0">
                <a:latin typeface="Garamond Regular"/>
              </a:rPr>
              <a:t>, para 1)</a:t>
            </a:r>
          </a:p>
        </p:txBody>
      </p:sp>
      <p:pic>
        <p:nvPicPr>
          <p:cNvPr id="5" name="Picture 3" descr="D:\_rtaylor\jpg\_firestorypics\wildlifestories\deerfleesfire_calfire.jpg">
            <a:extLst>
              <a:ext uri="{FF2B5EF4-FFF2-40B4-BE49-F238E27FC236}">
                <a16:creationId xmlns:a16="http://schemas.microsoft.com/office/drawing/2014/main" id="{9A6941CB-6E31-2443-A9CE-F7FA7B0FFE1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0"/>
            <a:ext cx="4937760" cy="685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845880-98FC-6147-934C-8C89C25FE707}"/>
              </a:ext>
            </a:extLst>
          </p:cNvPr>
          <p:cNvSpPr txBox="1"/>
          <p:nvPr/>
        </p:nvSpPr>
        <p:spPr>
          <a:xfrm>
            <a:off x="5110619" y="6581000"/>
            <a:ext cx="1465545" cy="276999"/>
          </a:xfrm>
          <a:prstGeom prst="rect">
            <a:avLst/>
          </a:prstGeom>
          <a:noFill/>
        </p:spPr>
        <p:txBody>
          <a:bodyPr wrap="square" rtlCol="0">
            <a:spAutoFit/>
          </a:bodyPr>
          <a:lstStyle/>
          <a:p>
            <a:r>
              <a:rPr lang="en-US" sz="1200" dirty="0"/>
              <a:t>(Image: Taylor, n.d.)</a:t>
            </a:r>
          </a:p>
        </p:txBody>
      </p:sp>
    </p:spTree>
    <p:extLst>
      <p:ext uri="{BB962C8B-B14F-4D97-AF65-F5344CB8AC3E}">
        <p14:creationId xmlns:p14="http://schemas.microsoft.com/office/powerpoint/2010/main" val="26308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96FB27-A700-C34B-9A42-0D115BD89F02}"/>
              </a:ext>
            </a:extLst>
          </p:cNvPr>
          <p:cNvSpPr>
            <a:spLocks noGrp="1"/>
          </p:cNvSpPr>
          <p:nvPr>
            <p:ph type="body" idx="1"/>
          </p:nvPr>
        </p:nvSpPr>
        <p:spPr/>
        <p:txBody>
          <a:bodyPr>
            <a:noAutofit/>
          </a:bodyPr>
          <a:lstStyle/>
          <a:p>
            <a:r>
              <a:rPr lang="en-US" sz="2800" dirty="0"/>
              <a:t>Wildfire and </a:t>
            </a:r>
            <a:r>
              <a:rPr lang="en-US" sz="2800" dirty="0">
                <a:latin typeface="+mj-lt"/>
              </a:rPr>
              <a:t>Humans</a:t>
            </a:r>
          </a:p>
        </p:txBody>
      </p:sp>
      <p:sp>
        <p:nvSpPr>
          <p:cNvPr id="6" name="Title 1">
            <a:extLst>
              <a:ext uri="{FF2B5EF4-FFF2-40B4-BE49-F238E27FC236}">
                <a16:creationId xmlns:a16="http://schemas.microsoft.com/office/drawing/2014/main" id="{337CC83B-B790-FA41-9ACB-F0D6AD10080A}"/>
              </a:ext>
            </a:extLst>
          </p:cNvPr>
          <p:cNvSpPr>
            <a:spLocks noGrp="1"/>
          </p:cNvSpPr>
          <p:nvPr>
            <p:ph type="title"/>
          </p:nvPr>
        </p:nvSpPr>
        <p:spPr>
          <a:xfrm>
            <a:off x="1916482" y="3147254"/>
            <a:ext cx="8649951" cy="1424746"/>
          </a:xfrm>
        </p:spPr>
        <p:txBody>
          <a:bodyPr>
            <a:normAutofit fontScale="90000"/>
          </a:bodyPr>
          <a:lstStyle/>
          <a:p>
            <a:r>
              <a:rPr lang="en-US" dirty="0"/>
              <a:t>Human Recovery: </a:t>
            </a:r>
            <a:r>
              <a:rPr lang="en-US" dirty="0">
                <a:solidFill>
                  <a:schemeClr val="accent5"/>
                </a:solidFill>
                <a:latin typeface="Zapfino" panose="03030300040707070C03" pitchFamily="66" charset="77"/>
              </a:rPr>
              <a:t>Learning </a:t>
            </a:r>
            <a:r>
              <a:rPr lang="en-US" dirty="0">
                <a:latin typeface="+mj-lt"/>
              </a:rPr>
              <a:t>from</a:t>
            </a:r>
            <a:r>
              <a:rPr lang="en-US" dirty="0"/>
              <a:t> </a:t>
            </a:r>
            <a:r>
              <a:rPr lang="en-US" dirty="0">
                <a:solidFill>
                  <a:schemeClr val="accent5"/>
                </a:solidFill>
                <a:latin typeface="Zapfino" panose="03030300040707070C03" pitchFamily="66" charset="77"/>
              </a:rPr>
              <a:t>Wildfires</a:t>
            </a:r>
          </a:p>
        </p:txBody>
      </p:sp>
    </p:spTree>
    <p:extLst>
      <p:ext uri="{BB962C8B-B14F-4D97-AF65-F5344CB8AC3E}">
        <p14:creationId xmlns:p14="http://schemas.microsoft.com/office/powerpoint/2010/main" val="906029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5A16-4564-0C4A-B14F-E29599024CE7}"/>
              </a:ext>
            </a:extLst>
          </p:cNvPr>
          <p:cNvSpPr>
            <a:spLocks noGrp="1"/>
          </p:cNvSpPr>
          <p:nvPr>
            <p:ph type="title"/>
          </p:nvPr>
        </p:nvSpPr>
        <p:spPr>
          <a:xfrm>
            <a:off x="3238109" y="-32084"/>
            <a:ext cx="7958331" cy="1077229"/>
          </a:xfrm>
        </p:spPr>
        <p:txBody>
          <a:bodyPr>
            <a:normAutofit fontScale="90000"/>
          </a:bodyPr>
          <a:lstStyle/>
          <a:p>
            <a:r>
              <a:rPr lang="en-US" dirty="0">
                <a:solidFill>
                  <a:schemeClr val="accent5"/>
                </a:solidFill>
                <a:latin typeface="Zapfino" panose="03030300040707070C03" pitchFamily="66" charset="77"/>
              </a:rPr>
              <a:t>Learning</a:t>
            </a:r>
            <a:r>
              <a:rPr lang="en-US" dirty="0"/>
              <a:t> from fires</a:t>
            </a:r>
          </a:p>
        </p:txBody>
      </p:sp>
      <p:sp>
        <p:nvSpPr>
          <p:cNvPr id="3" name="Content Placeholder 2">
            <a:extLst>
              <a:ext uri="{FF2B5EF4-FFF2-40B4-BE49-F238E27FC236}">
                <a16:creationId xmlns:a16="http://schemas.microsoft.com/office/drawing/2014/main" id="{C97B38C1-611A-CC4C-B79C-38F370A56C8B}"/>
              </a:ext>
            </a:extLst>
          </p:cNvPr>
          <p:cNvSpPr>
            <a:spLocks noGrp="1"/>
          </p:cNvSpPr>
          <p:nvPr>
            <p:ph idx="1"/>
          </p:nvPr>
        </p:nvSpPr>
        <p:spPr>
          <a:xfrm>
            <a:off x="1002081" y="1345395"/>
            <a:ext cx="10371551" cy="5716499"/>
          </a:xfrm>
        </p:spPr>
        <p:txBody>
          <a:bodyPr>
            <a:normAutofit lnSpcReduction="10000"/>
          </a:bodyPr>
          <a:lstStyle/>
          <a:p>
            <a:r>
              <a:rPr lang="en-US" sz="2400" dirty="0">
                <a:solidFill>
                  <a:schemeClr val="accent1"/>
                </a:solidFill>
              </a:rPr>
              <a:t>Wildfires are the most relevant in the </a:t>
            </a:r>
            <a:r>
              <a:rPr lang="en-US" sz="2800" dirty="0">
                <a:solidFill>
                  <a:schemeClr val="accent1"/>
                </a:solidFill>
              </a:rPr>
              <a:t>Wildland Urban Interface (WUI).</a:t>
            </a:r>
            <a:r>
              <a:rPr lang="en-US" sz="2400" dirty="0">
                <a:solidFill>
                  <a:schemeClr val="accent1"/>
                </a:solidFill>
              </a:rPr>
              <a:t> These are the locations where homes make direct contact with the natural environment.</a:t>
            </a:r>
          </a:p>
          <a:p>
            <a:r>
              <a:rPr lang="en-US" sz="2400" dirty="0"/>
              <a:t>In these places, it is important for citizens to </a:t>
            </a:r>
            <a:r>
              <a:rPr lang="en-US" sz="2800" i="1" dirty="0"/>
              <a:t>take responsibility for wildland fire protection</a:t>
            </a:r>
            <a:r>
              <a:rPr lang="en-US" sz="2400" dirty="0"/>
              <a:t> by creating an environment that will maximize the chance of survival for their homes while creating a safe space for firefighters to work.</a:t>
            </a:r>
          </a:p>
          <a:p>
            <a:r>
              <a:rPr lang="en-US" sz="2400" dirty="0">
                <a:solidFill>
                  <a:schemeClr val="accent1"/>
                </a:solidFill>
              </a:rPr>
              <a:t>It is also important for policy makers and urban planners to </a:t>
            </a:r>
            <a:r>
              <a:rPr lang="en-US" sz="2800" i="1" dirty="0">
                <a:solidFill>
                  <a:schemeClr val="accent1"/>
                </a:solidFill>
              </a:rPr>
              <a:t>create safe and sustainable communities</a:t>
            </a:r>
            <a:r>
              <a:rPr lang="en-US" sz="2400" dirty="0">
                <a:solidFill>
                  <a:schemeClr val="accent1"/>
                </a:solidFill>
              </a:rPr>
              <a:t>, so fire can continue to play its role within the natural landscapes that are so important for us and our future generations.</a:t>
            </a:r>
          </a:p>
          <a:p>
            <a:endParaRPr lang="en-US" dirty="0"/>
          </a:p>
        </p:txBody>
      </p:sp>
      <p:sp>
        <p:nvSpPr>
          <p:cNvPr id="4" name="TextBox 3">
            <a:extLst>
              <a:ext uri="{FF2B5EF4-FFF2-40B4-BE49-F238E27FC236}">
                <a16:creationId xmlns:a16="http://schemas.microsoft.com/office/drawing/2014/main" id="{C0BDD2A3-6256-C44C-94C3-57CD3BEA618B}"/>
              </a:ext>
            </a:extLst>
          </p:cNvPr>
          <p:cNvSpPr txBox="1"/>
          <p:nvPr/>
        </p:nvSpPr>
        <p:spPr>
          <a:xfrm>
            <a:off x="10135894" y="6581001"/>
            <a:ext cx="2121093" cy="276999"/>
          </a:xfrm>
          <a:prstGeom prst="rect">
            <a:avLst/>
          </a:prstGeom>
          <a:noFill/>
        </p:spPr>
        <p:txBody>
          <a:bodyPr wrap="none" rtlCol="0">
            <a:spAutoFit/>
          </a:bodyPr>
          <a:lstStyle/>
          <a:p>
            <a:r>
              <a:rPr lang="en-US" sz="1200" dirty="0"/>
              <a:t>(Halsey, 2008, p. xvii &amp; 103-109)</a:t>
            </a:r>
          </a:p>
        </p:txBody>
      </p:sp>
      <p:sp>
        <p:nvSpPr>
          <p:cNvPr id="6" name="Content Placeholder 2">
            <a:extLst>
              <a:ext uri="{FF2B5EF4-FFF2-40B4-BE49-F238E27FC236}">
                <a16:creationId xmlns:a16="http://schemas.microsoft.com/office/drawing/2014/main" id="{21631BBE-AEFB-AF44-B018-24E5906D9513}"/>
              </a:ext>
            </a:extLst>
          </p:cNvPr>
          <p:cNvSpPr txBox="1">
            <a:spLocks/>
          </p:cNvSpPr>
          <p:nvPr/>
        </p:nvSpPr>
        <p:spPr>
          <a:xfrm>
            <a:off x="1090676" y="1212278"/>
            <a:ext cx="10194360" cy="5716499"/>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r>
              <a:rPr lang="en-US" sz="3200" dirty="0">
                <a:solidFill>
                  <a:schemeClr val="accent1"/>
                </a:solidFill>
              </a:rPr>
              <a:t>Southern California has a climate and vegetation that lead to extreme, uncontrollable fire behavior. Fire prevention and management strategies have had </a:t>
            </a:r>
            <a:r>
              <a:rPr lang="en-US" sz="3600" i="1" dirty="0">
                <a:solidFill>
                  <a:schemeClr val="accent1"/>
                </a:solidFill>
              </a:rPr>
              <a:t>very little effect on reducing fires.</a:t>
            </a:r>
          </a:p>
          <a:p>
            <a:r>
              <a:rPr lang="en-US" sz="3200" dirty="0"/>
              <a:t>Fire has been present for millions of years and will continue to be here in the future. Thus, like other natural hazards, </a:t>
            </a:r>
            <a:r>
              <a:rPr lang="en-US" sz="3600" i="1" dirty="0"/>
              <a:t>we must learn to live with wildfire.</a:t>
            </a:r>
          </a:p>
          <a:p>
            <a:endParaRPr lang="en-US" dirty="0"/>
          </a:p>
        </p:txBody>
      </p:sp>
    </p:spTree>
    <p:extLst>
      <p:ext uri="{BB962C8B-B14F-4D97-AF65-F5344CB8AC3E}">
        <p14:creationId xmlns:p14="http://schemas.microsoft.com/office/powerpoint/2010/main" val="42711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75595B-53F9-5A4C-AE44-9DEB37B79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7058D84A-DDA6-804E-8A11-9245B8C66183}"/>
              </a:ext>
            </a:extLst>
          </p:cNvPr>
          <p:cNvSpPr/>
          <p:nvPr/>
        </p:nvSpPr>
        <p:spPr>
          <a:xfrm>
            <a:off x="184484" y="3770545"/>
            <a:ext cx="11726779" cy="2895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A0CB059-9C32-7146-9D5A-45ABE223CC8F}"/>
              </a:ext>
            </a:extLst>
          </p:cNvPr>
          <p:cNvSpPr>
            <a:spLocks noGrp="1"/>
          </p:cNvSpPr>
          <p:nvPr>
            <p:ph type="title"/>
          </p:nvPr>
        </p:nvSpPr>
        <p:spPr>
          <a:xfrm>
            <a:off x="3809196" y="218870"/>
            <a:ext cx="7958331" cy="1077229"/>
          </a:xfrm>
        </p:spPr>
        <p:txBody>
          <a:bodyPr>
            <a:normAutofit fontScale="90000"/>
          </a:bodyPr>
          <a:lstStyle/>
          <a:p>
            <a:r>
              <a:rPr lang="en-US" dirty="0">
                <a:solidFill>
                  <a:schemeClr val="accent5"/>
                </a:solidFill>
              </a:rPr>
              <a:t>Questions for </a:t>
            </a:r>
            <a:r>
              <a:rPr lang="en-US" dirty="0">
                <a:solidFill>
                  <a:schemeClr val="accent5"/>
                </a:solidFill>
                <a:latin typeface="Zapfino" panose="03030300040707070C03" pitchFamily="66" charset="77"/>
              </a:rPr>
              <a:t>Thought</a:t>
            </a:r>
          </a:p>
        </p:txBody>
      </p:sp>
      <p:sp>
        <p:nvSpPr>
          <p:cNvPr id="3" name="Content Placeholder 2">
            <a:extLst>
              <a:ext uri="{FF2B5EF4-FFF2-40B4-BE49-F238E27FC236}">
                <a16:creationId xmlns:a16="http://schemas.microsoft.com/office/drawing/2014/main" id="{F1155702-511E-7042-BA02-7E660B52AF15}"/>
              </a:ext>
            </a:extLst>
          </p:cNvPr>
          <p:cNvSpPr>
            <a:spLocks noGrp="1"/>
          </p:cNvSpPr>
          <p:nvPr>
            <p:ph idx="1"/>
          </p:nvPr>
        </p:nvSpPr>
        <p:spPr>
          <a:xfrm>
            <a:off x="184484" y="3545955"/>
            <a:ext cx="11823031" cy="3997828"/>
          </a:xfrm>
        </p:spPr>
        <p:txBody>
          <a:bodyPr>
            <a:normAutofit/>
          </a:bodyPr>
          <a:lstStyle/>
          <a:p>
            <a:pPr marL="0" indent="0" algn="ctr">
              <a:lnSpc>
                <a:spcPct val="100000"/>
              </a:lnSpc>
              <a:spcBef>
                <a:spcPts val="0"/>
              </a:spcBef>
              <a:buNone/>
            </a:pPr>
            <a:r>
              <a:rPr lang="en-US" sz="3200" dirty="0">
                <a:solidFill>
                  <a:schemeClr val="accent3"/>
                </a:solidFill>
              </a:rPr>
              <a:t>“…If you live in a city that provides you with all the things you need or an out-lying neighborhood with a wealth of amenities like good schools, nice parks, and nearby shopping facilities, why should you care about natural space, chaparral, or wildfires?” </a:t>
            </a:r>
          </a:p>
          <a:p>
            <a:pPr marL="0" indent="0" algn="ctr">
              <a:lnSpc>
                <a:spcPct val="100000"/>
              </a:lnSpc>
              <a:spcBef>
                <a:spcPts val="0"/>
              </a:spcBef>
              <a:buNone/>
            </a:pPr>
            <a:r>
              <a:rPr lang="en-US" sz="3200" dirty="0">
                <a:solidFill>
                  <a:schemeClr val="accent3"/>
                </a:solidFill>
              </a:rPr>
              <a:t>–</a:t>
            </a:r>
            <a:r>
              <a:rPr lang="en-US" sz="2400" dirty="0">
                <a:solidFill>
                  <a:schemeClr val="accent3"/>
                </a:solidFill>
              </a:rPr>
              <a:t>Richard Halsey </a:t>
            </a:r>
            <a:r>
              <a:rPr lang="en-US" sz="1200" dirty="0">
                <a:solidFill>
                  <a:schemeClr val="accent3"/>
                </a:solidFill>
              </a:rPr>
              <a:t>(Halsey, 2008, p. 128)</a:t>
            </a:r>
          </a:p>
          <a:p>
            <a:endParaRPr lang="en-US" dirty="0"/>
          </a:p>
        </p:txBody>
      </p:sp>
      <p:sp>
        <p:nvSpPr>
          <p:cNvPr id="7" name="TextBox 6">
            <a:extLst>
              <a:ext uri="{FF2B5EF4-FFF2-40B4-BE49-F238E27FC236}">
                <a16:creationId xmlns:a16="http://schemas.microsoft.com/office/drawing/2014/main" id="{FBBFB72D-964B-3548-9938-340F5087D51E}"/>
              </a:ext>
            </a:extLst>
          </p:cNvPr>
          <p:cNvSpPr txBox="1"/>
          <p:nvPr/>
        </p:nvSpPr>
        <p:spPr>
          <a:xfrm>
            <a:off x="11242843" y="6625081"/>
            <a:ext cx="1041400" cy="276999"/>
          </a:xfrm>
          <a:prstGeom prst="rect">
            <a:avLst/>
          </a:prstGeom>
          <a:noFill/>
        </p:spPr>
        <p:txBody>
          <a:bodyPr wrap="square" rtlCol="0">
            <a:spAutoFit/>
          </a:bodyPr>
          <a:lstStyle/>
          <a:p>
            <a:r>
              <a:rPr lang="en-US" sz="1200" dirty="0"/>
              <a:t>(Photo: NPS)</a:t>
            </a:r>
          </a:p>
        </p:txBody>
      </p:sp>
    </p:spTree>
    <p:extLst>
      <p:ext uri="{BB962C8B-B14F-4D97-AF65-F5344CB8AC3E}">
        <p14:creationId xmlns:p14="http://schemas.microsoft.com/office/powerpoint/2010/main" val="1901172955"/>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1581 " pathEditMode="relative" rAng="0" ptsTypes="AA">
                                      <p:cBhvr>
                                        <p:cTn id="6" dur="30000" fill="hold"/>
                                        <p:tgtEl>
                                          <p:spTgt spid="5"/>
                                        </p:tgtEl>
                                        <p:attrNameLst>
                                          <p:attrName>ppt_x</p:attrName>
                                          <p:attrName>ppt_y</p:attrName>
                                        </p:attrNameLst>
                                      </p:cBhvr>
                                      <p:rCtr x="-12461" y="7894"/>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1581 L 0 0 " pathEditMode="relative" rAng="0" ptsTypes="AA">
                                      <p:cBhvr>
                                        <p:cTn id="11" dur="30000" fill="hold"/>
                                        <p:tgtEl>
                                          <p:spTgt spid="5"/>
                                        </p:tgtEl>
                                        <p:attrNameLst>
                                          <p:attrName>ppt_x</p:attrName>
                                          <p:attrName>ppt_y</p:attrName>
                                        </p:attrNameLst>
                                      </p:cBhvr>
                                      <p:rCtr x="12461" y="-7917"/>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00023 " pathEditMode="relative" rAng="0" ptsTypes="AA">
                                      <p:cBhvr>
                                        <p:cTn id="16" dur="5000" fill="hold"/>
                                        <p:tgtEl>
                                          <p:spTgt spid="5"/>
                                        </p:tgtEl>
                                        <p:attrNameLst>
                                          <p:attrName>ppt_x</p:attrName>
                                          <p:attrName>ppt_y</p:attrName>
                                        </p:attrNameLst>
                                      </p:cBhvr>
                                      <p:rCtr x="0" y="0"/>
                                    </p:animMotion>
                                  </p:childTnLst>
                                </p:cTn>
                              </p:par>
                            </p:childTnLst>
                          </p:cTn>
                        </p:par>
                      </p:childTnLst>
                    </p:cTn>
                  </p:par>
                </p:childTnLst>
              </p:cTn>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CC29CF-A8E7-3340-9A8A-B86222313E19}"/>
              </a:ext>
            </a:extLst>
          </p:cNvPr>
          <p:cNvSpPr txBox="1">
            <a:spLocks/>
          </p:cNvSpPr>
          <p:nvPr/>
        </p:nvSpPr>
        <p:spPr>
          <a:xfrm>
            <a:off x="6096000" y="546100"/>
            <a:ext cx="5926070" cy="6311900"/>
          </a:xfrm>
          <a:prstGeom prst="rect">
            <a:avLst/>
          </a:prstGeom>
          <a:solidFill>
            <a:schemeClr val="bg2"/>
          </a:solidFill>
        </p:spPr>
        <p:txBody>
          <a:bodyPr vert="horz" lIns="91440" tIns="45720" rIns="91440" bIns="45720" rtlCol="0" anchor="t">
            <a:no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b="1" i="0" kern="1200">
                <a:solidFill>
                  <a:schemeClr val="tx1"/>
                </a:solidFill>
                <a:effectLst/>
                <a:latin typeface="Garamond Bold"/>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b="1" i="0" kern="1200">
                <a:solidFill>
                  <a:schemeClr val="tx1"/>
                </a:solidFill>
                <a:effectLst/>
                <a:latin typeface="Garamond Bold"/>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b="1" i="0" kern="1200">
                <a:solidFill>
                  <a:schemeClr val="tx1"/>
                </a:solidFill>
                <a:effectLst/>
                <a:latin typeface="Garamond Bold"/>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b="1" i="0" kern="1200">
                <a:solidFill>
                  <a:schemeClr val="tx1"/>
                </a:solidFill>
                <a:effectLst/>
                <a:latin typeface="Garamond Bold"/>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a:solidFill>
                  <a:schemeClr val="tx1"/>
                </a:solidFill>
                <a:effectLst/>
                <a:latin typeface="Garamond Bold"/>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b="1" i="0" kern="1200" baseline="0">
                <a:solidFill>
                  <a:schemeClr val="tx1"/>
                </a:solidFill>
                <a:effectLst/>
                <a:latin typeface="Garamond Bold"/>
                <a:ea typeface="+mn-ea"/>
                <a:cs typeface="+mn-cs"/>
              </a:defRPr>
            </a:lvl9pPr>
          </a:lstStyle>
          <a:p>
            <a:pPr>
              <a:spcBef>
                <a:spcPts val="0"/>
              </a:spcBef>
              <a:spcAft>
                <a:spcPts val="0"/>
              </a:spcAft>
            </a:pPr>
            <a:r>
              <a:rPr lang="en-US" sz="900" b="0" dirty="0"/>
              <a:t>National Park Service (NPS). (2016). Create defensible space. Retrieved May 4, 2018, from https://</a:t>
            </a:r>
            <a:r>
              <a:rPr lang="en-US" sz="900" b="0" dirty="0" err="1"/>
              <a:t>www.nps.gov</a:t>
            </a:r>
            <a:r>
              <a:rPr lang="en-US" sz="900" b="0" dirty="0"/>
              <a:t>/</a:t>
            </a:r>
            <a:r>
              <a:rPr lang="en-US" sz="900" b="0" dirty="0" err="1"/>
              <a:t>samo</a:t>
            </a:r>
            <a:r>
              <a:rPr lang="en-US" sz="900" b="0" dirty="0"/>
              <a:t>/learn/management/create-defensible-</a:t>
            </a:r>
            <a:r>
              <a:rPr lang="en-US" sz="900" b="0" dirty="0" err="1"/>
              <a:t>space.htm</a:t>
            </a:r>
            <a:endParaRPr lang="en-US" sz="900" b="0" dirty="0"/>
          </a:p>
          <a:p>
            <a:pPr>
              <a:spcBef>
                <a:spcPts val="0"/>
              </a:spcBef>
              <a:spcAft>
                <a:spcPts val="0"/>
              </a:spcAft>
            </a:pPr>
            <a:r>
              <a:rPr lang="en-US" sz="900" b="0" dirty="0"/>
              <a:t>National Park Service (NPS). (2018). Fire ecology. Retrieved April 22, 2018, from https://</a:t>
            </a:r>
            <a:r>
              <a:rPr lang="en-US" sz="900" b="0" dirty="0" err="1"/>
              <a:t>www.nps.gov</a:t>
            </a:r>
            <a:r>
              <a:rPr lang="en-US" sz="900" b="0" dirty="0"/>
              <a:t>/</a:t>
            </a:r>
            <a:r>
              <a:rPr lang="en-US" sz="900" b="0" dirty="0" err="1"/>
              <a:t>samo</a:t>
            </a:r>
            <a:r>
              <a:rPr lang="en-US" sz="900" b="0" dirty="0"/>
              <a:t>/learn/management/</a:t>
            </a:r>
            <a:r>
              <a:rPr lang="en-US" sz="900" b="0" dirty="0" err="1"/>
              <a:t>fireecology.htm</a:t>
            </a:r>
            <a:endParaRPr lang="en-US" sz="900" b="0" dirty="0"/>
          </a:p>
          <a:p>
            <a:pPr>
              <a:spcBef>
                <a:spcPts val="0"/>
              </a:spcBef>
              <a:spcAft>
                <a:spcPts val="0"/>
              </a:spcAft>
            </a:pPr>
            <a:r>
              <a:rPr lang="en-US" sz="900" b="0" dirty="0"/>
              <a:t>National Park Service (NPS). (</a:t>
            </a:r>
            <a:r>
              <a:rPr lang="en-US" sz="900" b="0" dirty="0" err="1"/>
              <a:t>n.d.a</a:t>
            </a:r>
            <a:r>
              <a:rPr lang="en-US" sz="900" b="0" dirty="0"/>
              <a:t>). Learning about Fire Ecology Basics. Retrieved January 29, 2018, from </a:t>
            </a:r>
            <a:r>
              <a:rPr lang="en-US" sz="900" b="0" dirty="0">
                <a:hlinkClick r:id="rId3"/>
              </a:rPr>
              <a:t>https://www.nps.gov/articles/learning-about-fire-ecology-basics.htm</a:t>
            </a:r>
            <a:r>
              <a:rPr lang="en-US" sz="900" b="0" dirty="0"/>
              <a:t>)</a:t>
            </a:r>
          </a:p>
          <a:p>
            <a:pPr>
              <a:spcBef>
                <a:spcPts val="0"/>
              </a:spcBef>
              <a:spcAft>
                <a:spcPts val="0"/>
              </a:spcAft>
            </a:pPr>
            <a:r>
              <a:rPr lang="en-US" sz="900" b="0" dirty="0"/>
              <a:t>National Park Service (NPS). (</a:t>
            </a:r>
            <a:r>
              <a:rPr lang="en-US" sz="900" b="0" dirty="0" err="1"/>
              <a:t>n.d.b</a:t>
            </a:r>
            <a:r>
              <a:rPr lang="en-US" sz="900" b="0" dirty="0"/>
              <a:t>). Wildland fire: Science ecology research. Retrieved April 21, 2018, from https://</a:t>
            </a:r>
            <a:r>
              <a:rPr lang="en-US" sz="900" b="0" dirty="0" err="1"/>
              <a:t>www.nps.gov</a:t>
            </a:r>
            <a:r>
              <a:rPr lang="en-US" sz="900" b="0" dirty="0"/>
              <a:t>/fire/wildland-fire/what-we-do/science-ecology-and-</a:t>
            </a:r>
            <a:r>
              <a:rPr lang="en-US" sz="900" b="0" dirty="0" err="1"/>
              <a:t>research.cfm</a:t>
            </a:r>
            <a:endParaRPr lang="en-US" sz="900" b="0" dirty="0"/>
          </a:p>
          <a:p>
            <a:pPr>
              <a:spcBef>
                <a:spcPts val="0"/>
              </a:spcBef>
              <a:spcAft>
                <a:spcPts val="0"/>
              </a:spcAft>
            </a:pPr>
            <a:r>
              <a:rPr lang="en-US" sz="900" b="0" dirty="0" err="1"/>
              <a:t>Paysen</a:t>
            </a:r>
            <a:r>
              <a:rPr lang="en-US" sz="900" b="0" dirty="0"/>
              <a:t>, T., Ansley, R.J., Brown, J., Gottfried, G., </a:t>
            </a:r>
            <a:r>
              <a:rPr lang="en-US" sz="900" b="0" dirty="0" err="1"/>
              <a:t>Haase</a:t>
            </a:r>
            <a:r>
              <a:rPr lang="en-US" sz="900" b="0" dirty="0"/>
              <a:t>, S., Harrington, M., …Wilson, R. (2000). Fire in western shrubland, woodland, and grassland ecosystems. Chapter 6. USDA Forest Service Gen. Tech. Rep. RMRS-GTR-42-vol. 2.</a:t>
            </a:r>
          </a:p>
          <a:p>
            <a:pPr>
              <a:spcBef>
                <a:spcPts val="0"/>
              </a:spcBef>
              <a:spcAft>
                <a:spcPts val="0"/>
              </a:spcAft>
            </a:pPr>
            <a:r>
              <a:rPr lang="en-US" sz="900" b="0" dirty="0"/>
              <a:t>Quinn, R. D. (1979). </a:t>
            </a:r>
            <a:r>
              <a:rPr lang="en-US" sz="900" b="0" i="1" dirty="0"/>
              <a:t>Effects of fire on small mammals in the chaparral</a:t>
            </a:r>
            <a:r>
              <a:rPr lang="en-US" sz="900" b="0" dirty="0"/>
              <a:t>. Cal-Neva Wildlife Transactions.</a:t>
            </a:r>
          </a:p>
          <a:p>
            <a:pPr>
              <a:spcBef>
                <a:spcPts val="0"/>
              </a:spcBef>
              <a:spcAft>
                <a:spcPts val="0"/>
              </a:spcAft>
            </a:pPr>
            <a:r>
              <a:rPr lang="en-US" sz="900" b="0" dirty="0"/>
              <a:t>Quinn, R. D. (1990). Habitat preferences and distribution of mammals in California chaparral. Res. Pap. PSW-202. Berkeley, CA: U.S. Department of Agriculture, Forest Service, Pacific Southwest Research Station.</a:t>
            </a:r>
          </a:p>
          <a:p>
            <a:pPr>
              <a:spcBef>
                <a:spcPts val="0"/>
              </a:spcBef>
              <a:spcAft>
                <a:spcPts val="0"/>
              </a:spcAft>
            </a:pPr>
            <a:r>
              <a:rPr lang="en-US" sz="900" b="0" dirty="0" err="1"/>
              <a:t>Schwilk</a:t>
            </a:r>
            <a:r>
              <a:rPr lang="en-US" sz="900" b="0" dirty="0"/>
              <a:t>, D. W., &amp; Keeley, J. E. (1998). Rodent populations after a large wildfire in California chaparral and coastal sage scrub. </a:t>
            </a:r>
            <a:r>
              <a:rPr lang="en-US" sz="900" b="0" i="1" dirty="0"/>
              <a:t>Southwestern Naturalist,43</a:t>
            </a:r>
            <a:r>
              <a:rPr lang="en-US" sz="900" b="0" dirty="0"/>
              <a:t>(4), 480-483.</a:t>
            </a:r>
          </a:p>
          <a:p>
            <a:pPr>
              <a:spcBef>
                <a:spcPts val="0"/>
              </a:spcBef>
              <a:spcAft>
                <a:spcPts val="0"/>
              </a:spcAft>
            </a:pPr>
            <a:r>
              <a:rPr lang="en-US" sz="900" b="0" dirty="0"/>
              <a:t>Simons, L. H. (1991). Rodent dynamics in relation to fire in the Sonoran Desert. </a:t>
            </a:r>
            <a:r>
              <a:rPr lang="en-US" sz="900" b="0" i="1" dirty="0"/>
              <a:t>Journal of Mammalogy,72</a:t>
            </a:r>
            <a:r>
              <a:rPr lang="en-US" sz="900" b="0" dirty="0"/>
              <a:t>(3), 518-524. doi:10.2307/1382135</a:t>
            </a:r>
          </a:p>
          <a:p>
            <a:pPr>
              <a:spcBef>
                <a:spcPts val="0"/>
              </a:spcBef>
              <a:spcAft>
                <a:spcPts val="0"/>
              </a:spcAft>
            </a:pPr>
            <a:r>
              <a:rPr lang="en-US" sz="900" b="0" dirty="0"/>
              <a:t>Singer, F. J., &amp; </a:t>
            </a:r>
            <a:r>
              <a:rPr lang="en-US" sz="900" b="0" dirty="0" err="1"/>
              <a:t>Schullery</a:t>
            </a:r>
            <a:r>
              <a:rPr lang="en-US" sz="900" b="0" dirty="0"/>
              <a:t>, P. (1989). Yellowstone wildlife: Populations in process. </a:t>
            </a:r>
            <a:r>
              <a:rPr lang="en-US" sz="900" b="0" i="1" dirty="0"/>
              <a:t>Western Wildlands,15</a:t>
            </a:r>
            <a:r>
              <a:rPr lang="en-US" sz="900" b="0" dirty="0"/>
              <a:t>(2), 18-22. </a:t>
            </a:r>
          </a:p>
          <a:p>
            <a:pPr>
              <a:spcBef>
                <a:spcPts val="0"/>
              </a:spcBef>
              <a:spcAft>
                <a:spcPts val="0"/>
              </a:spcAft>
            </a:pPr>
            <a:r>
              <a:rPr lang="en-US" sz="900" b="0" dirty="0"/>
              <a:t>Smith, J. K. (2000). Wildland fire in ecosystems: Effects of fire on fauna (Vol. 1, Gen Tech Rep RMRS-GTR-42). Fort Collins: U.S. Dept. of Agriculture, Forest Service, Rocky Mountain Research Station.</a:t>
            </a:r>
          </a:p>
          <a:p>
            <a:pPr>
              <a:spcBef>
                <a:spcPts val="0"/>
              </a:spcBef>
              <a:spcAft>
                <a:spcPts val="0"/>
              </a:spcAft>
            </a:pPr>
            <a:r>
              <a:rPr lang="en-US" sz="900" b="0" dirty="0"/>
              <a:t>Sugihara, N. G., van </a:t>
            </a:r>
            <a:r>
              <a:rPr lang="en-US" sz="900" b="0" dirty="0" err="1"/>
              <a:t>Wagtendonk</a:t>
            </a:r>
            <a:r>
              <a:rPr lang="en-US" sz="900" b="0" dirty="0"/>
              <a:t>, J. W., Shaffer, K. E., </a:t>
            </a:r>
            <a:r>
              <a:rPr lang="en-US" sz="900" b="0" dirty="0" err="1"/>
              <a:t>Fites</a:t>
            </a:r>
            <a:r>
              <a:rPr lang="en-US" sz="900" b="0" dirty="0"/>
              <a:t>-Kaufman, J., </a:t>
            </a:r>
            <a:r>
              <a:rPr lang="en-US" sz="900" b="0" dirty="0" err="1"/>
              <a:t>Thode</a:t>
            </a:r>
            <a:r>
              <a:rPr lang="en-US" sz="900" b="0" dirty="0"/>
              <a:t>, A. (Eds.). (2006). Fire in </a:t>
            </a:r>
            <a:r>
              <a:rPr lang="en-US" sz="900" b="0" dirty="0" err="1"/>
              <a:t>california's</a:t>
            </a:r>
            <a:r>
              <a:rPr lang="en-US" sz="900" b="0" dirty="0"/>
              <a:t> ecosystems. Retrieved from https://</a:t>
            </a:r>
            <a:r>
              <a:rPr lang="en-US" sz="900" b="0" dirty="0" err="1"/>
              <a:t>ebookcentral.proquest.com</a:t>
            </a:r>
            <a:endParaRPr lang="en-US" sz="900" b="0" dirty="0"/>
          </a:p>
          <a:p>
            <a:pPr>
              <a:spcBef>
                <a:spcPts val="0"/>
              </a:spcBef>
              <a:spcAft>
                <a:spcPts val="0"/>
              </a:spcAft>
            </a:pPr>
            <a:r>
              <a:rPr lang="en-US" sz="900" b="0" dirty="0"/>
              <a:t>Taylor, R. S.  (n.d.). </a:t>
            </a:r>
            <a:r>
              <a:rPr lang="en-US" sz="900" b="0" i="1" dirty="0"/>
              <a:t>Fire regime, fire history, and fire behavior in the Santa Monica Mountains </a:t>
            </a:r>
            <a:r>
              <a:rPr lang="en-US" sz="900" b="0" dirty="0"/>
              <a:t>[PowerPoint slides]. </a:t>
            </a:r>
          </a:p>
          <a:p>
            <a:pPr>
              <a:spcBef>
                <a:spcPts val="0"/>
              </a:spcBef>
              <a:spcAft>
                <a:spcPts val="0"/>
              </a:spcAft>
            </a:pPr>
            <a:r>
              <a:rPr lang="en-US" sz="900" b="0" dirty="0"/>
              <a:t>United States Geological Survey (USGS). (2014). Living with fire [film]. Retrieved April 24, 2018 from https://</a:t>
            </a:r>
            <a:r>
              <a:rPr lang="en-US" sz="900" b="0" dirty="0" err="1"/>
              <a:t>www.youtube.com</a:t>
            </a:r>
            <a:r>
              <a:rPr lang="en-US" sz="900" b="0" dirty="0"/>
              <a:t>/</a:t>
            </a:r>
            <a:r>
              <a:rPr lang="en-US" sz="900" b="0" dirty="0" err="1"/>
              <a:t>watch?v</a:t>
            </a:r>
            <a:r>
              <a:rPr lang="en-US" sz="900" b="0" dirty="0"/>
              <a:t>=aJ9mE0TzrX0</a:t>
            </a:r>
          </a:p>
          <a:p>
            <a:pPr>
              <a:spcBef>
                <a:spcPts val="0"/>
              </a:spcBef>
              <a:spcAft>
                <a:spcPts val="0"/>
              </a:spcAft>
            </a:pPr>
            <a:r>
              <a:rPr lang="en-US" sz="900" b="0" dirty="0"/>
              <a:t>United States Geological Survey (USGS). (2017). Post-fire debris flow. Retrieved April 28, 2018, from </a:t>
            </a:r>
            <a:r>
              <a:rPr lang="en-US" sz="900" b="0" dirty="0">
                <a:hlinkClick r:id="rId4"/>
              </a:rPr>
              <a:t>https://ca.water.usgs.gov/flooding/wildfires-debris-flow.html</a:t>
            </a:r>
            <a:endParaRPr lang="en-US" sz="900" b="0" dirty="0"/>
          </a:p>
          <a:p>
            <a:pPr>
              <a:spcBef>
                <a:spcPts val="0"/>
              </a:spcBef>
              <a:spcAft>
                <a:spcPts val="0"/>
              </a:spcAft>
            </a:pPr>
            <a:r>
              <a:rPr lang="en-US" sz="900" b="0" dirty="0"/>
              <a:t>Wells, C.G., Campbell, R.E., </a:t>
            </a:r>
            <a:r>
              <a:rPr lang="en-US" sz="900" b="0" dirty="0" err="1"/>
              <a:t>DeBano</a:t>
            </a:r>
            <a:r>
              <a:rPr lang="en-US" sz="900" b="0" dirty="0"/>
              <a:t>, L.F., Lewis, C.E., </a:t>
            </a:r>
            <a:r>
              <a:rPr lang="en-US" sz="900" b="0" dirty="0" err="1"/>
              <a:t>Fredricksen</a:t>
            </a:r>
            <a:r>
              <a:rPr lang="en-US" sz="900" b="0" dirty="0"/>
              <a:t>, R.L., Franklin, E.C., …Dunn, P.H. (1979). Effects of fire on soil: a state of knowledge review. USDA Forest Service, General Technical Report WO-7.</a:t>
            </a:r>
          </a:p>
          <a:p>
            <a:pPr>
              <a:spcBef>
                <a:spcPts val="0"/>
              </a:spcBef>
              <a:spcAft>
                <a:spcPts val="0"/>
              </a:spcAft>
            </a:pPr>
            <a:r>
              <a:rPr lang="en-US" sz="900" b="0" dirty="0"/>
              <a:t>Witter, M., Taylor, R., Davis, S. (2007). Vegetation response to wildfire and history in the Santa Monica mountains, California. In </a:t>
            </a:r>
            <a:r>
              <a:rPr lang="en-US" sz="900" b="0" i="1" dirty="0"/>
              <a:t>Flora and ecology of the Santa Monica Mountains: Proceedings of the 32nd annual Southern California Botanists symposium</a:t>
            </a:r>
            <a:r>
              <a:rPr lang="en-US" sz="900" b="0" dirty="0"/>
              <a:t>, ed. D.A. Knapp, (pp. 173-194). Southern California Botanists Special Publication No. 4, Fullerton, CA.</a:t>
            </a:r>
          </a:p>
          <a:p>
            <a:pPr>
              <a:spcBef>
                <a:spcPts val="0"/>
              </a:spcBef>
              <a:spcAft>
                <a:spcPts val="0"/>
              </a:spcAft>
            </a:pPr>
            <a:r>
              <a:rPr lang="en-US" sz="900" b="0" dirty="0"/>
              <a:t>Wooten, G. (n.d.). Fire and fuels management: Definitions, ambiguous terminology and references. Retrieved April 13, 2018, from </a:t>
            </a:r>
            <a:r>
              <a:rPr lang="en-US" sz="900" b="0" dirty="0">
                <a:hlinkClick r:id="rId5"/>
              </a:rPr>
              <a:t>https://www.nps.gov/olym/learn/management/upload/fire-wildfire-definitions-2.pdf</a:t>
            </a:r>
            <a:endParaRPr lang="en-US" sz="900" b="0" dirty="0"/>
          </a:p>
          <a:p>
            <a:pPr>
              <a:spcBef>
                <a:spcPts val="0"/>
              </a:spcBef>
              <a:spcAft>
                <a:spcPts val="0"/>
              </a:spcAft>
            </a:pPr>
            <a:r>
              <a:rPr lang="en-US" sz="900" b="0" dirty="0" err="1"/>
              <a:t>Zedler</a:t>
            </a:r>
            <a:r>
              <a:rPr lang="en-US" sz="900" b="0" dirty="0"/>
              <a:t>, P.H. (1995). Fire frequency in southern California shrublands: Biological effects and management options. In </a:t>
            </a:r>
            <a:r>
              <a:rPr lang="en-US" sz="900" b="0" i="1" dirty="0"/>
              <a:t>Brushfires in California: Ecology and resource management</a:t>
            </a:r>
            <a:r>
              <a:rPr lang="en-US" sz="900" b="0" dirty="0"/>
              <a:t>, eds. J.E. Keeley and T. Scott, 101-112. International Association of Wildland Fire, Fairfield, WA.</a:t>
            </a:r>
          </a:p>
        </p:txBody>
      </p:sp>
      <p:sp>
        <p:nvSpPr>
          <p:cNvPr id="2" name="Title 1">
            <a:extLst>
              <a:ext uri="{FF2B5EF4-FFF2-40B4-BE49-F238E27FC236}">
                <a16:creationId xmlns:a16="http://schemas.microsoft.com/office/drawing/2014/main" id="{B36F59E7-D667-7047-ACC6-7696BB707E73}"/>
              </a:ext>
            </a:extLst>
          </p:cNvPr>
          <p:cNvSpPr>
            <a:spLocks noGrp="1"/>
          </p:cNvSpPr>
          <p:nvPr>
            <p:ph type="title"/>
          </p:nvPr>
        </p:nvSpPr>
        <p:spPr>
          <a:xfrm>
            <a:off x="3319622" y="76776"/>
            <a:ext cx="7958331" cy="1077229"/>
          </a:xfrm>
        </p:spPr>
        <p:txBody>
          <a:bodyPr>
            <a:normAutofit/>
          </a:bodyPr>
          <a:lstStyle/>
          <a:p>
            <a:r>
              <a:rPr lang="en-US" sz="1600" dirty="0">
                <a:solidFill>
                  <a:schemeClr val="accent1"/>
                </a:solidFill>
                <a:latin typeface="Zapfino" panose="03030300040707070C03" pitchFamily="66" charset="77"/>
              </a:rPr>
              <a:t>References</a:t>
            </a:r>
          </a:p>
        </p:txBody>
      </p:sp>
      <p:sp>
        <p:nvSpPr>
          <p:cNvPr id="3" name="Content Placeholder 2">
            <a:extLst>
              <a:ext uri="{FF2B5EF4-FFF2-40B4-BE49-F238E27FC236}">
                <a16:creationId xmlns:a16="http://schemas.microsoft.com/office/drawing/2014/main" id="{D42CC861-2C3B-0243-885C-1C5EA71D2A04}"/>
              </a:ext>
            </a:extLst>
          </p:cNvPr>
          <p:cNvSpPr>
            <a:spLocks noGrp="1"/>
          </p:cNvSpPr>
          <p:nvPr>
            <p:ph idx="1"/>
          </p:nvPr>
        </p:nvSpPr>
        <p:spPr>
          <a:xfrm>
            <a:off x="169930" y="76776"/>
            <a:ext cx="5926070" cy="6781224"/>
          </a:xfrm>
          <a:solidFill>
            <a:schemeClr val="bg2"/>
          </a:solidFill>
        </p:spPr>
        <p:txBody>
          <a:bodyPr anchor="t">
            <a:normAutofit fontScale="92500"/>
          </a:bodyPr>
          <a:lstStyle/>
          <a:p>
            <a:pPr>
              <a:spcBef>
                <a:spcPts val="0"/>
              </a:spcBef>
              <a:spcAft>
                <a:spcPts val="0"/>
              </a:spcAft>
            </a:pPr>
            <a:r>
              <a:rPr lang="en-US" sz="1000" b="0" dirty="0" err="1"/>
              <a:t>Bendell</a:t>
            </a:r>
            <a:r>
              <a:rPr lang="en-US" sz="1000" b="0" dirty="0"/>
              <a:t>, J. F. (1974). Effects of fire on birds and mammals. </a:t>
            </a:r>
            <a:r>
              <a:rPr lang="en-US" sz="1000" b="0" i="1" dirty="0"/>
              <a:t>Fire and Ecosystems,</a:t>
            </a:r>
            <a:r>
              <a:rPr lang="en-US" sz="1000" b="0" dirty="0"/>
              <a:t>73-138. doi:10.1016/b978-0-12-424255-5.50009-2</a:t>
            </a:r>
          </a:p>
          <a:p>
            <a:pPr>
              <a:spcBef>
                <a:spcPts val="0"/>
              </a:spcBef>
              <a:spcAft>
                <a:spcPts val="0"/>
              </a:spcAft>
            </a:pPr>
            <a:r>
              <a:rPr lang="en-US" sz="1000" b="0" dirty="0"/>
              <a:t>Biswell, H. H. (1989). </a:t>
            </a:r>
            <a:r>
              <a:rPr lang="en-US" sz="1000" b="0" i="1" dirty="0"/>
              <a:t>Prescribed burning in California wildlands vegetation management</a:t>
            </a:r>
            <a:r>
              <a:rPr lang="en-US" sz="1000" b="0" dirty="0"/>
              <a:t>. Berkeley: University of California Press.</a:t>
            </a:r>
          </a:p>
          <a:p>
            <a:pPr>
              <a:spcBef>
                <a:spcPts val="0"/>
              </a:spcBef>
              <a:spcAft>
                <a:spcPts val="0"/>
              </a:spcAft>
            </a:pPr>
            <a:r>
              <a:rPr lang="en-US" sz="1000" b="0" dirty="0"/>
              <a:t>California Chaparral Institute (CCI). (</a:t>
            </a:r>
            <a:r>
              <a:rPr lang="en-US" sz="1000" b="0" dirty="0" err="1"/>
              <a:t>n.d.a</a:t>
            </a:r>
            <a:r>
              <a:rPr lang="en-US" sz="1000" b="0" dirty="0"/>
              <a:t>). Fire and nature. Retrieved April 07, 2018, from http://</a:t>
            </a:r>
            <a:r>
              <a:rPr lang="en-US" sz="1000" b="0" dirty="0" err="1"/>
              <a:t>www.californiachaparral.org</a:t>
            </a:r>
            <a:r>
              <a:rPr lang="en-US" sz="1000" b="0" dirty="0"/>
              <a:t>/fire/</a:t>
            </a:r>
            <a:r>
              <a:rPr lang="en-US" sz="1000" b="0" dirty="0" err="1"/>
              <a:t>firenature.html</a:t>
            </a:r>
            <a:endParaRPr lang="en-US" sz="1000" b="0" dirty="0"/>
          </a:p>
          <a:p>
            <a:pPr>
              <a:spcBef>
                <a:spcPts val="0"/>
              </a:spcBef>
              <a:spcAft>
                <a:spcPts val="0"/>
              </a:spcAft>
            </a:pPr>
            <a:r>
              <a:rPr lang="en-US" sz="1000" b="0" dirty="0"/>
              <a:t>California Chaparral Institute (CCI). (</a:t>
            </a:r>
            <a:r>
              <a:rPr lang="en-US" sz="1000" b="0" dirty="0" err="1"/>
              <a:t>n.d.b</a:t>
            </a:r>
            <a:r>
              <a:rPr lang="en-US" sz="1000" b="0" dirty="0"/>
              <a:t>). What’s the chaparral’s relationship to fire? [Informational Handout]. </a:t>
            </a:r>
            <a:r>
              <a:rPr lang="en-US" sz="1000" b="0" dirty="0" err="1"/>
              <a:t>www.californiachaparral.org</a:t>
            </a:r>
            <a:r>
              <a:rPr lang="en-US" sz="1000" b="0" dirty="0"/>
              <a:t>. Retrieved from personal communication from Richard Halsey</a:t>
            </a:r>
          </a:p>
          <a:p>
            <a:pPr>
              <a:spcBef>
                <a:spcPts val="0"/>
              </a:spcBef>
              <a:spcAft>
                <a:spcPts val="0"/>
              </a:spcAft>
            </a:pPr>
            <a:r>
              <a:rPr lang="en-US" sz="1000" b="0" dirty="0"/>
              <a:t>Carey, H. &amp; Schumann, M. (2003). Modifying wildfire behavior – The effectiveness of fuel treatments: The status of our knowledge. National Community Forestry Center, Southwest Region. Working Paper April 2003.</a:t>
            </a:r>
          </a:p>
          <a:p>
            <a:pPr>
              <a:spcBef>
                <a:spcPts val="0"/>
              </a:spcBef>
              <a:spcAft>
                <a:spcPts val="0"/>
              </a:spcAft>
            </a:pPr>
            <a:r>
              <a:rPr lang="en-US" sz="1000" b="0" dirty="0" err="1"/>
              <a:t>DeBano</a:t>
            </a:r>
            <a:r>
              <a:rPr lang="en-US" sz="1000" b="0" dirty="0"/>
              <a:t>, L.F., (1981). Water repellent soils: a state-of-the-art. USDA Forest Service, Pacific Southwest Forest and Range Experiment Station, General Technical Report PSW-46.</a:t>
            </a:r>
          </a:p>
          <a:p>
            <a:pPr>
              <a:spcBef>
                <a:spcPts val="0"/>
              </a:spcBef>
              <a:spcAft>
                <a:spcPts val="0"/>
              </a:spcAft>
            </a:pPr>
            <a:r>
              <a:rPr lang="en-US" sz="1000" b="0" dirty="0" err="1"/>
              <a:t>DeBano</a:t>
            </a:r>
            <a:r>
              <a:rPr lang="en-US" sz="1000" b="0" dirty="0"/>
              <a:t>, L. F., </a:t>
            </a:r>
            <a:r>
              <a:rPr lang="en-US" sz="1000" b="0" dirty="0" err="1"/>
              <a:t>Neary</a:t>
            </a:r>
            <a:r>
              <a:rPr lang="en-US" sz="1000" b="0" dirty="0"/>
              <a:t>, D. G., &amp; </a:t>
            </a:r>
            <a:r>
              <a:rPr lang="en-US" sz="1000" b="0" dirty="0" err="1"/>
              <a:t>Ffolliott</a:t>
            </a:r>
            <a:r>
              <a:rPr lang="en-US" sz="1000" b="0" dirty="0"/>
              <a:t>, P. F. (1998). </a:t>
            </a:r>
            <a:r>
              <a:rPr lang="en-US" sz="1000" b="0" i="1" dirty="0"/>
              <a:t>Fire's effects on ecosystems</a:t>
            </a:r>
            <a:r>
              <a:rPr lang="en-US" sz="1000" b="0" dirty="0"/>
              <a:t>. New York, NY: John Wiley and Sons.</a:t>
            </a:r>
          </a:p>
          <a:p>
            <a:pPr>
              <a:spcBef>
                <a:spcPts val="0"/>
              </a:spcBef>
              <a:spcAft>
                <a:spcPts val="0"/>
              </a:spcAft>
            </a:pPr>
            <a:r>
              <a:rPr lang="en-US" sz="1000" b="0" dirty="0"/>
              <a:t>Dodd, N. L. (1988). Fire management and southwestern raptors. In: </a:t>
            </a:r>
            <a:r>
              <a:rPr lang="en-US" sz="1000" b="0" dirty="0" err="1"/>
              <a:t>Glinski</a:t>
            </a:r>
            <a:r>
              <a:rPr lang="en-US" sz="1000" b="0" dirty="0"/>
              <a:t>, R. L.; Pendleton, Beth </a:t>
            </a:r>
            <a:r>
              <a:rPr lang="en-US" sz="1000" b="0" dirty="0" err="1"/>
              <a:t>Giron</a:t>
            </a:r>
            <a:r>
              <a:rPr lang="en-US" sz="1000" b="0" dirty="0"/>
              <a:t>; Moss, Mary Beth; [and others], eds. Proceedings of the southwest raptor symposium and workshop; 1986 May 21-24; Tucson, AZ. NWF Scientific and Technology Series No. 11. Washington, DC: National Wildlife Federation: 341-347.</a:t>
            </a:r>
          </a:p>
          <a:p>
            <a:pPr>
              <a:spcBef>
                <a:spcPts val="0"/>
              </a:spcBef>
              <a:spcAft>
                <a:spcPts val="0"/>
              </a:spcAft>
            </a:pPr>
            <a:r>
              <a:rPr lang="en-US" sz="1000" b="0" dirty="0"/>
              <a:t>Ecological Society of America (ESA). (</a:t>
            </a:r>
            <a:r>
              <a:rPr lang="en-US" sz="1000" b="0" dirty="0" err="1"/>
              <a:t>n.d.</a:t>
            </a:r>
            <a:r>
              <a:rPr lang="en-US" sz="1000" b="0" dirty="0"/>
              <a:t>). What does ecology have to do with me. Retrieved February 13, 2018, from https://</a:t>
            </a:r>
            <a:r>
              <a:rPr lang="en-US" sz="1000" b="0" dirty="0" err="1"/>
              <a:t>www.esa.org</a:t>
            </a:r>
            <a:r>
              <a:rPr lang="en-US" sz="1000" b="0" dirty="0"/>
              <a:t>/</a:t>
            </a:r>
            <a:r>
              <a:rPr lang="en-US" sz="1000" b="0" dirty="0" err="1"/>
              <a:t>esa</a:t>
            </a:r>
            <a:r>
              <a:rPr lang="en-US" sz="1000" b="0" dirty="0"/>
              <a:t>/education-and-diversity/what-does-ecology-have-to-do-with-me/</a:t>
            </a:r>
          </a:p>
          <a:p>
            <a:pPr>
              <a:spcBef>
                <a:spcPts val="0"/>
              </a:spcBef>
              <a:spcAft>
                <a:spcPts val="0"/>
              </a:spcAft>
            </a:pPr>
            <a:r>
              <a:rPr lang="en-US" sz="1000" b="0" dirty="0"/>
              <a:t>Erwin, W. J., &amp; </a:t>
            </a:r>
            <a:r>
              <a:rPr lang="en-US" sz="1000" b="0" dirty="0" err="1"/>
              <a:t>Stasiak</a:t>
            </a:r>
            <a:r>
              <a:rPr lang="en-US" sz="1000" b="0" dirty="0"/>
              <a:t>, R. H. (1979). Vertebrate mortality during the burning of a reestablished prairie in Nebraska. </a:t>
            </a:r>
            <a:r>
              <a:rPr lang="en-US" sz="1000" b="0" i="1" dirty="0"/>
              <a:t>American Midland Naturalist,101</a:t>
            </a:r>
            <a:r>
              <a:rPr lang="en-US" sz="1000" b="0" dirty="0"/>
              <a:t>(1), 247. doi:10.2307/2424922 </a:t>
            </a:r>
          </a:p>
          <a:p>
            <a:pPr>
              <a:spcBef>
                <a:spcPts val="0"/>
              </a:spcBef>
              <a:spcAft>
                <a:spcPts val="0"/>
              </a:spcAft>
            </a:pPr>
            <a:r>
              <a:rPr lang="en-US" sz="1000" b="0" dirty="0"/>
              <a:t>Ford, W. M., Menzel, M., </a:t>
            </a:r>
            <a:r>
              <a:rPr lang="en-US" sz="1000" b="0" dirty="0" err="1"/>
              <a:t>Mcgill</a:t>
            </a:r>
            <a:r>
              <a:rPr lang="en-US" sz="1000" b="0" dirty="0"/>
              <a:t>, D. W., </a:t>
            </a:r>
            <a:r>
              <a:rPr lang="en-US" sz="1000" b="0" dirty="0" err="1"/>
              <a:t>Laerm</a:t>
            </a:r>
            <a:r>
              <a:rPr lang="en-US" sz="1000" b="0" dirty="0"/>
              <a:t>, J., &amp; </a:t>
            </a:r>
            <a:r>
              <a:rPr lang="en-US" sz="1000" b="0" dirty="0" err="1"/>
              <a:t>Mccay</a:t>
            </a:r>
            <a:r>
              <a:rPr lang="en-US" sz="1000" b="0" dirty="0"/>
              <a:t>, T. S. (1999). Effects of a community restoration fire on small mammals and herpetofauna in the southern Appalachians. </a:t>
            </a:r>
            <a:r>
              <a:rPr lang="en-US" sz="1000" b="0" i="1" dirty="0"/>
              <a:t>Forest Ecology and Management,114</a:t>
            </a:r>
            <a:r>
              <a:rPr lang="en-US" sz="1000" b="0" dirty="0"/>
              <a:t>(2-3), 233-243. doi:10.1016/s0378-1127(98)00354-5</a:t>
            </a:r>
          </a:p>
          <a:p>
            <a:pPr>
              <a:spcBef>
                <a:spcPts val="0"/>
              </a:spcBef>
              <a:spcAft>
                <a:spcPts val="0"/>
              </a:spcAft>
            </a:pPr>
            <a:r>
              <a:rPr lang="en-US" sz="1000" b="0" dirty="0"/>
              <a:t>Halsey, R. W. (2008). Fire, chaparral, and survival in southern California. San Diego, CA: Sunbelt Publications.</a:t>
            </a:r>
          </a:p>
          <a:p>
            <a:pPr>
              <a:spcBef>
                <a:spcPts val="0"/>
              </a:spcBef>
              <a:spcAft>
                <a:spcPts val="0"/>
              </a:spcAft>
            </a:pPr>
            <a:r>
              <a:rPr lang="en-US" sz="1000" b="0" dirty="0"/>
              <a:t>Hart, S. (1998). Beetle mania: An attraction to fire. </a:t>
            </a:r>
            <a:r>
              <a:rPr lang="en-US" sz="1000" b="0" i="1" dirty="0"/>
              <a:t>BioScience,48</a:t>
            </a:r>
            <a:r>
              <a:rPr lang="en-US" sz="1000" b="0" dirty="0"/>
              <a:t>(1), 3-5. doi:10.2307/1313221</a:t>
            </a:r>
          </a:p>
          <a:p>
            <a:pPr>
              <a:spcBef>
                <a:spcPts val="0"/>
              </a:spcBef>
              <a:spcAft>
                <a:spcPts val="0"/>
              </a:spcAft>
            </a:pPr>
            <a:r>
              <a:rPr lang="en-US" sz="1000" b="0" dirty="0"/>
              <a:t>Kaufman, G. A., Kaufman, D. W., &amp; </a:t>
            </a:r>
            <a:r>
              <a:rPr lang="en-US" sz="1000" b="0" dirty="0" err="1"/>
              <a:t>Finck</a:t>
            </a:r>
            <a:r>
              <a:rPr lang="en-US" sz="1000" b="0" dirty="0"/>
              <a:t>, E. J. (1988). Influence of fire and topography on habitat selection by </a:t>
            </a:r>
            <a:r>
              <a:rPr lang="en-US" sz="1000" b="0" dirty="0" err="1"/>
              <a:t>peromyscus</a:t>
            </a:r>
            <a:r>
              <a:rPr lang="en-US" sz="1000" b="0" dirty="0"/>
              <a:t> </a:t>
            </a:r>
            <a:r>
              <a:rPr lang="en-US" sz="1000" b="0" dirty="0" err="1"/>
              <a:t>maniculatus</a:t>
            </a:r>
            <a:r>
              <a:rPr lang="en-US" sz="1000" b="0" dirty="0"/>
              <a:t> and </a:t>
            </a:r>
            <a:r>
              <a:rPr lang="en-US" sz="1000" b="0" dirty="0" err="1"/>
              <a:t>reithrodontomys</a:t>
            </a:r>
            <a:r>
              <a:rPr lang="en-US" sz="1000" b="0" dirty="0"/>
              <a:t> </a:t>
            </a:r>
            <a:r>
              <a:rPr lang="en-US" sz="1000" b="0" dirty="0" err="1"/>
              <a:t>megalotis</a:t>
            </a:r>
            <a:r>
              <a:rPr lang="en-US" sz="1000" b="0" dirty="0"/>
              <a:t> in </a:t>
            </a:r>
            <a:r>
              <a:rPr lang="en-US" sz="1000" b="0" dirty="0" err="1"/>
              <a:t>ungrazed</a:t>
            </a:r>
            <a:r>
              <a:rPr lang="en-US" sz="1000" b="0" dirty="0"/>
              <a:t> tallgrass prairie. </a:t>
            </a:r>
            <a:r>
              <a:rPr lang="en-US" sz="1000" b="0" i="1" dirty="0"/>
              <a:t>Journal of Mammalogy,69</a:t>
            </a:r>
            <a:r>
              <a:rPr lang="en-US" sz="1000" b="0" dirty="0"/>
              <a:t>(2), 342-352. doi:10.2307/1381384</a:t>
            </a:r>
          </a:p>
          <a:p>
            <a:pPr>
              <a:spcBef>
                <a:spcPts val="0"/>
              </a:spcBef>
              <a:spcAft>
                <a:spcPts val="0"/>
              </a:spcAft>
            </a:pPr>
            <a:r>
              <a:rPr lang="en-US" sz="1000" b="0" dirty="0"/>
              <a:t>Keeley, J.E., Pfaff, A.H., &amp; Safford, H.D. (2005). Fire suppression impacts on postfire recovery of Sierra Nevada chaparral shrublands. </a:t>
            </a:r>
            <a:r>
              <a:rPr lang="en-US" sz="1000" b="0" i="1" dirty="0"/>
              <a:t>International Journal of Wildland Fire, 14 (</a:t>
            </a:r>
            <a:r>
              <a:rPr lang="en-US" sz="1000" b="0" dirty="0"/>
              <a:t>pp</a:t>
            </a:r>
            <a:r>
              <a:rPr lang="en-US" sz="1000" b="0" i="1" dirty="0"/>
              <a:t>. </a:t>
            </a:r>
            <a:r>
              <a:rPr lang="en-US" sz="1000" b="0" dirty="0"/>
              <a:t>255-265).</a:t>
            </a:r>
          </a:p>
          <a:p>
            <a:pPr>
              <a:spcBef>
                <a:spcPts val="0"/>
              </a:spcBef>
              <a:spcAft>
                <a:spcPts val="0"/>
              </a:spcAft>
            </a:pPr>
            <a:r>
              <a:rPr lang="en-US" sz="1000" b="0" dirty="0" err="1"/>
              <a:t>Komarek</a:t>
            </a:r>
            <a:r>
              <a:rPr lang="en-US" sz="1000" b="0" dirty="0"/>
              <a:t>, E. V., Sr. (1969). Fire and animal behavior. In: Proceedings, 9th annual Tall Timbers Fire Ecology conference; 1969 April 10-11; Tallahassee, FL. Tallahassee, FL: Tall Timbers Research Station: 161-207.</a:t>
            </a:r>
          </a:p>
          <a:p>
            <a:pPr>
              <a:spcBef>
                <a:spcPts val="0"/>
              </a:spcBef>
              <a:spcAft>
                <a:spcPts val="0"/>
              </a:spcAft>
            </a:pPr>
            <a:r>
              <a:rPr lang="en-US" sz="1000" b="0" dirty="0"/>
              <a:t>Lillywhite, H. B., &amp; North, F. (1974). Perching behavior of </a:t>
            </a:r>
            <a:r>
              <a:rPr lang="en-US" sz="1000" b="0" dirty="0" err="1"/>
              <a:t>sceloporus</a:t>
            </a:r>
            <a:r>
              <a:rPr lang="en-US" sz="1000" b="0" dirty="0"/>
              <a:t> </a:t>
            </a:r>
            <a:r>
              <a:rPr lang="en-US" sz="1000" b="0" dirty="0" err="1"/>
              <a:t>occidentalis</a:t>
            </a:r>
            <a:r>
              <a:rPr lang="en-US" sz="1000" b="0" dirty="0"/>
              <a:t> in recently burned chaparral. </a:t>
            </a:r>
            <a:r>
              <a:rPr lang="en-US" sz="1000" b="0" i="1" dirty="0"/>
              <a:t>Copeia,1974</a:t>
            </a:r>
            <a:r>
              <a:rPr lang="en-US" sz="1000" b="0" dirty="0"/>
              <a:t>(1), 256. doi:10.2307/1443035 </a:t>
            </a:r>
          </a:p>
          <a:p>
            <a:pPr>
              <a:spcBef>
                <a:spcPts val="0"/>
              </a:spcBef>
              <a:spcAft>
                <a:spcPts val="0"/>
              </a:spcAft>
            </a:pPr>
            <a:r>
              <a:rPr lang="en-US" sz="1000" b="0" dirty="0" err="1"/>
              <a:t>Litman</a:t>
            </a:r>
            <a:r>
              <a:rPr lang="en-US" sz="1000" b="0" dirty="0"/>
              <a:t>, L. (Ed.). (2013). California’s native landscape. </a:t>
            </a:r>
            <a:r>
              <a:rPr lang="en-US" sz="1000" b="0" i="1" dirty="0"/>
              <a:t>Forestland Steward</a:t>
            </a:r>
            <a:r>
              <a:rPr lang="en-US" sz="1000" b="0" dirty="0"/>
              <a:t>, </a:t>
            </a:r>
            <a:r>
              <a:rPr lang="en-US" sz="1000" b="0" i="1" dirty="0"/>
              <a:t>Summer 2013</a:t>
            </a:r>
            <a:r>
              <a:rPr lang="en-US" sz="1000" b="0" dirty="0"/>
              <a:t>. Retrieved March 21, 2018, from </a:t>
            </a:r>
            <a:r>
              <a:rPr lang="en-US" sz="1000" b="0" dirty="0">
                <a:hlinkClick r:id="rId6"/>
              </a:rPr>
              <a:t>http://calfire.ca.gov/foreststeward/pdf/news-summer2013.pdf</a:t>
            </a:r>
            <a:endParaRPr lang="en-US" sz="1000" b="0" dirty="0"/>
          </a:p>
          <a:p>
            <a:pPr>
              <a:spcBef>
                <a:spcPts val="0"/>
              </a:spcBef>
              <a:spcAft>
                <a:spcPts val="0"/>
              </a:spcAft>
            </a:pPr>
            <a:r>
              <a:rPr lang="en-US" sz="1000" b="0" dirty="0" err="1"/>
              <a:t>Morearty</a:t>
            </a:r>
            <a:r>
              <a:rPr lang="en-US" sz="1000" b="0" dirty="0"/>
              <a:t>, D. J., Farris, R. E., Noda, D. K., &amp; Stanton, P. A. (1985). Effects of fire on a coastal sage scrub bird community. </a:t>
            </a:r>
            <a:r>
              <a:rPr lang="en-US" sz="1000" b="0" i="1" dirty="0"/>
              <a:t>The Southwestern Naturalist,30</a:t>
            </a:r>
            <a:r>
              <a:rPr lang="en-US" sz="1000" b="0" dirty="0"/>
              <a:t>(3), 452. doi:10.2307/3671284</a:t>
            </a:r>
          </a:p>
          <a:p>
            <a:pPr>
              <a:spcBef>
                <a:spcPts val="0"/>
              </a:spcBef>
              <a:spcAft>
                <a:spcPts val="0"/>
              </a:spcAft>
            </a:pPr>
            <a:r>
              <a:rPr lang="en-US" sz="1000" b="0" dirty="0"/>
              <a:t>National Park Service (NPS). (2005). Environmental impact statement fire management plan. United State Department of the Interior, National Park Service. Santa Monica Mountains National Recreation Area, Thousand Oaks, CA.</a:t>
            </a:r>
          </a:p>
        </p:txBody>
      </p:sp>
    </p:spTree>
    <p:extLst>
      <p:ext uri="{BB962C8B-B14F-4D97-AF65-F5344CB8AC3E}">
        <p14:creationId xmlns:p14="http://schemas.microsoft.com/office/powerpoint/2010/main" val="321669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E8B7C-327D-2C43-9437-C6A9EC6AB1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683968" cy="6858000"/>
          </a:xfrm>
          <a:prstGeom prst="rect">
            <a:avLst/>
          </a:prstGeom>
          <a:ln w="88900" cap="sq" cmpd="thickThin">
            <a:solidFill>
              <a:srgbClr val="000000"/>
            </a:solidFill>
            <a:prstDash val="solid"/>
            <a:miter lim="800000"/>
          </a:ln>
          <a:effectLst>
            <a:innerShdw blurRad="76200">
              <a:srgbClr val="000000"/>
            </a:innerShdw>
          </a:effectLst>
        </p:spPr>
      </p:pic>
      <p:sp>
        <p:nvSpPr>
          <p:cNvPr id="2" name="Title 1">
            <a:extLst>
              <a:ext uri="{FF2B5EF4-FFF2-40B4-BE49-F238E27FC236}">
                <a16:creationId xmlns:a16="http://schemas.microsoft.com/office/drawing/2014/main" id="{02AFACE7-3A45-B245-AC8A-50A922820B15}"/>
              </a:ext>
            </a:extLst>
          </p:cNvPr>
          <p:cNvSpPr>
            <a:spLocks noGrp="1"/>
          </p:cNvSpPr>
          <p:nvPr>
            <p:ph type="title"/>
          </p:nvPr>
        </p:nvSpPr>
        <p:spPr/>
        <p:txBody>
          <a:bodyPr/>
          <a:lstStyle/>
          <a:p>
            <a:r>
              <a:rPr lang="en-US" dirty="0">
                <a:solidFill>
                  <a:schemeClr val="accent5"/>
                </a:solidFill>
                <a:latin typeface="Zapfino" panose="03030300040707070C03" pitchFamily="66" charset="77"/>
              </a:rPr>
              <a:t>Wildfire &amp; Flora</a:t>
            </a:r>
          </a:p>
        </p:txBody>
      </p:sp>
      <p:sp>
        <p:nvSpPr>
          <p:cNvPr id="3" name="Text Placeholder 2">
            <a:extLst>
              <a:ext uri="{FF2B5EF4-FFF2-40B4-BE49-F238E27FC236}">
                <a16:creationId xmlns:a16="http://schemas.microsoft.com/office/drawing/2014/main" id="{F4BFCD43-B737-2A40-8997-BA0AF7754AC3}"/>
              </a:ext>
            </a:extLst>
          </p:cNvPr>
          <p:cNvSpPr>
            <a:spLocks noGrp="1"/>
          </p:cNvSpPr>
          <p:nvPr>
            <p:ph type="body" idx="1"/>
          </p:nvPr>
        </p:nvSpPr>
        <p:spPr/>
        <p:txBody>
          <a:bodyPr>
            <a:normAutofit/>
          </a:bodyPr>
          <a:lstStyle/>
          <a:p>
            <a:r>
              <a:rPr lang="en-US" sz="2400" dirty="0"/>
              <a:t>Fire Ecology</a:t>
            </a:r>
          </a:p>
        </p:txBody>
      </p:sp>
      <p:sp>
        <p:nvSpPr>
          <p:cNvPr id="4" name="TextBox 3">
            <a:extLst>
              <a:ext uri="{FF2B5EF4-FFF2-40B4-BE49-F238E27FC236}">
                <a16:creationId xmlns:a16="http://schemas.microsoft.com/office/drawing/2014/main" id="{59EF4236-320F-3448-B5F5-022D4F1E0A37}"/>
              </a:ext>
            </a:extLst>
          </p:cNvPr>
          <p:cNvSpPr txBox="1"/>
          <p:nvPr/>
        </p:nvSpPr>
        <p:spPr>
          <a:xfrm>
            <a:off x="2157412" y="6534834"/>
            <a:ext cx="2526555" cy="369332"/>
          </a:xfrm>
          <a:prstGeom prst="rect">
            <a:avLst/>
          </a:prstGeom>
          <a:noFill/>
        </p:spPr>
        <p:txBody>
          <a:bodyPr wrap="square" rtlCol="0">
            <a:spAutoFit/>
          </a:bodyPr>
          <a:lstStyle/>
          <a:p>
            <a:pPr algn="ctr"/>
            <a:r>
              <a:rPr lang="en-US" b="1" dirty="0">
                <a:ln w="10160">
                  <a:noFill/>
                  <a:prstDash val="solid"/>
                </a:ln>
                <a:solidFill>
                  <a:srgbClr val="FFFFFF"/>
                </a:solidFill>
                <a:effectLst>
                  <a:outerShdw blurRad="38100" dist="22860" dir="5400000" algn="tl" rotWithShape="0">
                    <a:srgbClr val="000000">
                      <a:alpha val="30000"/>
                    </a:srgbClr>
                  </a:outerShdw>
                </a:effectLst>
              </a:rPr>
              <a:t>Chaparral Bush Mallow</a:t>
            </a:r>
          </a:p>
        </p:txBody>
      </p:sp>
      <p:sp>
        <p:nvSpPr>
          <p:cNvPr id="5" name="TextBox 4">
            <a:extLst>
              <a:ext uri="{FF2B5EF4-FFF2-40B4-BE49-F238E27FC236}">
                <a16:creationId xmlns:a16="http://schemas.microsoft.com/office/drawing/2014/main" id="{4F0016BB-3073-4E4D-88E9-15C926127AB3}"/>
              </a:ext>
            </a:extLst>
          </p:cNvPr>
          <p:cNvSpPr txBox="1"/>
          <p:nvPr/>
        </p:nvSpPr>
        <p:spPr>
          <a:xfrm>
            <a:off x="4807307" y="6534834"/>
            <a:ext cx="2034072" cy="276999"/>
          </a:xfrm>
          <a:prstGeom prst="rect">
            <a:avLst/>
          </a:prstGeom>
          <a:noFill/>
        </p:spPr>
        <p:txBody>
          <a:bodyPr wrap="square" rtlCol="0">
            <a:spAutoFit/>
          </a:bodyPr>
          <a:lstStyle/>
          <a:p>
            <a:r>
              <a:rPr lang="en-US" sz="1200" dirty="0"/>
              <a:t>(Image: Bethany Szczepanski)</a:t>
            </a:r>
          </a:p>
        </p:txBody>
      </p:sp>
    </p:spTree>
    <p:extLst>
      <p:ext uri="{BB962C8B-B14F-4D97-AF65-F5344CB8AC3E}">
        <p14:creationId xmlns:p14="http://schemas.microsoft.com/office/powerpoint/2010/main" val="251946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DF4D-AEE6-7A4C-B76F-E2ED7922D299}"/>
              </a:ext>
            </a:extLst>
          </p:cNvPr>
          <p:cNvSpPr>
            <a:spLocks noGrp="1"/>
          </p:cNvSpPr>
          <p:nvPr>
            <p:ph type="title"/>
          </p:nvPr>
        </p:nvSpPr>
        <p:spPr>
          <a:xfrm>
            <a:off x="3069008" y="107969"/>
            <a:ext cx="7958331" cy="1077229"/>
          </a:xfrm>
        </p:spPr>
        <p:txBody>
          <a:bodyPr>
            <a:normAutofit fontScale="90000"/>
          </a:bodyPr>
          <a:lstStyle/>
          <a:p>
            <a:r>
              <a:rPr lang="en-US" dirty="0">
                <a:latin typeface="Zapfino" panose="03030300040707070C03" pitchFamily="66" charset="77"/>
              </a:rPr>
              <a:t>Chaparral</a:t>
            </a:r>
          </a:p>
        </p:txBody>
      </p:sp>
      <p:sp>
        <p:nvSpPr>
          <p:cNvPr id="3" name="Content Placeholder 2">
            <a:extLst>
              <a:ext uri="{FF2B5EF4-FFF2-40B4-BE49-F238E27FC236}">
                <a16:creationId xmlns:a16="http://schemas.microsoft.com/office/drawing/2014/main" id="{E19C4A20-CF91-6B43-851C-B2C9D89B1BD2}"/>
              </a:ext>
            </a:extLst>
          </p:cNvPr>
          <p:cNvSpPr>
            <a:spLocks noGrp="1"/>
          </p:cNvSpPr>
          <p:nvPr>
            <p:ph idx="1"/>
          </p:nvPr>
        </p:nvSpPr>
        <p:spPr>
          <a:xfrm>
            <a:off x="1200150" y="1313121"/>
            <a:ext cx="10044113" cy="5802054"/>
          </a:xfrm>
        </p:spPr>
        <p:txBody>
          <a:bodyPr>
            <a:normAutofit fontScale="85000" lnSpcReduction="20000"/>
          </a:bodyPr>
          <a:lstStyle/>
          <a:p>
            <a:r>
              <a:rPr lang="en-US" sz="2800" i="1" dirty="0">
                <a:solidFill>
                  <a:schemeClr val="accent1"/>
                </a:solidFill>
              </a:rPr>
              <a:t>“Chaparral </a:t>
            </a:r>
            <a:r>
              <a:rPr lang="en-US" sz="2800" dirty="0">
                <a:solidFill>
                  <a:schemeClr val="accent1"/>
                </a:solidFill>
              </a:rPr>
              <a:t>is a diverse, shrub-dominated plant community shaped by a Mediterranean-type climate (hot, dry summers and mild, wet winters), a complex mixture of relatively young soils, and large, infrequent, high-intensity fires.” </a:t>
            </a:r>
            <a:r>
              <a:rPr lang="en-US" sz="1400" dirty="0">
                <a:solidFill>
                  <a:schemeClr val="accent1"/>
                </a:solidFill>
              </a:rPr>
              <a:t>(CCI, </a:t>
            </a:r>
            <a:r>
              <a:rPr lang="en-US" sz="1400" dirty="0" err="1">
                <a:solidFill>
                  <a:schemeClr val="accent1"/>
                </a:solidFill>
              </a:rPr>
              <a:t>n.d.b</a:t>
            </a:r>
            <a:r>
              <a:rPr lang="en-US" sz="1400" dirty="0">
                <a:solidFill>
                  <a:schemeClr val="accent1"/>
                </a:solidFill>
              </a:rPr>
              <a:t>)</a:t>
            </a:r>
          </a:p>
          <a:p>
            <a:r>
              <a:rPr lang="en-US" sz="2800" dirty="0"/>
              <a:t>“Large expanses of dense chaparral vegetation cover coastal mesas, canyons, foothills, and mountain slopes throughout California, southward into Baja California, and extending north into the Rogue River Valley of southwest Oregon. Disjunct patches of chaparral can also be found in central and southeastern Arizona and northern Mexico.” </a:t>
            </a:r>
            <a:r>
              <a:rPr lang="en-US" sz="1400" dirty="0">
                <a:solidFill>
                  <a:schemeClr val="accent1"/>
                </a:solidFill>
              </a:rPr>
              <a:t>(CCI, </a:t>
            </a:r>
            <a:r>
              <a:rPr lang="en-US" sz="1400" dirty="0" err="1">
                <a:solidFill>
                  <a:schemeClr val="accent1"/>
                </a:solidFill>
              </a:rPr>
              <a:t>n.d.b</a:t>
            </a:r>
            <a:r>
              <a:rPr lang="en-US" sz="1400" dirty="0">
                <a:solidFill>
                  <a:schemeClr val="accent1"/>
                </a:solidFill>
              </a:rPr>
              <a:t>)</a:t>
            </a:r>
            <a:endParaRPr lang="en-US" sz="1400" dirty="0"/>
          </a:p>
          <a:p>
            <a:r>
              <a:rPr lang="en-US" sz="2800" dirty="0">
                <a:solidFill>
                  <a:schemeClr val="accent1"/>
                </a:solidFill>
              </a:rPr>
              <a:t>Chaparral is California’s most extensive plant community and most characteristic wilderness. </a:t>
            </a:r>
            <a:r>
              <a:rPr lang="en-US" sz="1400" dirty="0">
                <a:solidFill>
                  <a:schemeClr val="accent1"/>
                </a:solidFill>
              </a:rPr>
              <a:t>(Halsey, 2008, p. 1)</a:t>
            </a:r>
          </a:p>
          <a:p>
            <a:r>
              <a:rPr lang="en-US" sz="2800" dirty="0"/>
              <a:t>Chaparral comprises about a quarter of the state’s native plant species, of which almost half are endemics (only found in California). </a:t>
            </a:r>
            <a:r>
              <a:rPr lang="en-US" sz="1500" dirty="0"/>
              <a:t>(</a:t>
            </a:r>
            <a:r>
              <a:rPr lang="en-US" sz="1500" dirty="0" err="1"/>
              <a:t>Litman</a:t>
            </a:r>
            <a:r>
              <a:rPr lang="en-US" sz="1500" dirty="0"/>
              <a:t>, 2013, p. 2)</a:t>
            </a:r>
          </a:p>
          <a:p>
            <a:endParaRPr lang="en-US" dirty="0"/>
          </a:p>
        </p:txBody>
      </p:sp>
    </p:spTree>
    <p:extLst>
      <p:ext uri="{BB962C8B-B14F-4D97-AF65-F5344CB8AC3E}">
        <p14:creationId xmlns:p14="http://schemas.microsoft.com/office/powerpoint/2010/main" val="19008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E560-9C94-BF4A-9DDD-C2F6F79C3F6E}"/>
              </a:ext>
            </a:extLst>
          </p:cNvPr>
          <p:cNvSpPr>
            <a:spLocks noGrp="1"/>
          </p:cNvSpPr>
          <p:nvPr>
            <p:ph type="title"/>
          </p:nvPr>
        </p:nvSpPr>
        <p:spPr>
          <a:xfrm>
            <a:off x="5915891" y="98011"/>
            <a:ext cx="5225748" cy="1077229"/>
          </a:xfrm>
        </p:spPr>
        <p:txBody>
          <a:bodyPr>
            <a:normAutofit fontScale="90000"/>
          </a:bodyPr>
          <a:lstStyle/>
          <a:p>
            <a:r>
              <a:rPr lang="en-US" dirty="0"/>
              <a:t>The Relationship between Chaparral &amp; </a:t>
            </a:r>
            <a:r>
              <a:rPr lang="en-US" dirty="0">
                <a:solidFill>
                  <a:schemeClr val="accent5"/>
                </a:solidFill>
                <a:latin typeface="Zapfino" panose="03030300040707070C03" pitchFamily="66" charset="77"/>
              </a:rPr>
              <a:t>Wildfire</a:t>
            </a:r>
          </a:p>
        </p:txBody>
      </p:sp>
      <p:sp>
        <p:nvSpPr>
          <p:cNvPr id="3" name="Content Placeholder 2">
            <a:extLst>
              <a:ext uri="{FF2B5EF4-FFF2-40B4-BE49-F238E27FC236}">
                <a16:creationId xmlns:a16="http://schemas.microsoft.com/office/drawing/2014/main" id="{C1147A04-3CC7-E94C-89E2-2A3D77E50502}"/>
              </a:ext>
            </a:extLst>
          </p:cNvPr>
          <p:cNvSpPr>
            <a:spLocks noGrp="1"/>
          </p:cNvSpPr>
          <p:nvPr>
            <p:ph idx="1"/>
          </p:nvPr>
        </p:nvSpPr>
        <p:spPr>
          <a:xfrm>
            <a:off x="6158460" y="1648645"/>
            <a:ext cx="5296940" cy="5209355"/>
          </a:xfrm>
        </p:spPr>
        <p:txBody>
          <a:bodyPr>
            <a:noAutofit/>
          </a:bodyPr>
          <a:lstStyle/>
          <a:p>
            <a:r>
              <a:rPr lang="en-US" dirty="0"/>
              <a:t>Fire is very important to shrublands. </a:t>
            </a:r>
          </a:p>
          <a:p>
            <a:r>
              <a:rPr lang="en-US" dirty="0">
                <a:solidFill>
                  <a:schemeClr val="accent1"/>
                </a:solidFill>
              </a:rPr>
              <a:t>Shrublands (like Chaparral) are composed of fire-prone species that are </a:t>
            </a:r>
            <a:r>
              <a:rPr lang="en-US" i="1" dirty="0">
                <a:solidFill>
                  <a:schemeClr val="accent1"/>
                </a:solidFill>
              </a:rPr>
              <a:t>adapted to survive burning</a:t>
            </a:r>
            <a:r>
              <a:rPr lang="en-US" dirty="0">
                <a:solidFill>
                  <a:schemeClr val="accent1"/>
                </a:solidFill>
              </a:rPr>
              <a:t>, and fire plays a major role in maintaining biodiversity.</a:t>
            </a:r>
          </a:p>
          <a:p>
            <a:r>
              <a:rPr lang="en-US" dirty="0"/>
              <a:t>You may hear “chaparral needs to burn,” or that “fire is good for the chaparral.”</a:t>
            </a:r>
          </a:p>
          <a:p>
            <a:r>
              <a:rPr lang="en-US" sz="2400" i="1" dirty="0">
                <a:solidFill>
                  <a:schemeClr val="accent1"/>
                </a:solidFill>
              </a:rPr>
              <a:t>However</a:t>
            </a:r>
            <a:r>
              <a:rPr lang="en-US" dirty="0">
                <a:solidFill>
                  <a:schemeClr val="accent1"/>
                </a:solidFill>
              </a:rPr>
              <a:t>,</a:t>
            </a:r>
          </a:p>
          <a:p>
            <a:pPr lvl="1"/>
            <a:r>
              <a:rPr lang="en-US" sz="2000" dirty="0">
                <a:solidFill>
                  <a:schemeClr val="accent1"/>
                </a:solidFill>
              </a:rPr>
              <a:t>Chaparral is NOT “adapted to fire” but it </a:t>
            </a:r>
            <a:r>
              <a:rPr lang="en-US" sz="2000" i="1" dirty="0">
                <a:solidFill>
                  <a:schemeClr val="accent5"/>
                </a:solidFill>
              </a:rPr>
              <a:t>is</a:t>
            </a:r>
            <a:r>
              <a:rPr lang="en-US" sz="2000" i="1" dirty="0">
                <a:solidFill>
                  <a:schemeClr val="accent1"/>
                </a:solidFill>
              </a:rPr>
              <a:t> </a:t>
            </a:r>
            <a:r>
              <a:rPr lang="en-US" sz="2000" i="1" dirty="0">
                <a:solidFill>
                  <a:schemeClr val="accent5"/>
                </a:solidFill>
              </a:rPr>
              <a:t>adapted to a particular fire regime</a:t>
            </a:r>
            <a:r>
              <a:rPr lang="en-US" sz="2000" i="1" dirty="0">
                <a:solidFill>
                  <a:schemeClr val="accent1"/>
                </a:solidFill>
              </a:rPr>
              <a:t>.</a:t>
            </a:r>
          </a:p>
        </p:txBody>
      </p:sp>
      <p:sp>
        <p:nvSpPr>
          <p:cNvPr id="4" name="TextBox 3">
            <a:extLst>
              <a:ext uri="{FF2B5EF4-FFF2-40B4-BE49-F238E27FC236}">
                <a16:creationId xmlns:a16="http://schemas.microsoft.com/office/drawing/2014/main" id="{5B9BF6B2-052A-8D4D-B3AB-8F442CA7DCD3}"/>
              </a:ext>
            </a:extLst>
          </p:cNvPr>
          <p:cNvSpPr txBox="1"/>
          <p:nvPr/>
        </p:nvSpPr>
        <p:spPr>
          <a:xfrm>
            <a:off x="10274300" y="6581001"/>
            <a:ext cx="2043976" cy="277000"/>
          </a:xfrm>
          <a:prstGeom prst="rect">
            <a:avLst/>
          </a:prstGeom>
          <a:noFill/>
        </p:spPr>
        <p:txBody>
          <a:bodyPr wrap="square" rtlCol="0">
            <a:spAutoFit/>
          </a:bodyPr>
          <a:lstStyle/>
          <a:p>
            <a:r>
              <a:rPr lang="en-US" sz="1200" dirty="0"/>
              <a:t>(CCI, </a:t>
            </a:r>
            <a:r>
              <a:rPr lang="en-US" sz="1200" dirty="0" err="1"/>
              <a:t>n.d.b</a:t>
            </a:r>
            <a:r>
              <a:rPr lang="en-US" sz="1200" dirty="0"/>
              <a:t>; </a:t>
            </a:r>
            <a:r>
              <a:rPr lang="en-US" sz="1200" dirty="0" err="1"/>
              <a:t>Litman</a:t>
            </a:r>
            <a:r>
              <a:rPr lang="en-US" sz="1200" dirty="0"/>
              <a:t>, 2013, p. 4)</a:t>
            </a:r>
          </a:p>
        </p:txBody>
      </p:sp>
      <p:pic>
        <p:nvPicPr>
          <p:cNvPr id="6" name="Picture 5">
            <a:extLst>
              <a:ext uri="{FF2B5EF4-FFF2-40B4-BE49-F238E27FC236}">
                <a16:creationId xmlns:a16="http://schemas.microsoft.com/office/drawing/2014/main" id="{811EE2D5-286C-9F47-8513-B21DEF5CE1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5609" y="0"/>
            <a:ext cx="6479177" cy="68580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8A14F583-3A4F-6647-B59A-00DE857D9076}"/>
              </a:ext>
            </a:extLst>
          </p:cNvPr>
          <p:cNvSpPr txBox="1"/>
          <p:nvPr/>
        </p:nvSpPr>
        <p:spPr>
          <a:xfrm>
            <a:off x="-2" y="6488668"/>
            <a:ext cx="5527965" cy="369332"/>
          </a:xfrm>
          <a:prstGeom prst="rect">
            <a:avLst/>
          </a:prstGeom>
          <a:noFill/>
        </p:spPr>
        <p:txBody>
          <a:bodyPr wrap="square" rtlCol="0">
            <a:spAutoFit/>
          </a:bodyPr>
          <a:lstStyle/>
          <a:p>
            <a:r>
              <a:rPr lang="en-US" b="1" dirty="0"/>
              <a:t>Santa Monica Mountains 2013 Springs Fire Burn Scar</a:t>
            </a:r>
          </a:p>
        </p:txBody>
      </p:sp>
      <p:sp>
        <p:nvSpPr>
          <p:cNvPr id="8" name="TextBox 7">
            <a:extLst>
              <a:ext uri="{FF2B5EF4-FFF2-40B4-BE49-F238E27FC236}">
                <a16:creationId xmlns:a16="http://schemas.microsoft.com/office/drawing/2014/main" id="{0A2728EE-C2CE-5E4B-8C41-7E4AB1610CBE}"/>
              </a:ext>
            </a:extLst>
          </p:cNvPr>
          <p:cNvSpPr txBox="1"/>
          <p:nvPr/>
        </p:nvSpPr>
        <p:spPr>
          <a:xfrm>
            <a:off x="6158460" y="6581001"/>
            <a:ext cx="1939636" cy="276999"/>
          </a:xfrm>
          <a:prstGeom prst="rect">
            <a:avLst/>
          </a:prstGeom>
          <a:noFill/>
        </p:spPr>
        <p:txBody>
          <a:bodyPr wrap="square" rtlCol="0">
            <a:spAutoFit/>
          </a:bodyPr>
          <a:lstStyle/>
          <a:p>
            <a:r>
              <a:rPr lang="en-US" sz="1200" dirty="0"/>
              <a:t>Photo: NPS</a:t>
            </a:r>
          </a:p>
        </p:txBody>
      </p:sp>
    </p:spTree>
    <p:extLst>
      <p:ext uri="{BB962C8B-B14F-4D97-AF65-F5344CB8AC3E}">
        <p14:creationId xmlns:p14="http://schemas.microsoft.com/office/powerpoint/2010/main" val="32063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5D88-67F5-F849-AF0D-D0E2371DDD7B}"/>
              </a:ext>
            </a:extLst>
          </p:cNvPr>
          <p:cNvSpPr>
            <a:spLocks noGrp="1"/>
          </p:cNvSpPr>
          <p:nvPr>
            <p:ph type="title"/>
          </p:nvPr>
        </p:nvSpPr>
        <p:spPr>
          <a:xfrm>
            <a:off x="3332245" y="184602"/>
            <a:ext cx="7958331" cy="1077229"/>
          </a:xfrm>
        </p:spPr>
        <p:txBody>
          <a:bodyPr>
            <a:normAutofit fontScale="90000"/>
          </a:bodyPr>
          <a:lstStyle/>
          <a:p>
            <a:r>
              <a:rPr lang="en-US" dirty="0"/>
              <a:t>Chaparral Natural </a:t>
            </a:r>
            <a:r>
              <a:rPr lang="en-US" dirty="0">
                <a:solidFill>
                  <a:schemeClr val="accent5"/>
                </a:solidFill>
                <a:latin typeface="Zapfino" panose="03030300040707070C03" pitchFamily="66" charset="77"/>
              </a:rPr>
              <a:t>fire</a:t>
            </a:r>
            <a:r>
              <a:rPr lang="en-US" dirty="0"/>
              <a:t>  Regime</a:t>
            </a:r>
          </a:p>
        </p:txBody>
      </p:sp>
      <p:sp>
        <p:nvSpPr>
          <p:cNvPr id="3" name="Content Placeholder 2">
            <a:extLst>
              <a:ext uri="{FF2B5EF4-FFF2-40B4-BE49-F238E27FC236}">
                <a16:creationId xmlns:a16="http://schemas.microsoft.com/office/drawing/2014/main" id="{12EB9D64-0B4F-4047-A0AE-A03A0CCB932F}"/>
              </a:ext>
            </a:extLst>
          </p:cNvPr>
          <p:cNvSpPr>
            <a:spLocks noGrp="1"/>
          </p:cNvSpPr>
          <p:nvPr>
            <p:ph idx="1"/>
          </p:nvPr>
        </p:nvSpPr>
        <p:spPr>
          <a:xfrm>
            <a:off x="1094510" y="1117601"/>
            <a:ext cx="10293926" cy="5435600"/>
          </a:xfrm>
        </p:spPr>
        <p:txBody>
          <a:bodyPr>
            <a:noAutofit/>
          </a:bodyPr>
          <a:lstStyle/>
          <a:p>
            <a:r>
              <a:rPr lang="en-US" sz="3600" u="sng" dirty="0">
                <a:solidFill>
                  <a:schemeClr val="accent5"/>
                </a:solidFill>
              </a:rPr>
              <a:t>Characterized by:</a:t>
            </a:r>
          </a:p>
          <a:p>
            <a:pPr lvl="1"/>
            <a:r>
              <a:rPr lang="en-US" sz="3600" dirty="0">
                <a:solidFill>
                  <a:schemeClr val="accent1"/>
                </a:solidFill>
              </a:rPr>
              <a:t>A Fire Return Interval between 30-150+ years or more.</a:t>
            </a:r>
          </a:p>
          <a:p>
            <a:pPr lvl="1"/>
            <a:r>
              <a:rPr lang="en-US" sz="3600" dirty="0"/>
              <a:t>Fires occurring in the summer or fall </a:t>
            </a:r>
            <a:r>
              <a:rPr lang="en-US" sz="3600"/>
              <a:t>when lightning </a:t>
            </a:r>
            <a:r>
              <a:rPr lang="en-US" sz="3600" dirty="0"/>
              <a:t>appears.</a:t>
            </a:r>
          </a:p>
          <a:p>
            <a:pPr lvl="1"/>
            <a:r>
              <a:rPr lang="en-US" sz="3600" dirty="0">
                <a:solidFill>
                  <a:schemeClr val="accent1"/>
                </a:solidFill>
              </a:rPr>
              <a:t>Fires that burn with high intensity and severity</a:t>
            </a:r>
          </a:p>
        </p:txBody>
      </p:sp>
      <p:sp>
        <p:nvSpPr>
          <p:cNvPr id="4" name="TextBox 3">
            <a:extLst>
              <a:ext uri="{FF2B5EF4-FFF2-40B4-BE49-F238E27FC236}">
                <a16:creationId xmlns:a16="http://schemas.microsoft.com/office/drawing/2014/main" id="{8A05E82F-F77F-C941-9829-22B19441FBE2}"/>
              </a:ext>
            </a:extLst>
          </p:cNvPr>
          <p:cNvSpPr txBox="1"/>
          <p:nvPr/>
        </p:nvSpPr>
        <p:spPr>
          <a:xfrm>
            <a:off x="11388436" y="6581001"/>
            <a:ext cx="898003" cy="276999"/>
          </a:xfrm>
          <a:prstGeom prst="rect">
            <a:avLst/>
          </a:prstGeom>
          <a:noFill/>
        </p:spPr>
        <p:txBody>
          <a:bodyPr wrap="none" rtlCol="0">
            <a:spAutoFit/>
          </a:bodyPr>
          <a:lstStyle/>
          <a:p>
            <a:r>
              <a:rPr lang="en-US" sz="1200" dirty="0"/>
              <a:t>(CCI, </a:t>
            </a:r>
            <a:r>
              <a:rPr lang="en-US" sz="1200" dirty="0" err="1"/>
              <a:t>n.d.b</a:t>
            </a:r>
            <a:r>
              <a:rPr lang="en-US" sz="1200" dirty="0"/>
              <a:t>)</a:t>
            </a:r>
          </a:p>
        </p:txBody>
      </p:sp>
    </p:spTree>
    <p:extLst>
      <p:ext uri="{BB962C8B-B14F-4D97-AF65-F5344CB8AC3E}">
        <p14:creationId xmlns:p14="http://schemas.microsoft.com/office/powerpoint/2010/main" val="11136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5D88-67F5-F849-AF0D-D0E2371DDD7B}"/>
              </a:ext>
            </a:extLst>
          </p:cNvPr>
          <p:cNvSpPr>
            <a:spLocks noGrp="1"/>
          </p:cNvSpPr>
          <p:nvPr>
            <p:ph type="title"/>
          </p:nvPr>
        </p:nvSpPr>
        <p:spPr>
          <a:xfrm>
            <a:off x="3332245" y="184602"/>
            <a:ext cx="7958331" cy="1077229"/>
          </a:xfrm>
        </p:spPr>
        <p:txBody>
          <a:bodyPr>
            <a:normAutofit fontScale="90000"/>
          </a:bodyPr>
          <a:lstStyle/>
          <a:p>
            <a:r>
              <a:rPr lang="en-US" dirty="0"/>
              <a:t>Chaparral Response to </a:t>
            </a:r>
            <a:r>
              <a:rPr lang="en-US" dirty="0">
                <a:solidFill>
                  <a:schemeClr val="accent5"/>
                </a:solidFill>
                <a:latin typeface="Zapfino" panose="03030300040707070C03" pitchFamily="66" charset="77"/>
              </a:rPr>
              <a:t>Wildfire</a:t>
            </a:r>
          </a:p>
        </p:txBody>
      </p:sp>
      <p:sp>
        <p:nvSpPr>
          <p:cNvPr id="3" name="Content Placeholder 2">
            <a:extLst>
              <a:ext uri="{FF2B5EF4-FFF2-40B4-BE49-F238E27FC236}">
                <a16:creationId xmlns:a16="http://schemas.microsoft.com/office/drawing/2014/main" id="{12EB9D64-0B4F-4047-A0AE-A03A0CCB932F}"/>
              </a:ext>
            </a:extLst>
          </p:cNvPr>
          <p:cNvSpPr>
            <a:spLocks noGrp="1"/>
          </p:cNvSpPr>
          <p:nvPr>
            <p:ph idx="1"/>
          </p:nvPr>
        </p:nvSpPr>
        <p:spPr>
          <a:xfrm>
            <a:off x="4672208" y="1139869"/>
            <a:ext cx="6389492" cy="5415420"/>
          </a:xfrm>
        </p:spPr>
        <p:txBody>
          <a:bodyPr>
            <a:noAutofit/>
          </a:bodyPr>
          <a:lstStyle/>
          <a:p>
            <a:r>
              <a:rPr lang="en-US" sz="3200" dirty="0">
                <a:solidFill>
                  <a:schemeClr val="accent1"/>
                </a:solidFill>
              </a:rPr>
              <a:t>Three strategies Chaparral plants use to respond to fire:</a:t>
            </a:r>
          </a:p>
          <a:p>
            <a:r>
              <a:rPr lang="en-US" sz="2800" dirty="0"/>
              <a:t>Obligate </a:t>
            </a:r>
            <a:r>
              <a:rPr lang="en-US" sz="2800" dirty="0" err="1"/>
              <a:t>Resprouters</a:t>
            </a:r>
            <a:r>
              <a:rPr lang="en-US" sz="2800" dirty="0"/>
              <a:t> </a:t>
            </a:r>
          </a:p>
          <a:p>
            <a:r>
              <a:rPr lang="en-US" sz="2800" dirty="0"/>
              <a:t>Obligate Seeders </a:t>
            </a:r>
          </a:p>
          <a:p>
            <a:r>
              <a:rPr lang="en-US" sz="2800" dirty="0"/>
              <a:t>Facultative Seeders </a:t>
            </a:r>
          </a:p>
        </p:txBody>
      </p:sp>
      <p:pic>
        <p:nvPicPr>
          <p:cNvPr id="11" name="Picture 10">
            <a:extLst>
              <a:ext uri="{FF2B5EF4-FFF2-40B4-BE49-F238E27FC236}">
                <a16:creationId xmlns:a16="http://schemas.microsoft.com/office/drawing/2014/main" id="{70248E12-09BA-7C4C-A4F1-F8BA6BCABE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404987" cy="6858000"/>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65071345-CB85-2A44-8B9E-C029EE03303A}"/>
              </a:ext>
            </a:extLst>
          </p:cNvPr>
          <p:cNvSpPr txBox="1"/>
          <p:nvPr/>
        </p:nvSpPr>
        <p:spPr>
          <a:xfrm>
            <a:off x="11328921" y="6555289"/>
            <a:ext cx="977900" cy="276999"/>
          </a:xfrm>
          <a:prstGeom prst="rect">
            <a:avLst/>
          </a:prstGeom>
          <a:noFill/>
        </p:spPr>
        <p:txBody>
          <a:bodyPr wrap="square" rtlCol="0">
            <a:spAutoFit/>
          </a:bodyPr>
          <a:lstStyle/>
          <a:p>
            <a:r>
              <a:rPr lang="en-US" sz="1200" dirty="0"/>
              <a:t>(CCI, </a:t>
            </a:r>
            <a:r>
              <a:rPr lang="en-US" sz="1200" dirty="0" err="1"/>
              <a:t>n.d.b</a:t>
            </a:r>
            <a:r>
              <a:rPr lang="en-US" sz="1200" dirty="0"/>
              <a:t>)</a:t>
            </a:r>
          </a:p>
        </p:txBody>
      </p:sp>
      <p:sp>
        <p:nvSpPr>
          <p:cNvPr id="13" name="TextBox 12">
            <a:extLst>
              <a:ext uri="{FF2B5EF4-FFF2-40B4-BE49-F238E27FC236}">
                <a16:creationId xmlns:a16="http://schemas.microsoft.com/office/drawing/2014/main" id="{FFA875B2-95A5-034A-90A1-A2AF4C20702B}"/>
              </a:ext>
            </a:extLst>
          </p:cNvPr>
          <p:cNvSpPr txBox="1"/>
          <p:nvPr/>
        </p:nvSpPr>
        <p:spPr>
          <a:xfrm>
            <a:off x="4443332" y="6555288"/>
            <a:ext cx="1290181" cy="276999"/>
          </a:xfrm>
          <a:prstGeom prst="rect">
            <a:avLst/>
          </a:prstGeom>
          <a:noFill/>
        </p:spPr>
        <p:txBody>
          <a:bodyPr wrap="square" rtlCol="0">
            <a:spAutoFit/>
          </a:bodyPr>
          <a:lstStyle/>
          <a:p>
            <a:r>
              <a:rPr lang="en-US" sz="1200" dirty="0"/>
              <a:t>Photo: NPS</a:t>
            </a:r>
          </a:p>
        </p:txBody>
      </p:sp>
      <p:sp>
        <p:nvSpPr>
          <p:cNvPr id="14" name="TextBox 13">
            <a:extLst>
              <a:ext uri="{FF2B5EF4-FFF2-40B4-BE49-F238E27FC236}">
                <a16:creationId xmlns:a16="http://schemas.microsoft.com/office/drawing/2014/main" id="{497ED0F6-4917-9146-BC5C-E663E5A1B4BC}"/>
              </a:ext>
            </a:extLst>
          </p:cNvPr>
          <p:cNvSpPr txBox="1"/>
          <p:nvPr/>
        </p:nvSpPr>
        <p:spPr>
          <a:xfrm>
            <a:off x="-102680" y="6462955"/>
            <a:ext cx="4610345" cy="353943"/>
          </a:xfrm>
          <a:prstGeom prst="rect">
            <a:avLst/>
          </a:prstGeom>
          <a:noFill/>
        </p:spPr>
        <p:txBody>
          <a:bodyPr wrap="square" rtlCol="0">
            <a:spAutoFit/>
          </a:bodyPr>
          <a:lstStyle/>
          <a:p>
            <a:pPr algn="ctr"/>
            <a:r>
              <a:rPr lang="en-US" sz="1700" b="1" dirty="0"/>
              <a:t>Lupines &amp; California Poppies</a:t>
            </a:r>
          </a:p>
        </p:txBody>
      </p:sp>
    </p:spTree>
    <p:extLst>
      <p:ext uri="{BB962C8B-B14F-4D97-AF65-F5344CB8AC3E}">
        <p14:creationId xmlns:p14="http://schemas.microsoft.com/office/powerpoint/2010/main" val="149032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CC7C-355F-A741-A029-806B4CF9CC88}"/>
              </a:ext>
            </a:extLst>
          </p:cNvPr>
          <p:cNvSpPr>
            <a:spLocks noGrp="1"/>
          </p:cNvSpPr>
          <p:nvPr>
            <p:ph type="title"/>
          </p:nvPr>
        </p:nvSpPr>
        <p:spPr>
          <a:xfrm>
            <a:off x="1187391" y="356992"/>
            <a:ext cx="2908619" cy="1508671"/>
          </a:xfrm>
        </p:spPr>
        <p:txBody>
          <a:bodyPr/>
          <a:lstStyle/>
          <a:p>
            <a:r>
              <a:rPr lang="en-US" dirty="0"/>
              <a:t>Chaparral Response to </a:t>
            </a:r>
            <a:r>
              <a:rPr lang="en-US" dirty="0">
                <a:solidFill>
                  <a:schemeClr val="accent5"/>
                </a:solidFill>
                <a:latin typeface="Zapfino" panose="03030300040707070C03" pitchFamily="66" charset="77"/>
              </a:rPr>
              <a:t>Wildfire</a:t>
            </a:r>
            <a:endParaRPr lang="en-US" dirty="0"/>
          </a:p>
        </p:txBody>
      </p:sp>
      <p:sp>
        <p:nvSpPr>
          <p:cNvPr id="3" name="Content Placeholder 2">
            <a:extLst>
              <a:ext uri="{FF2B5EF4-FFF2-40B4-BE49-F238E27FC236}">
                <a16:creationId xmlns:a16="http://schemas.microsoft.com/office/drawing/2014/main" id="{7AD7B8E0-C50F-F54B-B9B7-7C7714C41CD3}"/>
              </a:ext>
            </a:extLst>
          </p:cNvPr>
          <p:cNvSpPr>
            <a:spLocks noGrp="1"/>
          </p:cNvSpPr>
          <p:nvPr>
            <p:ph idx="1"/>
          </p:nvPr>
        </p:nvSpPr>
        <p:spPr>
          <a:xfrm>
            <a:off x="4189414" y="361853"/>
            <a:ext cx="7164888" cy="6344433"/>
          </a:xfrm>
        </p:spPr>
        <p:txBody>
          <a:bodyPr>
            <a:normAutofit/>
          </a:bodyPr>
          <a:lstStyle/>
          <a:p>
            <a:r>
              <a:rPr lang="en-US" sz="2800" dirty="0">
                <a:solidFill>
                  <a:schemeClr val="accent1"/>
                </a:solidFill>
              </a:rPr>
              <a:t>Obligate </a:t>
            </a:r>
            <a:r>
              <a:rPr lang="en-US" sz="2800" dirty="0" err="1">
                <a:solidFill>
                  <a:schemeClr val="accent1"/>
                </a:solidFill>
              </a:rPr>
              <a:t>resprouters</a:t>
            </a:r>
            <a:r>
              <a:rPr lang="en-US" sz="2800" dirty="0">
                <a:solidFill>
                  <a:schemeClr val="accent1"/>
                </a:solidFill>
              </a:rPr>
              <a:t> survive burns because of their ability to sprout from their stumps.</a:t>
            </a:r>
          </a:p>
          <a:p>
            <a:r>
              <a:rPr lang="en-US" sz="2800" dirty="0"/>
              <a:t>Obligate </a:t>
            </a:r>
            <a:r>
              <a:rPr lang="en-US" sz="2800" dirty="0" err="1"/>
              <a:t>resprouters</a:t>
            </a:r>
            <a:r>
              <a:rPr lang="en-US" sz="2800" dirty="0"/>
              <a:t>, like Toyon (</a:t>
            </a:r>
            <a:r>
              <a:rPr lang="en-US" sz="2800" i="1" dirty="0" err="1"/>
              <a:t>Heteromeles</a:t>
            </a:r>
            <a:r>
              <a:rPr lang="en-US" sz="2800" i="1" dirty="0"/>
              <a:t> </a:t>
            </a:r>
            <a:r>
              <a:rPr lang="en-US" sz="2800" i="1" dirty="0" err="1"/>
              <a:t>arbutifolia</a:t>
            </a:r>
            <a:r>
              <a:rPr lang="en-US" sz="2800" dirty="0"/>
              <a:t>), depend on </a:t>
            </a:r>
            <a:r>
              <a:rPr lang="en-US" sz="2800" dirty="0" err="1"/>
              <a:t>resprouting</a:t>
            </a:r>
            <a:r>
              <a:rPr lang="en-US" sz="2800" dirty="0"/>
              <a:t> from their underground root systems or burls to survive after a fire. </a:t>
            </a:r>
          </a:p>
          <a:p>
            <a:r>
              <a:rPr lang="en-US" sz="2800" dirty="0">
                <a:solidFill>
                  <a:schemeClr val="accent1"/>
                </a:solidFill>
              </a:rPr>
              <a:t>Most obligate </a:t>
            </a:r>
            <a:r>
              <a:rPr lang="en-US" sz="2800" dirty="0" err="1">
                <a:solidFill>
                  <a:schemeClr val="accent1"/>
                </a:solidFill>
              </a:rPr>
              <a:t>resprouting</a:t>
            </a:r>
            <a:r>
              <a:rPr lang="en-US" sz="2800" dirty="0">
                <a:solidFill>
                  <a:schemeClr val="accent1"/>
                </a:solidFill>
              </a:rPr>
              <a:t> shrubs are characterized by large seeds which are either eaten by seed predators or burned in the fire.</a:t>
            </a:r>
          </a:p>
        </p:txBody>
      </p:sp>
      <p:sp>
        <p:nvSpPr>
          <p:cNvPr id="4" name="Text Placeholder 3">
            <a:extLst>
              <a:ext uri="{FF2B5EF4-FFF2-40B4-BE49-F238E27FC236}">
                <a16:creationId xmlns:a16="http://schemas.microsoft.com/office/drawing/2014/main" id="{DE0D5098-0923-5944-8B89-D58B274C2088}"/>
              </a:ext>
            </a:extLst>
          </p:cNvPr>
          <p:cNvSpPr>
            <a:spLocks noGrp="1"/>
          </p:cNvSpPr>
          <p:nvPr>
            <p:ph type="body" sz="half" idx="2"/>
          </p:nvPr>
        </p:nvSpPr>
        <p:spPr>
          <a:xfrm>
            <a:off x="1149814" y="1865160"/>
            <a:ext cx="2664361" cy="583175"/>
          </a:xfrm>
        </p:spPr>
        <p:txBody>
          <a:bodyPr/>
          <a:lstStyle/>
          <a:p>
            <a:r>
              <a:rPr lang="en-US" sz="2000" dirty="0">
                <a:solidFill>
                  <a:schemeClr val="accent1"/>
                </a:solidFill>
              </a:rPr>
              <a:t>Obligate </a:t>
            </a:r>
            <a:r>
              <a:rPr lang="en-US" sz="2000" dirty="0" err="1">
                <a:solidFill>
                  <a:schemeClr val="accent1"/>
                </a:solidFill>
              </a:rPr>
              <a:t>Resprouters</a:t>
            </a:r>
            <a:endParaRPr lang="en-US" sz="2000" dirty="0">
              <a:solidFill>
                <a:schemeClr val="accent1"/>
              </a:solidFill>
            </a:endParaRPr>
          </a:p>
          <a:p>
            <a:endParaRPr lang="en-US" dirty="0"/>
          </a:p>
        </p:txBody>
      </p:sp>
      <p:pic>
        <p:nvPicPr>
          <p:cNvPr id="5" name="Picture 4">
            <a:extLst>
              <a:ext uri="{FF2B5EF4-FFF2-40B4-BE49-F238E27FC236}">
                <a16:creationId xmlns:a16="http://schemas.microsoft.com/office/drawing/2014/main" id="{A6539691-9845-8046-AF14-9EA318FBDE50}"/>
              </a:ext>
            </a:extLst>
          </p:cNvPr>
          <p:cNvPicPr>
            <a:picLocks noChangeAspect="1"/>
          </p:cNvPicPr>
          <p:nvPr/>
        </p:nvPicPr>
        <p:blipFill>
          <a:blip r:embed="rId3"/>
          <a:stretch>
            <a:fillRect/>
          </a:stretch>
        </p:blipFill>
        <p:spPr>
          <a:xfrm>
            <a:off x="563617" y="2683489"/>
            <a:ext cx="3081457" cy="38691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9EC82E8E-7086-7C43-A76C-1CEE1B527A11}"/>
              </a:ext>
            </a:extLst>
          </p:cNvPr>
          <p:cNvSpPr txBox="1"/>
          <p:nvPr/>
        </p:nvSpPr>
        <p:spPr>
          <a:xfrm>
            <a:off x="8555277" y="6567787"/>
            <a:ext cx="3674823" cy="276999"/>
          </a:xfrm>
          <a:prstGeom prst="rect">
            <a:avLst/>
          </a:prstGeom>
          <a:noFill/>
        </p:spPr>
        <p:txBody>
          <a:bodyPr wrap="square" rtlCol="0">
            <a:spAutoFit/>
          </a:bodyPr>
          <a:lstStyle/>
          <a:p>
            <a:r>
              <a:rPr lang="en-US" sz="1200" dirty="0"/>
              <a:t>(CCI, </a:t>
            </a:r>
            <a:r>
              <a:rPr lang="en-US" sz="1200" dirty="0" err="1"/>
              <a:t>n.d.a</a:t>
            </a:r>
            <a:r>
              <a:rPr lang="en-US" sz="1200" dirty="0"/>
              <a:t>; CCI, </a:t>
            </a:r>
            <a:r>
              <a:rPr lang="en-US" sz="1200" dirty="0" err="1"/>
              <a:t>n.d.b</a:t>
            </a:r>
            <a:r>
              <a:rPr lang="en-US" sz="1200" dirty="0"/>
              <a:t>; Halsey, 2008) Photos: (CCI, </a:t>
            </a:r>
            <a:r>
              <a:rPr lang="en-US" sz="1200" dirty="0" err="1"/>
              <a:t>n.d.a</a:t>
            </a:r>
            <a:r>
              <a:rPr lang="en-US" sz="1200" dirty="0"/>
              <a:t>)</a:t>
            </a:r>
          </a:p>
        </p:txBody>
      </p:sp>
      <p:sp>
        <p:nvSpPr>
          <p:cNvPr id="7" name="TextBox 6">
            <a:extLst>
              <a:ext uri="{FF2B5EF4-FFF2-40B4-BE49-F238E27FC236}">
                <a16:creationId xmlns:a16="http://schemas.microsoft.com/office/drawing/2014/main" id="{FB7D9AD2-9748-3047-BA96-2C949324AC16}"/>
              </a:ext>
            </a:extLst>
          </p:cNvPr>
          <p:cNvSpPr txBox="1"/>
          <p:nvPr/>
        </p:nvSpPr>
        <p:spPr>
          <a:xfrm rot="21191748">
            <a:off x="1286377" y="2698870"/>
            <a:ext cx="2180277" cy="369332"/>
          </a:xfrm>
          <a:prstGeom prst="rect">
            <a:avLst/>
          </a:prstGeom>
          <a:noFill/>
        </p:spPr>
        <p:txBody>
          <a:bodyPr wrap="none" rtlCol="0">
            <a:spAutoFit/>
          </a:bodyPr>
          <a:lstStyle/>
          <a:p>
            <a:r>
              <a:rPr lang="en-US" b="1" dirty="0"/>
              <a:t> </a:t>
            </a:r>
            <a:r>
              <a:rPr lang="en-US" b="1" dirty="0" err="1"/>
              <a:t>Resprouting</a:t>
            </a:r>
            <a:r>
              <a:rPr lang="en-US" b="1" dirty="0"/>
              <a:t> Toyon </a:t>
            </a:r>
          </a:p>
        </p:txBody>
      </p:sp>
    </p:spTree>
    <p:extLst>
      <p:ext uri="{BB962C8B-B14F-4D97-AF65-F5344CB8AC3E}">
        <p14:creationId xmlns:p14="http://schemas.microsoft.com/office/powerpoint/2010/main" val="234225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5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Fire Ecology" id="{59AF3224-B059-E540-BA68-ED4A2A8C916C}" vid="{ACF9FE4A-4E97-004D-AC72-9BB351B0F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12492</TotalTime>
  <Words>5682</Words>
  <Application>Microsoft Macintosh PowerPoint</Application>
  <PresentationFormat>Widescreen</PresentationFormat>
  <Paragraphs>491</Paragraphs>
  <Slides>33</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Garamond</vt:lpstr>
      <vt:lpstr>Garamond Bold</vt:lpstr>
      <vt:lpstr>Garamond Regular</vt:lpstr>
      <vt:lpstr>MS Shell Dlg 2</vt:lpstr>
      <vt:lpstr>Wingdings</vt:lpstr>
      <vt:lpstr>Wingdings 3</vt:lpstr>
      <vt:lpstr>Zapfino</vt:lpstr>
      <vt:lpstr>Madison</vt:lpstr>
      <vt:lpstr>fire ecology</vt:lpstr>
      <vt:lpstr>What is Ecology? </vt:lpstr>
      <vt:lpstr>What is fire Ecology? </vt:lpstr>
      <vt:lpstr>Wildfire &amp; Flora</vt:lpstr>
      <vt:lpstr>Chaparral</vt:lpstr>
      <vt:lpstr>The Relationship between Chaparral &amp; Wildfire</vt:lpstr>
      <vt:lpstr>Chaparral Natural fire  Regime</vt:lpstr>
      <vt:lpstr>Chaparral Response to Wildfire</vt:lpstr>
      <vt:lpstr>Chaparral Response to Wildfire</vt:lpstr>
      <vt:lpstr>Chaparral Response to Wildfire</vt:lpstr>
      <vt:lpstr>Chaparral Response to Wildfire</vt:lpstr>
      <vt:lpstr>Changing Fire Return Intervals</vt:lpstr>
      <vt:lpstr>Changing fire  Return Intervals</vt:lpstr>
      <vt:lpstr>Changing fire  Return Intervals</vt:lpstr>
      <vt:lpstr>Changing fire  Return Intervals</vt:lpstr>
      <vt:lpstr>Wildfire &amp; Fauna</vt:lpstr>
      <vt:lpstr>Responses of fauna  to Wildfire</vt:lpstr>
      <vt:lpstr>Responses of fauna  to Wildfire</vt:lpstr>
      <vt:lpstr>PowerPoint Presentation</vt:lpstr>
      <vt:lpstr>PowerPoint Presentation</vt:lpstr>
      <vt:lpstr>Wildfire &amp; Humans</vt:lpstr>
      <vt:lpstr>Wildfire and Humans</vt:lpstr>
      <vt:lpstr>Human Causation  of Wildfires</vt:lpstr>
      <vt:lpstr>Ignitions</vt:lpstr>
      <vt:lpstr>Effects  of Wildfires on Humans</vt:lpstr>
      <vt:lpstr>Effects  of Wildfires on Humans</vt:lpstr>
      <vt:lpstr>Human Restoration  efforts after Wildfires</vt:lpstr>
      <vt:lpstr>Restoration  after Wildfire </vt:lpstr>
      <vt:lpstr>Restoration  after Wildfire </vt:lpstr>
      <vt:lpstr>Human Recovery: Learning from Wildfires</vt:lpstr>
      <vt:lpstr>Learning from fires</vt:lpstr>
      <vt:lpstr>Questions for Thought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ecology</dc:title>
  <dc:creator>Szczepanski, Timothy C</dc:creator>
  <cp:lastModifiedBy>Szczepanski, Timothy C</cp:lastModifiedBy>
  <cp:revision>254</cp:revision>
  <dcterms:created xsi:type="dcterms:W3CDTF">2018-04-17T22:21:50Z</dcterms:created>
  <dcterms:modified xsi:type="dcterms:W3CDTF">2019-02-23T19:43:23Z</dcterms:modified>
</cp:coreProperties>
</file>