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5" r:id="rId1"/>
  </p:sldMasterIdLst>
  <p:notesMasterIdLst>
    <p:notesMasterId r:id="rId26"/>
  </p:notesMasterIdLst>
  <p:sldIdLst>
    <p:sldId id="280" r:id="rId2"/>
    <p:sldId id="284" r:id="rId3"/>
    <p:sldId id="285" r:id="rId4"/>
    <p:sldId id="281" r:id="rId5"/>
    <p:sldId id="276" r:id="rId6"/>
    <p:sldId id="283" r:id="rId7"/>
    <p:sldId id="262" r:id="rId8"/>
    <p:sldId id="286" r:id="rId9"/>
    <p:sldId id="291" r:id="rId10"/>
    <p:sldId id="292" r:id="rId11"/>
    <p:sldId id="301" r:id="rId12"/>
    <p:sldId id="279" r:id="rId13"/>
    <p:sldId id="296" r:id="rId14"/>
    <p:sldId id="294" r:id="rId15"/>
    <p:sldId id="300" r:id="rId16"/>
    <p:sldId id="302" r:id="rId17"/>
    <p:sldId id="303" r:id="rId18"/>
    <p:sldId id="299" r:id="rId19"/>
    <p:sldId id="304" r:id="rId20"/>
    <p:sldId id="287" r:id="rId21"/>
    <p:sldId id="288" r:id="rId22"/>
    <p:sldId id="305" r:id="rId23"/>
    <p:sldId id="306" r:id="rId24"/>
    <p:sldId id="26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13"/>
    <p:restoredTop sz="77317"/>
  </p:normalViewPr>
  <p:slideViewPr>
    <p:cSldViewPr snapToGrid="0" snapToObjects="1">
      <p:cViewPr varScale="1">
        <p:scale>
          <a:sx n="80" d="100"/>
          <a:sy n="80"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94F55-BF20-3C46-8DF4-1428282B3CD5}" type="datetimeFigureOut">
              <a:rPr lang="en-US" smtClean="0"/>
              <a:t>7/26/2019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F7DB9-9F54-AD4D-9B15-1F256C42FA3D}" type="slidenum">
              <a:rPr lang="en-US" smtClean="0"/>
              <a:t>‹#›</a:t>
            </a:fld>
            <a:endParaRPr lang="en-US"/>
          </a:p>
        </p:txBody>
      </p:sp>
    </p:spTree>
    <p:extLst>
      <p:ext uri="{BB962C8B-B14F-4D97-AF65-F5344CB8AC3E}">
        <p14:creationId xmlns:p14="http://schemas.microsoft.com/office/powerpoint/2010/main" val="55726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aliforniachaparral.org/threatstochaparral.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ps.gov/samo/naturescience/pumapage.htm"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ps.gov/samo/naturescience/birds_raptors.htm" TargetMode="External"/><Relationship Id="rId5" Type="http://schemas.openxmlformats.org/officeDocument/2006/relationships/hyperlink" Target="https://www.nps.gov/samo/naturescience/reptiles.htm" TargetMode="External"/><Relationship Id="rId4" Type="http://schemas.openxmlformats.org/officeDocument/2006/relationships/hyperlink" Target="https://www.nps.gov/samo/naturescience/mammals_smallmammals.ht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nps.gov/samo/learn/management/firefrequency.htm" TargetMode="External"/><Relationship Id="rId3" Type="http://schemas.openxmlformats.org/officeDocument/2006/relationships/hyperlink" Target="https://www.nps.gov/samo/learn/nature/pumapage.htm" TargetMode="External"/><Relationship Id="rId7" Type="http://schemas.openxmlformats.org/officeDocument/2006/relationships/hyperlink" Target="https://www.nps.gov/samo/learn/historyculture/people.htm"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nps.gov/samo/learn/nature/animals.htm" TargetMode="External"/><Relationship Id="rId5" Type="http://schemas.openxmlformats.org/officeDocument/2006/relationships/hyperlink" Target="https://www.nps.gov/samo/learn/nature/plants.htm" TargetMode="External"/><Relationship Id="rId4" Type="http://schemas.openxmlformats.org/officeDocument/2006/relationships/hyperlink" Target="https://www.nps.gov/samo/learn/nature/bobcats.htm" TargetMode="External"/><Relationship Id="rId9" Type="http://schemas.openxmlformats.org/officeDocument/2006/relationships/hyperlink" Target="https://www.nps.gov/samo/planyourvisit/placestogo.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Pair share: Think about this quote. What does it mean to you? Do you think that you belong in nature? Are you a part of nature? How do you feel when you are hiking through nature? How would you feel if you had a better understanding of the plants and animals around you?</a:t>
            </a:r>
          </a:p>
          <a:p>
            <a:endParaRPr lang="en-US" dirty="0"/>
          </a:p>
          <a:p>
            <a:r>
              <a:rPr lang="en-US" dirty="0"/>
              <a:t>For most Southern Californians, chaparral is the closest place to make contact with nature. “By recognizing and being able to identify native species and their surrounding environment, we begin to see their habitat as worthy of attention and stewardship. Wild space becomes our space as well” (Halsey, 2008, p. 133).</a:t>
            </a:r>
          </a:p>
          <a:p>
            <a:endParaRPr lang="en-US" dirty="0"/>
          </a:p>
          <a:p>
            <a:r>
              <a:rPr lang="en-US" dirty="0"/>
              <a:t>Image from National Park Service, Flicker https://</a:t>
            </a:r>
            <a:r>
              <a:rPr lang="en-US" dirty="0" err="1"/>
              <a:t>www.flickr.com</a:t>
            </a:r>
            <a:r>
              <a:rPr lang="en-US" dirty="0"/>
              <a:t>/photos/</a:t>
            </a:r>
            <a:r>
              <a:rPr lang="en-US" dirty="0" err="1"/>
              <a:t>santamonicamtns</a:t>
            </a:r>
            <a:r>
              <a:rPr lang="en-US" dirty="0"/>
              <a:t>/26373496003/in/album-72157667627081800/</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a:t>
            </a:fld>
            <a:endParaRPr lang="en-US"/>
          </a:p>
        </p:txBody>
      </p:sp>
    </p:spTree>
    <p:extLst>
      <p:ext uri="{BB962C8B-B14F-4D97-AF65-F5344CB8AC3E}">
        <p14:creationId xmlns:p14="http://schemas.microsoft.com/office/powerpoint/2010/main" val="373407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“Most chaparral plants regenerate after fire either by </a:t>
            </a:r>
            <a:r>
              <a:rPr lang="en-US" sz="1200" kern="1200" dirty="0" err="1">
                <a:solidFill>
                  <a:schemeClr val="tx1"/>
                </a:solidFill>
                <a:effectLst/>
                <a:latin typeface="+mn-lt"/>
                <a:ea typeface="+mn-ea"/>
                <a:cs typeface="+mn-cs"/>
              </a:rPr>
              <a:t>resprouting</a:t>
            </a:r>
            <a:r>
              <a:rPr lang="en-US" sz="1200" kern="1200" dirty="0">
                <a:solidFill>
                  <a:schemeClr val="tx1"/>
                </a:solidFill>
                <a:effectLst/>
                <a:latin typeface="+mn-lt"/>
                <a:ea typeface="+mn-ea"/>
                <a:cs typeface="+mn-cs"/>
              </a:rPr>
              <a:t> or germinating from the seed bank”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natural fire return interval for chaparral is </a:t>
            </a:r>
            <a:r>
              <a:rPr lang="en-US" sz="1200" b="1" i="0" kern="1200" dirty="0">
                <a:solidFill>
                  <a:schemeClr val="tx1"/>
                </a:solidFill>
                <a:effectLst/>
                <a:latin typeface="+mn-lt"/>
                <a:ea typeface="+mn-ea"/>
                <a:cs typeface="+mn-cs"/>
              </a:rPr>
              <a:t>30 to 150 years or more*</a:t>
            </a:r>
            <a:r>
              <a:rPr lang="en-US" sz="1200" b="0" i="0" kern="1200" dirty="0">
                <a:solidFill>
                  <a:schemeClr val="tx1"/>
                </a:solidFill>
                <a:effectLst/>
                <a:latin typeface="+mn-lt"/>
                <a:ea typeface="+mn-ea"/>
                <a:cs typeface="+mn-cs"/>
              </a:rPr>
              <a:t>. Today, there are more fires than the chaparral ecosystem can tolerate” </a:t>
            </a:r>
            <a:r>
              <a:rPr lang="en-US" dirty="0"/>
              <a:t>(CCI, </a:t>
            </a:r>
            <a:r>
              <a:rPr lang="en-US" dirty="0" err="1"/>
              <a:t>n.d.b</a:t>
            </a:r>
            <a:r>
              <a:rPr lang="en-US" dirty="0"/>
              <a:t>).</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Fires more than once every 20 years, can lead to the loss of fire-sensitive species and increase the dominance of non-native </a:t>
            </a:r>
            <a:r>
              <a:rPr lang="en-US" dirty="0" err="1"/>
              <a:t>weedlands</a:t>
            </a:r>
            <a:r>
              <a:rPr lang="en-US" dirty="0"/>
              <a:t> (a process called </a:t>
            </a:r>
            <a:r>
              <a:rPr lang="en-US" dirty="0">
                <a:hlinkClick r:id="rId3"/>
              </a:rPr>
              <a:t>type-conversion</a:t>
            </a:r>
            <a:r>
              <a:rPr lang="en-US" dirty="0"/>
              <a:t>). (Witter, personal communication 2/20/19).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more about chaparral and fire visit: http://</a:t>
            </a:r>
            <a:r>
              <a:rPr lang="en-US" dirty="0" err="1"/>
              <a:t>www.californiachaparral.org</a:t>
            </a:r>
            <a:r>
              <a:rPr lang="en-US" dirty="0"/>
              <a:t>/fire/</a:t>
            </a:r>
            <a:r>
              <a:rPr lang="en-US" dirty="0" err="1"/>
              <a:t>firenature.html</a:t>
            </a:r>
            <a:r>
              <a:rPr lang="en-US" dirty="0"/>
              <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variable depending on the source.</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10</a:t>
            </a:fld>
            <a:endParaRPr lang="en-US"/>
          </a:p>
        </p:txBody>
      </p:sp>
    </p:spTree>
    <p:extLst>
      <p:ext uri="{BB962C8B-B14F-4D97-AF65-F5344CB8AC3E}">
        <p14:creationId xmlns:p14="http://schemas.microsoft.com/office/powerpoint/2010/main" val="108584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plants in shrubland communities may look superficially similar, they are actually quite different physiologically. Chaparral dwellers–both plants and animals—are survivors, highly adapted to the Mediterranean climate and periodic fires”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2).</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11</a:t>
            </a:fld>
            <a:endParaRPr lang="en-US"/>
          </a:p>
        </p:txBody>
      </p:sp>
    </p:spTree>
    <p:extLst>
      <p:ext uri="{BB962C8B-B14F-4D97-AF65-F5344CB8AC3E}">
        <p14:creationId xmlns:p14="http://schemas.microsoft.com/office/powerpoint/2010/main" val="189674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dirty="0"/>
              <a:t>For more about the plants and animals of the chaparral go to </a:t>
            </a:r>
            <a:r>
              <a:rPr lang="en-US" sz="1200" kern="1200" dirty="0">
                <a:solidFill>
                  <a:srgbClr val="FFFFFF"/>
                </a:solidFill>
                <a:effectLst/>
                <a:latin typeface="Garamond Regular"/>
                <a:ea typeface="+mn-ea"/>
                <a:cs typeface="+mn-cs"/>
              </a:rPr>
              <a:t>http://</a:t>
            </a:r>
            <a:r>
              <a:rPr lang="en-US" sz="1200" kern="1200" dirty="0" err="1">
                <a:solidFill>
                  <a:srgbClr val="FFFFFF"/>
                </a:solidFill>
                <a:effectLst/>
                <a:latin typeface="Garamond Regular"/>
                <a:ea typeface="+mn-ea"/>
                <a:cs typeface="+mn-cs"/>
              </a:rPr>
              <a:t>www.californiachaparral.org</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chaparralfacts</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clantsanimals.html</a:t>
            </a:r>
            <a:endParaRPr lang="en-US" dirty="0">
              <a:effectLst/>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12</a:t>
            </a:fld>
            <a:endParaRPr lang="en-US"/>
          </a:p>
        </p:txBody>
      </p:sp>
    </p:spTree>
    <p:extLst>
      <p:ext uri="{BB962C8B-B14F-4D97-AF65-F5344CB8AC3E}">
        <p14:creationId xmlns:p14="http://schemas.microsoft.com/office/powerpoint/2010/main" val="80169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animals that live in the chaparral are a tough lot, they have to live with limited rainfall, long and hot summers, and very little standing water. (</a:t>
            </a:r>
            <a:r>
              <a:rPr lang="en-US" dirty="0" err="1"/>
              <a:t>Litman</a:t>
            </a:r>
            <a:r>
              <a:rPr lang="en-US" dirty="0"/>
              <a:t>, 2013, p. 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hear the call of the </a:t>
            </a:r>
            <a:r>
              <a:rPr lang="en-US" dirty="0" err="1"/>
              <a:t>Wrentit</a:t>
            </a:r>
            <a:r>
              <a:rPr lang="en-US" dirty="0"/>
              <a:t> click the link in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learn more about the </a:t>
            </a:r>
            <a:r>
              <a:rPr lang="en-US" dirty="0" err="1"/>
              <a:t>Wrentit</a:t>
            </a:r>
            <a:r>
              <a:rPr lang="en-US" dirty="0"/>
              <a:t>: </a:t>
            </a:r>
            <a:r>
              <a:rPr lang="en-US" sz="1200" dirty="0"/>
              <a:t>http://</a:t>
            </a:r>
            <a:r>
              <a:rPr lang="en-US" sz="1200" dirty="0" err="1"/>
              <a:t>www.audubon.org</a:t>
            </a:r>
            <a:r>
              <a:rPr lang="en-US" sz="1200" dirty="0"/>
              <a:t>/field-guide/bird/</a:t>
            </a:r>
            <a:r>
              <a:rPr lang="en-US" sz="1200" dirty="0" err="1"/>
              <a:t>wrentit</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lgn="l" rtl="0" eaLnBrk="1" latinLnBrk="0" hangingPunct="1">
              <a:spcBef>
                <a:spcPts val="0"/>
              </a:spcBef>
              <a:spcAft>
                <a:spcPts val="0"/>
              </a:spcAft>
              <a:buFont typeface="Arial" panose="020B0604020202020204" pitchFamily="34" charset="0"/>
              <a:buChar char="•"/>
            </a:pPr>
            <a:r>
              <a:rPr lang="en-US" dirty="0"/>
              <a:t>For more about the plants and animals of the chaparral go to </a:t>
            </a:r>
            <a:r>
              <a:rPr lang="en-US" sz="1200" kern="1200" dirty="0">
                <a:solidFill>
                  <a:srgbClr val="FFFFFF"/>
                </a:solidFill>
                <a:effectLst/>
                <a:latin typeface="Garamond Regular"/>
                <a:ea typeface="+mn-ea"/>
                <a:cs typeface="+mn-cs"/>
              </a:rPr>
              <a:t>http://</a:t>
            </a:r>
            <a:r>
              <a:rPr lang="en-US" sz="1200" kern="1200" dirty="0" err="1">
                <a:solidFill>
                  <a:srgbClr val="FFFFFF"/>
                </a:solidFill>
                <a:effectLst/>
                <a:latin typeface="Garamond Regular"/>
                <a:ea typeface="+mn-ea"/>
                <a:cs typeface="+mn-cs"/>
              </a:rPr>
              <a:t>www.californiachaparral.org</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chaparralfacts</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clantsanimals.html</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b="1" kern="1200" dirty="0">
                <a:solidFill>
                  <a:srgbClr val="FFFFFF"/>
                </a:solidFill>
                <a:effectLst/>
                <a:latin typeface="Garamond Regular"/>
                <a:ea typeface="+mn-ea"/>
                <a:cs typeface="+mn-cs"/>
              </a:rPr>
              <a:t>Credits</a:t>
            </a:r>
            <a:r>
              <a:rPr lang="en-US" sz="1200" kern="1200" dirty="0">
                <a:solidFill>
                  <a:srgbClr val="FFFFFF"/>
                </a:solidFill>
                <a:effectLst/>
                <a:latin typeface="Garamond Regular"/>
                <a:ea typeface="+mn-ea"/>
                <a:cs typeface="+mn-cs"/>
              </a:rPr>
              <a:t>:</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Photo: Brian E. Small from http://</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a:t>
            </a:r>
            <a:r>
              <a:rPr lang="en-US" sz="1200" kern="1200" dirty="0" err="1">
                <a:solidFill>
                  <a:srgbClr val="FFFFFF"/>
                </a:solidFill>
                <a:effectLst/>
                <a:latin typeface="Garamond Regular"/>
                <a:ea typeface="+mn-ea"/>
                <a:cs typeface="+mn-cs"/>
              </a:rPr>
              <a:t>wrentit</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kern="1200" dirty="0" err="1">
                <a:solidFill>
                  <a:srgbClr val="FFFFFF"/>
                </a:solidFill>
                <a:effectLst/>
                <a:latin typeface="Garamond Regular"/>
                <a:ea typeface="+mn-ea"/>
                <a:cs typeface="+mn-cs"/>
              </a:rPr>
              <a:t>Wrentit</a:t>
            </a:r>
            <a:r>
              <a:rPr lang="en-US" sz="1200" kern="1200" dirty="0">
                <a:solidFill>
                  <a:srgbClr val="FFFFFF"/>
                </a:solidFill>
                <a:effectLst/>
                <a:latin typeface="Garamond Regular"/>
                <a:ea typeface="+mn-ea"/>
                <a:cs typeface="+mn-cs"/>
              </a:rPr>
              <a:t> call: </a:t>
            </a:r>
            <a:r>
              <a:rPr lang="en-US" sz="1200" b="0" i="0" u="none" strike="noStrike" kern="1200" dirty="0">
                <a:solidFill>
                  <a:schemeClr val="tx1"/>
                </a:solidFill>
                <a:effectLst/>
                <a:latin typeface="+mn-lt"/>
                <a:ea typeface="+mn-ea"/>
                <a:cs typeface="+mn-cs"/>
              </a:rPr>
              <a:t>Lang Elliott, Bob McGuire, Kevin </a:t>
            </a:r>
            <a:r>
              <a:rPr lang="en-US" sz="1200" b="0" i="0" u="none" strike="noStrike" kern="1200" dirty="0" err="1">
                <a:solidFill>
                  <a:schemeClr val="tx1"/>
                </a:solidFill>
                <a:effectLst/>
                <a:latin typeface="+mn-lt"/>
                <a:ea typeface="+mn-ea"/>
                <a:cs typeface="+mn-cs"/>
              </a:rPr>
              <a:t>Colver</a:t>
            </a:r>
            <a:r>
              <a:rPr lang="en-US" sz="1200" b="0" i="0" u="none" strike="noStrike" kern="1200" dirty="0">
                <a:solidFill>
                  <a:schemeClr val="tx1"/>
                </a:solidFill>
                <a:effectLst/>
                <a:latin typeface="+mn-lt"/>
                <a:ea typeface="+mn-ea"/>
                <a:cs typeface="+mn-cs"/>
              </a:rPr>
              <a:t>, Martyn Stewart and others.</a:t>
            </a:r>
            <a:endParaRPr lang="en-US" dirty="0">
              <a:effectLst/>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14</a:t>
            </a:fld>
            <a:endParaRPr lang="en-US"/>
          </a:p>
        </p:txBody>
      </p:sp>
    </p:spTree>
    <p:extLst>
      <p:ext uri="{BB962C8B-B14F-4D97-AF65-F5344CB8AC3E}">
        <p14:creationId xmlns:p14="http://schemas.microsoft.com/office/powerpoint/2010/main" val="252978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eaLnBrk="1" latinLnBrk="0" hangingPunct="1">
              <a:spcBef>
                <a:spcPts val="0"/>
              </a:spcBef>
              <a:spcAft>
                <a:spcPts val="0"/>
              </a:spcAft>
              <a:buFont typeface="Arial" panose="020B0604020202020204" pitchFamily="34" charset="0"/>
              <a:buChar char="•"/>
            </a:pPr>
            <a:r>
              <a:rPr lang="en-US" dirty="0"/>
              <a:t>To hear the bird calls, click on the links in slide.</a:t>
            </a:r>
          </a:p>
          <a:p>
            <a:pPr marL="171450" indent="-171450" algn="l" rtl="0" eaLnBrk="1" latinLnBrk="0" hangingPunct="1">
              <a:spcBef>
                <a:spcPts val="0"/>
              </a:spcBef>
              <a:spcAft>
                <a:spcPts val="0"/>
              </a:spcAft>
              <a:buFont typeface="Arial" panose="020B0604020202020204" pitchFamily="34" charset="0"/>
              <a:buChar char="•"/>
            </a:pPr>
            <a:endParaRPr lang="en-US" dirty="0"/>
          </a:p>
          <a:p>
            <a:pPr marL="171450" indent="-171450" algn="l" rtl="0" eaLnBrk="1" latinLnBrk="0" hangingPunct="1">
              <a:spcBef>
                <a:spcPts val="0"/>
              </a:spcBef>
              <a:spcAft>
                <a:spcPts val="0"/>
              </a:spcAft>
              <a:buFont typeface="Arial" panose="020B0604020202020204" pitchFamily="34" charset="0"/>
              <a:buChar char="•"/>
            </a:pPr>
            <a:r>
              <a:rPr lang="en-US" dirty="0"/>
              <a:t>For more about the plants and animals of the chaparral go to </a:t>
            </a:r>
            <a:r>
              <a:rPr lang="en-US" sz="1200" kern="1200" dirty="0">
                <a:solidFill>
                  <a:srgbClr val="FFFFFF"/>
                </a:solidFill>
                <a:effectLst/>
                <a:latin typeface="Garamond Regular"/>
                <a:ea typeface="+mn-ea"/>
                <a:cs typeface="+mn-cs"/>
              </a:rPr>
              <a:t>http://</a:t>
            </a:r>
            <a:r>
              <a:rPr lang="en-US" sz="1200" kern="1200" dirty="0" err="1">
                <a:solidFill>
                  <a:srgbClr val="FFFFFF"/>
                </a:solidFill>
                <a:effectLst/>
                <a:latin typeface="Garamond Regular"/>
                <a:ea typeface="+mn-ea"/>
                <a:cs typeface="+mn-cs"/>
              </a:rPr>
              <a:t>www.californiachaparral.org</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chaparralfacts</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clantsanimals.html</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For more about birds in the Santa Monica Mountains: https://</a:t>
            </a:r>
            <a:r>
              <a:rPr lang="en-US" sz="1200" kern="1200" dirty="0" err="1">
                <a:solidFill>
                  <a:srgbClr val="FFFFFF"/>
                </a:solidFill>
                <a:effectLst/>
                <a:latin typeface="Garamond Regular"/>
                <a:ea typeface="+mn-ea"/>
                <a:cs typeface="+mn-cs"/>
              </a:rPr>
              <a:t>www.nps.gov</a:t>
            </a:r>
            <a:r>
              <a:rPr lang="en-US" sz="1200" kern="1200" dirty="0">
                <a:solidFill>
                  <a:srgbClr val="FFFFFF"/>
                </a:solidFill>
                <a:effectLst/>
                <a:latin typeface="Garamond Regular"/>
                <a:ea typeface="+mn-ea"/>
                <a:cs typeface="+mn-cs"/>
              </a:rPr>
              <a:t>/</a:t>
            </a:r>
            <a:r>
              <a:rPr lang="en-US" sz="1200" kern="1200" dirty="0" err="1">
                <a:solidFill>
                  <a:srgbClr val="FFFFFF"/>
                </a:solidFill>
                <a:effectLst/>
                <a:latin typeface="Garamond Regular"/>
                <a:ea typeface="+mn-ea"/>
                <a:cs typeface="+mn-cs"/>
              </a:rPr>
              <a:t>samo</a:t>
            </a:r>
            <a:r>
              <a:rPr lang="en-US" sz="1200" kern="1200" dirty="0">
                <a:solidFill>
                  <a:srgbClr val="FFFFFF"/>
                </a:solidFill>
                <a:effectLst/>
                <a:latin typeface="Garamond Regular"/>
                <a:ea typeface="+mn-ea"/>
                <a:cs typeface="+mn-cs"/>
              </a:rPr>
              <a:t>/learn/nature/</a:t>
            </a:r>
            <a:r>
              <a:rPr lang="en-US" sz="1200" kern="1200" dirty="0" err="1">
                <a:solidFill>
                  <a:srgbClr val="FFFFFF"/>
                </a:solidFill>
                <a:effectLst/>
                <a:latin typeface="Garamond Regular"/>
                <a:ea typeface="+mn-ea"/>
                <a:cs typeface="+mn-cs"/>
              </a:rPr>
              <a:t>birds.htm</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For more about the Greater Roadrunner: http://</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/field-guide/bird/greater-roadrunner</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For more about </a:t>
            </a:r>
            <a:r>
              <a:rPr lang="en-US" sz="1200" kern="1200">
                <a:solidFill>
                  <a:srgbClr val="FFFFFF"/>
                </a:solidFill>
                <a:effectLst/>
                <a:latin typeface="Garamond Regular"/>
                <a:ea typeface="+mn-ea"/>
                <a:cs typeface="+mn-cs"/>
              </a:rPr>
              <a:t>the California </a:t>
            </a:r>
            <a:r>
              <a:rPr lang="en-US" sz="1200" kern="1200" dirty="0">
                <a:solidFill>
                  <a:srgbClr val="FFFFFF"/>
                </a:solidFill>
                <a:effectLst/>
                <a:latin typeface="Garamond Regular"/>
                <a:ea typeface="+mn-ea"/>
                <a:cs typeface="+mn-cs"/>
              </a:rPr>
              <a:t>Scrub Jay: http://</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a:t>
            </a:r>
            <a:r>
              <a:rPr lang="en-US" sz="1200" kern="1200" dirty="0" err="1">
                <a:solidFill>
                  <a:srgbClr val="FFFFFF"/>
                </a:solidFill>
                <a:effectLst/>
                <a:latin typeface="Garamond Regular"/>
                <a:ea typeface="+mn-ea"/>
                <a:cs typeface="+mn-cs"/>
              </a:rPr>
              <a:t>california</a:t>
            </a:r>
            <a:r>
              <a:rPr lang="en-US" sz="1200" kern="1200" dirty="0">
                <a:solidFill>
                  <a:srgbClr val="FFFFFF"/>
                </a:solidFill>
                <a:effectLst/>
                <a:latin typeface="Garamond Regular"/>
                <a:ea typeface="+mn-ea"/>
                <a:cs typeface="+mn-cs"/>
              </a:rPr>
              <a:t>-scrub-jay</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For more about the Spotted Towhee: https://</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/field-guide/bird/spotted-towhee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FFFFFF"/>
                </a:solidFill>
                <a:effectLst/>
                <a:latin typeface="Garamond Regular"/>
                <a:ea typeface="+mn-ea"/>
                <a:cs typeface="+mn-cs"/>
              </a:rPr>
              <a:t>For more about the California Towhee: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www.audubon.org</a:t>
            </a:r>
            <a:r>
              <a:rPr lang="en-US" sz="1200" b="0" i="0" u="none" strike="noStrike" kern="1200" dirty="0">
                <a:solidFill>
                  <a:schemeClr val="tx1"/>
                </a:solidFill>
                <a:effectLst/>
                <a:latin typeface="+mn-lt"/>
                <a:ea typeface="+mn-ea"/>
                <a:cs typeface="+mn-cs"/>
              </a:rPr>
              <a:t>/field-guide/bird/</a:t>
            </a:r>
            <a:r>
              <a:rPr lang="en-US" sz="1200" b="0" i="0" u="none" strike="noStrike" kern="1200" dirty="0" err="1">
                <a:solidFill>
                  <a:schemeClr val="tx1"/>
                </a:solidFill>
                <a:effectLst/>
                <a:latin typeface="+mn-lt"/>
                <a:ea typeface="+mn-ea"/>
                <a:cs typeface="+mn-cs"/>
              </a:rPr>
              <a:t>california</a:t>
            </a:r>
            <a:r>
              <a:rPr lang="en-US" sz="1200" b="0" i="0" u="none" strike="noStrike" kern="1200" dirty="0">
                <a:solidFill>
                  <a:schemeClr val="tx1"/>
                </a:solidFill>
                <a:effectLst/>
                <a:latin typeface="+mn-lt"/>
                <a:ea typeface="+mn-ea"/>
                <a:cs typeface="+mn-cs"/>
              </a:rPr>
              <a:t>-towhee</a:t>
            </a:r>
            <a:endParaRPr lang="en-US" sz="1200" kern="1200" dirty="0">
              <a:solidFill>
                <a:srgbClr val="FFFFFF"/>
              </a:solidFill>
              <a:effectLst/>
              <a:latin typeface="Garamond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FFFFFF"/>
                </a:solidFill>
                <a:effectLst/>
                <a:latin typeface="Garamond Regular"/>
                <a:ea typeface="+mn-ea"/>
                <a:cs typeface="+mn-cs"/>
              </a:rPr>
              <a:t>For more about the California Quail: </a:t>
            </a:r>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www.audubon.org</a:t>
            </a:r>
            <a:r>
              <a:rPr lang="en-US" sz="1200" b="0" i="0" u="none" strike="noStrike" kern="1200" dirty="0">
                <a:solidFill>
                  <a:schemeClr val="tx1"/>
                </a:solidFill>
                <a:effectLst/>
                <a:latin typeface="+mn-lt"/>
                <a:ea typeface="+mn-ea"/>
                <a:cs typeface="+mn-cs"/>
              </a:rPr>
              <a:t>/field-guide/bird/</a:t>
            </a:r>
            <a:r>
              <a:rPr lang="en-US" sz="1200" b="0" i="0" u="none" strike="noStrike" kern="1200" dirty="0" err="1">
                <a:solidFill>
                  <a:schemeClr val="tx1"/>
                </a:solidFill>
                <a:effectLst/>
                <a:latin typeface="+mn-lt"/>
                <a:ea typeface="+mn-ea"/>
                <a:cs typeface="+mn-cs"/>
              </a:rPr>
              <a:t>california</a:t>
            </a:r>
            <a:r>
              <a:rPr lang="en-US" sz="1200" b="0" i="0" u="none" strike="noStrike" kern="1200" dirty="0">
                <a:solidFill>
                  <a:schemeClr val="tx1"/>
                </a:solidFill>
                <a:effectLst/>
                <a:latin typeface="+mn-lt"/>
                <a:ea typeface="+mn-ea"/>
                <a:cs typeface="+mn-cs"/>
              </a:rPr>
              <a:t>-quail</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b="1" kern="1200" dirty="0">
                <a:solidFill>
                  <a:srgbClr val="FFFFFF"/>
                </a:solidFill>
                <a:effectLst/>
                <a:latin typeface="Garamond Regular"/>
                <a:ea typeface="+mn-ea"/>
                <a:cs typeface="+mn-cs"/>
              </a:rPr>
              <a:t>Credits</a:t>
            </a:r>
            <a:r>
              <a:rPr lang="en-US" sz="1200" kern="1200" dirty="0">
                <a:solidFill>
                  <a:srgbClr val="FFFFFF"/>
                </a:solidFill>
                <a:effectLst/>
                <a:latin typeface="Garamond Regular"/>
                <a:ea typeface="+mn-ea"/>
                <a:cs typeface="+mn-cs"/>
              </a:rPr>
              <a:t>:</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California Scrub Jay photo: </a:t>
            </a:r>
            <a:r>
              <a:rPr lang="en-US" sz="1200" b="0" i="0" u="none" strike="noStrike" kern="1200" dirty="0">
                <a:solidFill>
                  <a:schemeClr val="tx1"/>
                </a:solidFill>
                <a:effectLst/>
                <a:latin typeface="+mn-lt"/>
                <a:ea typeface="+mn-ea"/>
                <a:cs typeface="+mn-cs"/>
              </a:rPr>
              <a:t>Photo: Gil </a:t>
            </a:r>
            <a:r>
              <a:rPr lang="en-US" sz="1200" b="0" i="0" u="none" strike="noStrike" kern="1200" dirty="0" err="1">
                <a:solidFill>
                  <a:schemeClr val="tx1"/>
                </a:solidFill>
                <a:effectLst/>
                <a:latin typeface="+mn-lt"/>
                <a:ea typeface="+mn-ea"/>
                <a:cs typeface="+mn-cs"/>
              </a:rPr>
              <a:t>Eckrich</a:t>
            </a:r>
            <a:r>
              <a:rPr lang="en-US" sz="1200" b="0" i="0" u="none" strike="noStrike" kern="1200" dirty="0">
                <a:solidFill>
                  <a:schemeClr val="tx1"/>
                </a:solidFill>
                <a:effectLst/>
                <a:latin typeface="+mn-lt"/>
                <a:ea typeface="+mn-ea"/>
                <a:cs typeface="+mn-cs"/>
              </a:rPr>
              <a:t> from </a:t>
            </a:r>
            <a:r>
              <a:rPr lang="en-US" sz="1200" kern="1200" dirty="0">
                <a:solidFill>
                  <a:srgbClr val="FFFFFF"/>
                </a:solidFill>
                <a:effectLst/>
                <a:latin typeface="Garamond Regular"/>
                <a:ea typeface="+mn-ea"/>
                <a:cs typeface="+mn-cs"/>
              </a:rPr>
              <a:t>http://</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a:t>
            </a:r>
            <a:r>
              <a:rPr lang="en-US" sz="1200" kern="1200" dirty="0" err="1">
                <a:solidFill>
                  <a:srgbClr val="FFFFFF"/>
                </a:solidFill>
                <a:effectLst/>
                <a:latin typeface="Garamond Regular"/>
                <a:ea typeface="+mn-ea"/>
                <a:cs typeface="+mn-cs"/>
              </a:rPr>
              <a:t>california</a:t>
            </a:r>
            <a:r>
              <a:rPr lang="en-US" sz="1200" kern="1200" dirty="0">
                <a:solidFill>
                  <a:srgbClr val="FFFFFF"/>
                </a:solidFill>
                <a:effectLst/>
                <a:latin typeface="Garamond Regular"/>
                <a:ea typeface="+mn-ea"/>
                <a:cs typeface="+mn-cs"/>
              </a:rPr>
              <a:t>-scrub-jay</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Spotted Towhee photo: </a:t>
            </a:r>
            <a:r>
              <a:rPr lang="en-US" sz="1200" b="0" i="0" u="none" strike="noStrike" kern="1200" dirty="0">
                <a:solidFill>
                  <a:schemeClr val="tx1"/>
                </a:solidFill>
                <a:effectLst/>
                <a:latin typeface="+mn-lt"/>
                <a:ea typeface="+mn-ea"/>
                <a:cs typeface="+mn-cs"/>
              </a:rPr>
              <a:t>Glenn Bartley from </a:t>
            </a:r>
            <a:r>
              <a:rPr lang="en-US" sz="1200" kern="1200" dirty="0">
                <a:solidFill>
                  <a:srgbClr val="FFFFFF"/>
                </a:solidFill>
                <a:effectLst/>
                <a:latin typeface="Garamond Regular"/>
                <a:ea typeface="+mn-ea"/>
                <a:cs typeface="+mn-cs"/>
              </a:rPr>
              <a:t>https://</a:t>
            </a:r>
            <a:r>
              <a:rPr lang="en-US" sz="1200" kern="1200" dirty="0" err="1">
                <a:solidFill>
                  <a:srgbClr val="FFFFFF"/>
                </a:solidFill>
                <a:effectLst/>
                <a:latin typeface="Garamond Regular"/>
                <a:ea typeface="+mn-ea"/>
                <a:cs typeface="+mn-cs"/>
              </a:rPr>
              <a:t>www.audubon.org</a:t>
            </a:r>
            <a:r>
              <a:rPr lang="en-US" sz="1200" kern="1200" dirty="0">
                <a:solidFill>
                  <a:srgbClr val="FFFFFF"/>
                </a:solidFill>
                <a:effectLst/>
                <a:latin typeface="Garamond Regular"/>
                <a:ea typeface="+mn-ea"/>
                <a:cs typeface="+mn-cs"/>
              </a:rPr>
              <a:t>/field-guide/bird/spotted-towhee</a:t>
            </a:r>
          </a:p>
          <a:p>
            <a:pPr marL="171450" indent="-171450" algn="l" rtl="0" eaLnBrk="1" latinLnBrk="0" hangingPunct="1">
              <a:spcBef>
                <a:spcPts val="0"/>
              </a:spcBef>
              <a:spcAft>
                <a:spcPts val="0"/>
              </a:spcAft>
              <a:buFont typeface="Arial" panose="020B0604020202020204" pitchFamily="34" charset="0"/>
              <a:buChar char="•"/>
            </a:pPr>
            <a:r>
              <a:rPr lang="en-US" sz="1200" kern="1200" dirty="0">
                <a:solidFill>
                  <a:srgbClr val="FFFFFF"/>
                </a:solidFill>
                <a:effectLst/>
                <a:latin typeface="Garamond Regular"/>
                <a:ea typeface="+mn-ea"/>
                <a:cs typeface="+mn-cs"/>
              </a:rPr>
              <a:t>Spotted Towhee audio: </a:t>
            </a:r>
            <a:r>
              <a:rPr lang="en-US" sz="1200" b="0" i="0" u="none" strike="noStrike" kern="1200" dirty="0">
                <a:solidFill>
                  <a:schemeClr val="tx1"/>
                </a:solidFill>
                <a:effectLst/>
                <a:latin typeface="+mn-lt"/>
                <a:ea typeface="+mn-ea"/>
                <a:cs typeface="+mn-cs"/>
              </a:rPr>
              <a:t>Lang Elliott, Bob McGuire, Kevin </a:t>
            </a:r>
            <a:r>
              <a:rPr lang="en-US" sz="1200" b="0" i="0" u="none" strike="noStrike" kern="1200" dirty="0" err="1">
                <a:solidFill>
                  <a:schemeClr val="tx1"/>
                </a:solidFill>
                <a:effectLst/>
                <a:latin typeface="+mn-lt"/>
                <a:ea typeface="+mn-ea"/>
                <a:cs typeface="+mn-cs"/>
              </a:rPr>
              <a:t>Colver</a:t>
            </a:r>
            <a:r>
              <a:rPr lang="en-US" sz="1200" b="0" i="0" u="none" strike="noStrike" kern="1200" dirty="0">
                <a:solidFill>
                  <a:schemeClr val="tx1"/>
                </a:solidFill>
                <a:effectLst/>
                <a:latin typeface="+mn-lt"/>
                <a:ea typeface="+mn-ea"/>
                <a:cs typeface="+mn-cs"/>
              </a:rPr>
              <a:t>, Martyn Stewart and others.</a:t>
            </a: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California Towhee photo: Rick &amp; Nora Bowers from https://</a:t>
            </a:r>
            <a:r>
              <a:rPr lang="en-US" sz="1200" b="0" i="0" u="none" strike="noStrike" kern="1200" dirty="0" err="1">
                <a:solidFill>
                  <a:schemeClr val="tx1"/>
                </a:solidFill>
                <a:effectLst/>
                <a:latin typeface="+mn-lt"/>
                <a:ea typeface="+mn-ea"/>
                <a:cs typeface="+mn-cs"/>
              </a:rPr>
              <a:t>www.audubon.org</a:t>
            </a:r>
            <a:r>
              <a:rPr lang="en-US" sz="1200" b="0" i="0" u="none" strike="noStrike" kern="1200" dirty="0">
                <a:solidFill>
                  <a:schemeClr val="tx1"/>
                </a:solidFill>
                <a:effectLst/>
                <a:latin typeface="+mn-lt"/>
                <a:ea typeface="+mn-ea"/>
                <a:cs typeface="+mn-cs"/>
              </a:rPr>
              <a:t>/field-guide/bird/</a:t>
            </a:r>
            <a:r>
              <a:rPr lang="en-US" sz="1200" b="0" i="0" u="none" strike="noStrike" kern="1200" dirty="0" err="1">
                <a:solidFill>
                  <a:schemeClr val="tx1"/>
                </a:solidFill>
                <a:effectLst/>
                <a:latin typeface="+mn-lt"/>
                <a:ea typeface="+mn-ea"/>
                <a:cs typeface="+mn-cs"/>
              </a:rPr>
              <a:t>california</a:t>
            </a:r>
            <a:r>
              <a:rPr lang="en-US" sz="1200" b="0" i="0" u="none" strike="noStrike" kern="1200" dirty="0">
                <a:solidFill>
                  <a:schemeClr val="tx1"/>
                </a:solidFill>
                <a:effectLst/>
                <a:latin typeface="+mn-lt"/>
                <a:ea typeface="+mn-ea"/>
                <a:cs typeface="+mn-cs"/>
              </a:rPr>
              <a:t>-towhee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FFFFFF"/>
                </a:solidFill>
                <a:effectLst/>
                <a:latin typeface="Garamond Regular"/>
                <a:ea typeface="+mn-ea"/>
                <a:cs typeface="+mn-cs"/>
              </a:rPr>
              <a:t>California Towhee audio: </a:t>
            </a:r>
            <a:r>
              <a:rPr lang="en-US" sz="1200" b="0" i="0" u="none" strike="noStrike" kern="1200" dirty="0">
                <a:solidFill>
                  <a:schemeClr val="tx1"/>
                </a:solidFill>
                <a:effectLst/>
                <a:latin typeface="+mn-lt"/>
                <a:ea typeface="+mn-ea"/>
                <a:cs typeface="+mn-cs"/>
              </a:rPr>
              <a:t>Lang Elliott, Bob McGuire, Kevin </a:t>
            </a:r>
            <a:r>
              <a:rPr lang="en-US" sz="1200" b="0" i="0" u="none" strike="noStrike" kern="1200" dirty="0" err="1">
                <a:solidFill>
                  <a:schemeClr val="tx1"/>
                </a:solidFill>
                <a:effectLst/>
                <a:latin typeface="+mn-lt"/>
                <a:ea typeface="+mn-ea"/>
                <a:cs typeface="+mn-cs"/>
              </a:rPr>
              <a:t>Colver</a:t>
            </a:r>
            <a:r>
              <a:rPr lang="en-US" sz="1200" b="0" i="0" u="none" strike="noStrike" kern="1200" dirty="0">
                <a:solidFill>
                  <a:schemeClr val="tx1"/>
                </a:solidFill>
                <a:effectLst/>
                <a:latin typeface="+mn-lt"/>
                <a:ea typeface="+mn-ea"/>
                <a:cs typeface="+mn-cs"/>
              </a:rPr>
              <a:t>, Martyn Stewart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California Quail photo: Photo: Rick </a:t>
            </a:r>
            <a:r>
              <a:rPr lang="en-US" sz="1200" b="0" i="0" u="none" strike="noStrike" kern="1200" dirty="0" err="1">
                <a:solidFill>
                  <a:schemeClr val="tx1"/>
                </a:solidFill>
                <a:effectLst/>
                <a:latin typeface="+mn-lt"/>
                <a:ea typeface="+mn-ea"/>
                <a:cs typeface="+mn-cs"/>
              </a:rPr>
              <a:t>Derevan</a:t>
            </a:r>
            <a:r>
              <a:rPr lang="en-US" sz="1200" b="0" i="0" u="none" strike="noStrike" kern="1200" dirty="0">
                <a:solidFill>
                  <a:schemeClr val="tx1"/>
                </a:solidFill>
                <a:effectLst/>
                <a:latin typeface="+mn-lt"/>
                <a:ea typeface="+mn-ea"/>
                <a:cs typeface="+mn-cs"/>
              </a:rPr>
              <a:t> from https://</a:t>
            </a:r>
            <a:r>
              <a:rPr lang="en-US" sz="1200" b="0" i="0" u="none" strike="noStrike" kern="1200" dirty="0" err="1">
                <a:solidFill>
                  <a:schemeClr val="tx1"/>
                </a:solidFill>
                <a:effectLst/>
                <a:latin typeface="+mn-lt"/>
                <a:ea typeface="+mn-ea"/>
                <a:cs typeface="+mn-cs"/>
              </a:rPr>
              <a:t>www.audubon.org</a:t>
            </a:r>
            <a:r>
              <a:rPr lang="en-US" sz="1200" b="0" i="0" u="none" strike="noStrike" kern="1200" dirty="0">
                <a:solidFill>
                  <a:schemeClr val="tx1"/>
                </a:solidFill>
                <a:effectLst/>
                <a:latin typeface="+mn-lt"/>
                <a:ea typeface="+mn-ea"/>
                <a:cs typeface="+mn-cs"/>
              </a:rPr>
              <a:t>/field-guide/bird/</a:t>
            </a:r>
            <a:r>
              <a:rPr lang="en-US" sz="1200" b="0" i="0" u="none" strike="noStrike" kern="1200" dirty="0" err="1">
                <a:solidFill>
                  <a:schemeClr val="tx1"/>
                </a:solidFill>
                <a:effectLst/>
                <a:latin typeface="+mn-lt"/>
                <a:ea typeface="+mn-ea"/>
                <a:cs typeface="+mn-cs"/>
              </a:rPr>
              <a:t>california</a:t>
            </a:r>
            <a:r>
              <a:rPr lang="en-US" sz="1200" b="0" i="0" u="none" strike="noStrike" kern="1200" dirty="0">
                <a:solidFill>
                  <a:schemeClr val="tx1"/>
                </a:solidFill>
                <a:effectLst/>
                <a:latin typeface="+mn-lt"/>
                <a:ea typeface="+mn-ea"/>
                <a:cs typeface="+mn-cs"/>
              </a:rPr>
              <a:t>-quail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California Quail audio: Lang Elliott, Bob McGuire, Kevin </a:t>
            </a:r>
            <a:r>
              <a:rPr lang="en-US" sz="1200" b="0" i="0" u="none" strike="noStrike" kern="1200" dirty="0" err="1">
                <a:solidFill>
                  <a:schemeClr val="tx1"/>
                </a:solidFill>
                <a:effectLst/>
                <a:latin typeface="+mn-lt"/>
                <a:ea typeface="+mn-ea"/>
                <a:cs typeface="+mn-cs"/>
              </a:rPr>
              <a:t>Colver</a:t>
            </a:r>
            <a:r>
              <a:rPr lang="en-US" sz="1200" b="0" i="0" u="none" strike="noStrike" kern="1200" dirty="0">
                <a:solidFill>
                  <a:schemeClr val="tx1"/>
                </a:solidFill>
                <a:effectLst/>
                <a:latin typeface="+mn-lt"/>
                <a:ea typeface="+mn-ea"/>
                <a:cs typeface="+mn-cs"/>
              </a:rPr>
              <a:t>, Martyn Stewart and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FFFFFF"/>
                </a:solidFill>
                <a:effectLst/>
                <a:latin typeface="Garamond Regular"/>
                <a:ea typeface="+mn-ea"/>
                <a:cs typeface="+mn-cs"/>
              </a:rPr>
              <a:t>Greater Roadrunner photo: https://</a:t>
            </a:r>
            <a:r>
              <a:rPr lang="en-US" sz="1200" kern="1200" dirty="0" err="1">
                <a:solidFill>
                  <a:srgbClr val="FFFFFF"/>
                </a:solidFill>
                <a:effectLst/>
                <a:latin typeface="Garamond Regular"/>
                <a:ea typeface="+mn-ea"/>
                <a:cs typeface="+mn-cs"/>
              </a:rPr>
              <a:t>www.flickr.com</a:t>
            </a:r>
            <a:r>
              <a:rPr lang="en-US" sz="1200" kern="1200" dirty="0">
                <a:solidFill>
                  <a:srgbClr val="FFFFFF"/>
                </a:solidFill>
                <a:effectLst/>
                <a:latin typeface="Garamond Regular"/>
                <a:ea typeface="+mn-ea"/>
                <a:cs typeface="+mn-cs"/>
              </a:rPr>
              <a:t>/photos/</a:t>
            </a:r>
            <a:r>
              <a:rPr lang="en-US" sz="1200" kern="1200" dirty="0" err="1">
                <a:solidFill>
                  <a:srgbClr val="FFFFFF"/>
                </a:solidFill>
                <a:effectLst/>
                <a:latin typeface="Garamond Regular"/>
                <a:ea typeface="+mn-ea"/>
                <a:cs typeface="+mn-cs"/>
              </a:rPr>
              <a:t>santamonicamtns</a:t>
            </a:r>
            <a:r>
              <a:rPr lang="en-US" sz="1200" kern="1200" dirty="0">
                <a:solidFill>
                  <a:srgbClr val="FFFFFF"/>
                </a:solidFill>
                <a:effectLst/>
                <a:latin typeface="Garamond Regular"/>
                <a:ea typeface="+mn-ea"/>
                <a:cs typeface="+mn-cs"/>
              </a:rPr>
              <a:t>/albums/72157655587150740 (visit this site to see more photos of birds in Santa Monica Mountains)</a:t>
            </a:r>
          </a:p>
          <a:p>
            <a:pPr marL="171450" indent="-171450" algn="l" rtl="0" eaLnBrk="1" latinLnBrk="0" hangingPunct="1">
              <a:spcBef>
                <a:spcPts val="0"/>
              </a:spcBef>
              <a:spcAft>
                <a:spcPts val="0"/>
              </a:spcAft>
              <a:buFont typeface="Arial" panose="020B0604020202020204" pitchFamily="34" charset="0"/>
              <a:buChar char="•"/>
            </a:pP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endParaRPr lang="en-US" sz="1200" kern="1200" dirty="0">
              <a:solidFill>
                <a:srgbClr val="FFFFFF"/>
              </a:solidFill>
              <a:effectLst/>
              <a:latin typeface="Garamond Regular"/>
              <a:ea typeface="+mn-ea"/>
              <a:cs typeface="+mn-cs"/>
            </a:endParaRPr>
          </a:p>
          <a:p>
            <a:pPr marL="171450" indent="-171450" algn="l" rtl="0" eaLnBrk="1" latinLnBrk="0" hangingPunct="1">
              <a:spcBef>
                <a:spcPts val="0"/>
              </a:spcBef>
              <a:spcAft>
                <a:spcPts val="0"/>
              </a:spcAft>
              <a:buFont typeface="Arial" panose="020B0604020202020204" pitchFamily="34" charset="0"/>
              <a:buChar char="•"/>
            </a:pPr>
            <a:endParaRPr lang="en-US" sz="1200" kern="1200" dirty="0">
              <a:solidFill>
                <a:srgbClr val="FFFFFF"/>
              </a:solidFill>
              <a:effectLst/>
              <a:latin typeface="Garamond Regular"/>
              <a:ea typeface="+mn-ea"/>
              <a:cs typeface="+mn-cs"/>
            </a:endParaRPr>
          </a:p>
          <a:p>
            <a:pPr marL="0" algn="l" rtl="0" eaLnBrk="1" latinLnBrk="0" hangingPunct="1">
              <a:spcBef>
                <a:spcPts val="0"/>
              </a:spcBef>
              <a:spcAft>
                <a:spcPts val="0"/>
              </a:spcAft>
            </a:pPr>
            <a:endParaRPr lang="en-US" dirty="0">
              <a:effectLst/>
            </a:endParaRPr>
          </a:p>
        </p:txBody>
      </p:sp>
      <p:sp>
        <p:nvSpPr>
          <p:cNvPr id="4" name="Slide Number Placeholder 3"/>
          <p:cNvSpPr>
            <a:spLocks noGrp="1"/>
          </p:cNvSpPr>
          <p:nvPr>
            <p:ph type="sldNum" sz="quarter" idx="10"/>
          </p:nvPr>
        </p:nvSpPr>
        <p:spPr/>
        <p:txBody>
          <a:bodyPr/>
          <a:lstStyle/>
          <a:p>
            <a:fld id="{EDDF7DB9-9F54-AD4D-9B15-1F256C42FA3D}" type="slidenum">
              <a:rPr lang="en-US" smtClean="0"/>
              <a:t>15</a:t>
            </a:fld>
            <a:endParaRPr lang="en-US"/>
          </a:p>
        </p:txBody>
      </p:sp>
    </p:spTree>
    <p:extLst>
      <p:ext uri="{BB962C8B-B14F-4D97-AF65-F5344CB8AC3E}">
        <p14:creationId xmlns:p14="http://schemas.microsoft.com/office/powerpoint/2010/main" val="165927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Chaparral is rich in species diversity.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“Despite the harsh climate, </a:t>
            </a:r>
            <a:r>
              <a:rPr lang="en-US" sz="1200" kern="1200" dirty="0" err="1">
                <a:solidFill>
                  <a:schemeClr val="tx1"/>
                </a:solidFill>
                <a:effectLst/>
                <a:latin typeface="+mn-lt"/>
                <a:ea typeface="+mn-ea"/>
                <a:cs typeface="+mn-cs"/>
              </a:rPr>
              <a:t>shrublands</a:t>
            </a:r>
            <a:r>
              <a:rPr lang="en-US" sz="1200" kern="1200" dirty="0">
                <a:solidFill>
                  <a:schemeClr val="tx1"/>
                </a:solidFill>
                <a:effectLst/>
                <a:latin typeface="+mn-lt"/>
                <a:ea typeface="+mn-ea"/>
                <a:cs typeface="+mn-cs"/>
              </a:rPr>
              <a:t> are very rich in biodiversity. The animals that live there have similar survival strategies to desert dwellers. Many are nocturnal or stay in the shade by day to avoid the heat. Some avoid the hottest season by becoming dormant. And some have physiological adaptations, e.g., mice and lizards can reduce water loss by secreting a semi-solid urine.</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Shrubland</a:t>
            </a:r>
            <a:r>
              <a:rPr lang="en-US" sz="1200" kern="1200" dirty="0">
                <a:solidFill>
                  <a:schemeClr val="tx1"/>
                </a:solidFill>
                <a:effectLst/>
                <a:latin typeface="+mn-lt"/>
                <a:ea typeface="+mn-ea"/>
                <a:cs typeface="+mn-cs"/>
              </a:rPr>
              <a:t> diversity also includes a very rich invertebrate fauna, including 150–200 species of butterflies, a rich diversity of native bees, 21 species of scorpions, and a large number of spiders.”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7).</a:t>
            </a:r>
          </a:p>
          <a:p>
            <a:pPr marL="171450" indent="-171450">
              <a:buFont typeface="Arial" panose="020B0604020202020204" pitchFamily="34" charset="0"/>
              <a:buChar char="•"/>
            </a:pPr>
            <a:endParaRPr lang="en-US" dirty="0"/>
          </a:p>
          <a:p>
            <a:r>
              <a:rPr lang="en-US" dirty="0"/>
              <a:t>For more photos of coyotes: https://</a:t>
            </a:r>
            <a:r>
              <a:rPr lang="en-US" dirty="0" err="1"/>
              <a:t>www.flickr.com</a:t>
            </a:r>
            <a:r>
              <a:rPr lang="en-US" dirty="0"/>
              <a:t>/photos/</a:t>
            </a:r>
            <a:r>
              <a:rPr lang="en-US" dirty="0" err="1"/>
              <a:t>santamonicamtns</a:t>
            </a:r>
            <a:r>
              <a:rPr lang="en-US" dirty="0"/>
              <a:t>/albums/72157655472520590/with/28307516245/</a:t>
            </a:r>
          </a:p>
          <a:p>
            <a:r>
              <a:rPr lang="en-US" dirty="0"/>
              <a:t>For more photos of mountain lions: https://</a:t>
            </a:r>
            <a:r>
              <a:rPr lang="en-US" dirty="0" err="1"/>
              <a:t>www.flickr.com</a:t>
            </a:r>
            <a:r>
              <a:rPr lang="en-US" dirty="0"/>
              <a:t>/photos/</a:t>
            </a:r>
            <a:r>
              <a:rPr lang="en-US" dirty="0" err="1"/>
              <a:t>santamonicamtns</a:t>
            </a:r>
            <a:r>
              <a:rPr lang="en-US" dirty="0"/>
              <a:t>/albums/72157655467005169/with/20381107641/</a:t>
            </a:r>
          </a:p>
          <a:p>
            <a:r>
              <a:rPr lang="en-US" dirty="0"/>
              <a:t>For more photos of deer: https://</a:t>
            </a:r>
            <a:r>
              <a:rPr lang="en-US" dirty="0" err="1"/>
              <a:t>www.flickr.com</a:t>
            </a:r>
            <a:r>
              <a:rPr lang="en-US" dirty="0"/>
              <a:t>/photos/</a:t>
            </a:r>
            <a:r>
              <a:rPr lang="en-US" dirty="0" err="1"/>
              <a:t>santamonicamtns</a:t>
            </a:r>
            <a:r>
              <a:rPr lang="en-US" dirty="0"/>
              <a:t>/albums/72157656363513856/with/9096405471/</a:t>
            </a:r>
          </a:p>
          <a:p>
            <a:r>
              <a:rPr lang="en-US" dirty="0"/>
              <a:t>For more photos of bobcats: https://</a:t>
            </a:r>
            <a:r>
              <a:rPr lang="en-US" dirty="0" err="1"/>
              <a:t>www.flickr.com</a:t>
            </a:r>
            <a:r>
              <a:rPr lang="en-US" dirty="0"/>
              <a:t>/photos/</a:t>
            </a:r>
            <a:r>
              <a:rPr lang="en-US" dirty="0" err="1"/>
              <a:t>santamonicamtns</a:t>
            </a:r>
            <a:r>
              <a:rPr lang="en-US" dirty="0"/>
              <a:t>/albums/72157655885459301/with/9098579648/</a:t>
            </a:r>
          </a:p>
          <a:p>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16</a:t>
            </a:fld>
            <a:endParaRPr lang="en-US"/>
          </a:p>
        </p:txBody>
      </p:sp>
    </p:spTree>
    <p:extLst>
      <p:ext uri="{BB962C8B-B14F-4D97-AF65-F5344CB8AC3E}">
        <p14:creationId xmlns:p14="http://schemas.microsoft.com/office/powerpoint/2010/main" val="371403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“Over 45 mammal species can be found in the Santa Monica Mountains, and they range in size from shrews, which weigh less than one ounce, to </a:t>
            </a:r>
            <a:r>
              <a:rPr lang="en-US" dirty="0">
                <a:solidFill>
                  <a:schemeClr val="bg1"/>
                </a:solidFill>
                <a:hlinkClick r:id="rId3"/>
              </a:rPr>
              <a:t>mountain lions</a:t>
            </a:r>
            <a:r>
              <a:rPr lang="en-US" dirty="0">
                <a:solidFill>
                  <a:schemeClr val="bg1"/>
                </a:solidFill>
              </a:rPr>
              <a:t> weighing up to 150lbs. However most of these are </a:t>
            </a:r>
            <a:r>
              <a:rPr lang="en-US" dirty="0">
                <a:solidFill>
                  <a:schemeClr val="bg1"/>
                </a:solidFill>
                <a:hlinkClick r:id="rId4"/>
              </a:rPr>
              <a:t>smaller mammals</a:t>
            </a:r>
            <a:r>
              <a:rPr lang="en-US" dirty="0">
                <a:solidFill>
                  <a:schemeClr val="bg1"/>
                </a:solidFill>
              </a:rPr>
              <a:t> such as squirrels, gophers, mice, rats, rabbits, and insectivores such as shrews and moles. Although some of these small mammal species are considered pests by some people, they are actually an important part of the natural ecosystem. They eat insects, till soil, and disperse seeds. They are also a food source for many other inhabitants of the Santa Monica Mountains including mammalian carnivores, </a:t>
            </a:r>
            <a:r>
              <a:rPr lang="en-US" dirty="0">
                <a:solidFill>
                  <a:schemeClr val="bg1"/>
                </a:solidFill>
                <a:hlinkClick r:id="rId5"/>
              </a:rPr>
              <a:t>reptiles</a:t>
            </a:r>
            <a:r>
              <a:rPr lang="en-US" dirty="0">
                <a:solidFill>
                  <a:schemeClr val="bg1"/>
                </a:solidFill>
              </a:rPr>
              <a:t>, and </a:t>
            </a:r>
            <a:r>
              <a:rPr lang="en-US" u="none" dirty="0">
                <a:solidFill>
                  <a:schemeClr val="bg1"/>
                </a:solidFill>
                <a:hlinkClick r:id="rId6"/>
              </a:rPr>
              <a:t>raptors</a:t>
            </a:r>
            <a:r>
              <a:rPr lang="en-US" dirty="0">
                <a:solidFill>
                  <a:schemeClr val="bg1"/>
                </a:solidFill>
              </a:rPr>
              <a:t> (birds of prey).</a:t>
            </a:r>
          </a:p>
          <a:p>
            <a:r>
              <a:rPr lang="en-US" dirty="0">
                <a:solidFill>
                  <a:schemeClr val="bg1"/>
                </a:solidFill>
              </a:rPr>
              <a:t>Mammals, like other animals, generally occupy a defined area of habitat, termed a home range, where they will acquire food, find shelter, and locate mates. Territorial animals such as some carnivores will defend their home range, or at least part of it, and attempt to exclude other members of the same species and sex.” (NPS, </a:t>
            </a:r>
            <a:r>
              <a:rPr lang="en-US" dirty="0" err="1">
                <a:solidFill>
                  <a:schemeClr val="bg1"/>
                </a:solidFill>
              </a:rPr>
              <a:t>n.d.e</a:t>
            </a:r>
            <a:r>
              <a:rPr lang="en-US" dirty="0">
                <a:solidFill>
                  <a:schemeClr val="bg1"/>
                </a:solidFill>
              </a:rPr>
              <a:t>)</a:t>
            </a:r>
          </a:p>
          <a:p>
            <a:endParaRPr lang="en-US" dirty="0"/>
          </a:p>
          <a:p>
            <a:r>
              <a:rPr lang="en-US" dirty="0"/>
              <a:t>For more wildlife photos from Santa Monica Mountains: https://</a:t>
            </a:r>
            <a:r>
              <a:rPr lang="en-US" dirty="0" err="1"/>
              <a:t>www.flickr.com</a:t>
            </a:r>
            <a:r>
              <a:rPr lang="en-US" dirty="0"/>
              <a:t>/photos/</a:t>
            </a:r>
            <a:r>
              <a:rPr lang="en-US" dirty="0" err="1"/>
              <a:t>santamonicamtns</a:t>
            </a:r>
            <a:r>
              <a:rPr lang="en-US" dirty="0"/>
              <a:t>/albums/72157633969872173/with/9096372497/</a:t>
            </a:r>
          </a:p>
          <a:p>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17</a:t>
            </a:fld>
            <a:endParaRPr lang="en-US"/>
          </a:p>
        </p:txBody>
      </p:sp>
    </p:spTree>
    <p:extLst>
      <p:ext uri="{BB962C8B-B14F-4D97-AF65-F5344CB8AC3E}">
        <p14:creationId xmlns:p14="http://schemas.microsoft.com/office/powerpoint/2010/main" val="2805900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“Reptiles encompass a range of animals that include turtles, lizards, and snakes. Twenty-five species of reptiles inhabit the Santa Monica Mountains. They inhabit a variety of habitats, including chaparral, coastal sage scrub, grasslands, oak woodlands, and riparian areas.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Reptiles are referred to as "cold-blooded" (or ectothermic) animals because they cannot maintain their body heat. Instead, they rely on gathering and losing heat from the environment. On nice, warm days in the Santa Monica Mountains, a variety of reptiles, including Western fence lizards, side-blotched lizards, and Coastal whiptails, can be seen sunning on rocks or in the middle of dirt trails. An advantage of being "cold-blooded" is that it allows reptiles to survive on much less food than "warm-blooded" animals such as mammals and birds that need to burn much of their food for warmth.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Most reptiles are oviparous (egg-laying), although some are also capable of giving live birth. The southern Pacific rattlesnake is the only reptile in the Santa Monica Mountains that gives birth to live young.” (NPS, </a:t>
            </a:r>
            <a:r>
              <a:rPr lang="en-US" sz="1200" b="0" i="0" kern="1200" dirty="0" err="1">
                <a:solidFill>
                  <a:schemeClr val="tx1"/>
                </a:solidFill>
                <a:effectLst/>
                <a:latin typeface="+mn-lt"/>
                <a:ea typeface="+mn-ea"/>
                <a:cs typeface="+mn-cs"/>
              </a:rPr>
              <a:t>n.d.e</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“Amphibians encompass a range of animals that include newts, salamanders, frogs and toads. Ten species of amphibians reside in the Santa Monica Mountains. They inhabit a variety of habitats, including grasslands, chaparral, and riparian areas.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Amphibians spend a portion of their life cycle in both aquatic and terrestrial ecosystems. In the Santa Monica Mountains, juvenile amphibians live the first part of their lives in the water before metamorphosing into adults. Adult amphibians spend most of their lives on land and return to the water to breed and reproduce.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Since most amphibians have a two-stage life cycle (in water and on land) and have the ability to absorb water and oxygen from their environment through their skin, amphibians are more sensitive to changes in their environment. Because of this, amphibians are recognized worldwide as an indicator of ecosystem health.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Unfortunately, amphibians are suffering dramatic declines due to habitat destruction and modification, over-exploitation, pollution, introduced species, climate change, increased ultraviolet-B radiation (UVB) and disease.” (NPS, </a:t>
            </a:r>
            <a:r>
              <a:rPr lang="en-US" sz="1200" b="0" i="0" kern="1200" dirty="0" err="1">
                <a:solidFill>
                  <a:schemeClr val="tx1"/>
                </a:solidFill>
                <a:effectLst/>
                <a:latin typeface="+mn-lt"/>
                <a:ea typeface="+mn-ea"/>
                <a:cs typeface="+mn-cs"/>
              </a:rPr>
              <a:t>n.d.a</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Note about the Western Toad picture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This photo is from a t</a:t>
            </a:r>
            <a:r>
              <a:rPr lang="en-US" dirty="0"/>
              <a:t>rained scientist. Please do not pick up Frogs or any Amphibians because they breath through their skin and picking them up incorrectly without proper training may harm them.</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photos of Santa Monica Mountains Lizards: https://</a:t>
            </a:r>
            <a:r>
              <a:rPr lang="en-US" sz="1200" b="0" i="0" kern="1200" dirty="0" err="1">
                <a:solidFill>
                  <a:schemeClr val="tx1"/>
                </a:solidFill>
                <a:effectLst/>
                <a:latin typeface="+mn-lt"/>
                <a:ea typeface="+mn-ea"/>
                <a:cs typeface="+mn-cs"/>
              </a:rPr>
              <a:t>www.flickr.com</a:t>
            </a:r>
            <a:r>
              <a:rPr lang="en-US" sz="1200" b="0" i="0" kern="1200" dirty="0">
                <a:solidFill>
                  <a:schemeClr val="tx1"/>
                </a:solidFill>
                <a:effectLst/>
                <a:latin typeface="+mn-lt"/>
                <a:ea typeface="+mn-ea"/>
                <a:cs typeface="+mn-cs"/>
              </a:rPr>
              <a:t>/photos/</a:t>
            </a:r>
            <a:r>
              <a:rPr lang="en-US" sz="1200" b="0" i="0" kern="1200" dirty="0" err="1">
                <a:solidFill>
                  <a:schemeClr val="tx1"/>
                </a:solidFill>
                <a:effectLst/>
                <a:latin typeface="+mn-lt"/>
                <a:ea typeface="+mn-ea"/>
                <a:cs typeface="+mn-cs"/>
              </a:rPr>
              <a:t>santamonicamtns</a:t>
            </a:r>
            <a:r>
              <a:rPr lang="en-US" sz="1200" b="0" i="0" kern="1200" dirty="0">
                <a:solidFill>
                  <a:schemeClr val="tx1"/>
                </a:solidFill>
                <a:effectLst/>
                <a:latin typeface="+mn-lt"/>
                <a:ea typeface="+mn-ea"/>
                <a:cs typeface="+mn-cs"/>
              </a:rPr>
              <a:t>/albums/72157655592782599/with/11938619505/</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photos of Santa Monica Mountains Frogs: https://</a:t>
            </a:r>
            <a:r>
              <a:rPr lang="en-US" sz="1200" b="0" i="0" kern="1200" dirty="0" err="1">
                <a:solidFill>
                  <a:schemeClr val="tx1"/>
                </a:solidFill>
                <a:effectLst/>
                <a:latin typeface="+mn-lt"/>
                <a:ea typeface="+mn-ea"/>
                <a:cs typeface="+mn-cs"/>
              </a:rPr>
              <a:t>www.flickr.com</a:t>
            </a:r>
            <a:r>
              <a:rPr lang="en-US" sz="1200" b="0" i="0" kern="1200" dirty="0">
                <a:solidFill>
                  <a:schemeClr val="tx1"/>
                </a:solidFill>
                <a:effectLst/>
                <a:latin typeface="+mn-lt"/>
                <a:ea typeface="+mn-ea"/>
                <a:cs typeface="+mn-cs"/>
              </a:rPr>
              <a:t>/photos/</a:t>
            </a:r>
            <a:r>
              <a:rPr lang="en-US" sz="1200" b="0" i="0" kern="1200" dirty="0" err="1">
                <a:solidFill>
                  <a:schemeClr val="tx1"/>
                </a:solidFill>
                <a:effectLst/>
                <a:latin typeface="+mn-lt"/>
                <a:ea typeface="+mn-ea"/>
                <a:cs typeface="+mn-cs"/>
              </a:rPr>
              <a:t>santamonicamtns</a:t>
            </a:r>
            <a:r>
              <a:rPr lang="en-US" sz="1200" b="0" i="0" kern="1200" dirty="0">
                <a:solidFill>
                  <a:schemeClr val="tx1"/>
                </a:solidFill>
                <a:effectLst/>
                <a:latin typeface="+mn-lt"/>
                <a:ea typeface="+mn-ea"/>
                <a:cs typeface="+mn-cs"/>
              </a:rPr>
              <a:t>/albums/72157655592440298</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photos of Santa Monica Mountains Snakes: https://</a:t>
            </a:r>
            <a:r>
              <a:rPr lang="en-US" sz="1200" b="0" i="0" kern="1200" dirty="0" err="1">
                <a:solidFill>
                  <a:schemeClr val="tx1"/>
                </a:solidFill>
                <a:effectLst/>
                <a:latin typeface="+mn-lt"/>
                <a:ea typeface="+mn-ea"/>
                <a:cs typeface="+mn-cs"/>
              </a:rPr>
              <a:t>www.flickr.com</a:t>
            </a:r>
            <a:r>
              <a:rPr lang="en-US" sz="1200" b="0" i="0" kern="1200" dirty="0">
                <a:solidFill>
                  <a:schemeClr val="tx1"/>
                </a:solidFill>
                <a:effectLst/>
                <a:latin typeface="+mn-lt"/>
                <a:ea typeface="+mn-ea"/>
                <a:cs typeface="+mn-cs"/>
              </a:rPr>
              <a:t>/photos/</a:t>
            </a:r>
            <a:r>
              <a:rPr lang="en-US" sz="1200" b="0" i="0" kern="1200" dirty="0" err="1">
                <a:solidFill>
                  <a:schemeClr val="tx1"/>
                </a:solidFill>
                <a:effectLst/>
                <a:latin typeface="+mn-lt"/>
                <a:ea typeface="+mn-ea"/>
                <a:cs typeface="+mn-cs"/>
              </a:rPr>
              <a:t>santamonicamtns</a:t>
            </a:r>
            <a:r>
              <a:rPr lang="en-US" sz="1200" b="0" i="0" kern="1200" dirty="0">
                <a:solidFill>
                  <a:schemeClr val="tx1"/>
                </a:solidFill>
                <a:effectLst/>
                <a:latin typeface="+mn-lt"/>
                <a:ea typeface="+mn-ea"/>
                <a:cs typeface="+mn-cs"/>
              </a:rPr>
              <a:t>/albums/72157655980683192</a:t>
            </a:r>
          </a:p>
        </p:txBody>
      </p:sp>
      <p:sp>
        <p:nvSpPr>
          <p:cNvPr id="4" name="Slide Number Placeholder 3"/>
          <p:cNvSpPr>
            <a:spLocks noGrp="1"/>
          </p:cNvSpPr>
          <p:nvPr>
            <p:ph type="sldNum" sz="quarter" idx="10"/>
          </p:nvPr>
        </p:nvSpPr>
        <p:spPr/>
        <p:txBody>
          <a:bodyPr/>
          <a:lstStyle/>
          <a:p>
            <a:fld id="{EDDF7DB9-9F54-AD4D-9B15-1F256C42FA3D}" type="slidenum">
              <a:rPr lang="en-US" smtClean="0"/>
              <a:t>18</a:t>
            </a:fld>
            <a:endParaRPr lang="en-US"/>
          </a:p>
        </p:txBody>
      </p:sp>
    </p:spTree>
    <p:extLst>
      <p:ext uri="{BB962C8B-B14F-4D97-AF65-F5344CB8AC3E}">
        <p14:creationId xmlns:p14="http://schemas.microsoft.com/office/powerpoint/2010/main" val="193004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link to view a 6 minute video about the value of chaparral in southern </a:t>
            </a:r>
            <a:r>
              <a:rPr lang="en-US" dirty="0" err="1"/>
              <a:t>Cailifornia</a:t>
            </a:r>
            <a:r>
              <a:rPr lang="en-US" dirty="0"/>
              <a:t>.</a:t>
            </a:r>
          </a:p>
          <a:p>
            <a:endParaRPr lang="en-US" dirty="0"/>
          </a:p>
          <a:p>
            <a:r>
              <a:rPr lang="en-US" dirty="0"/>
              <a:t>“Chaparral provides critical watershed necessary to maintain our quality of life. Without the shrubs, rain would slam into the ground with greater energy, causing increased levels of erosion and flooding, which would have a negative impact on water quality, drainage infrastructure, and waterways. Grass covered slopes do not provide the same benefits as deep rooted shrubbery… (Halsey, 2008, p. xx).</a:t>
            </a:r>
          </a:p>
        </p:txBody>
      </p:sp>
      <p:sp>
        <p:nvSpPr>
          <p:cNvPr id="4" name="Slide Number Placeholder 3"/>
          <p:cNvSpPr>
            <a:spLocks noGrp="1"/>
          </p:cNvSpPr>
          <p:nvPr>
            <p:ph type="sldNum" sz="quarter" idx="10"/>
          </p:nvPr>
        </p:nvSpPr>
        <p:spPr/>
        <p:txBody>
          <a:bodyPr/>
          <a:lstStyle/>
          <a:p>
            <a:fld id="{EDDF7DB9-9F54-AD4D-9B15-1F256C42FA3D}" type="slidenum">
              <a:rPr lang="en-US" smtClean="0"/>
              <a:t>19</a:t>
            </a:fld>
            <a:endParaRPr lang="en-US"/>
          </a:p>
        </p:txBody>
      </p:sp>
    </p:spTree>
    <p:extLst>
      <p:ext uri="{BB962C8B-B14F-4D97-AF65-F5344CB8AC3E}">
        <p14:creationId xmlns:p14="http://schemas.microsoft.com/office/powerpoint/2010/main" val="813224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F7DB9-9F54-AD4D-9B15-1F256C42FA3D}" type="slidenum">
              <a:rPr lang="en-US" smtClean="0"/>
              <a:t>20</a:t>
            </a:fld>
            <a:endParaRPr lang="en-US"/>
          </a:p>
        </p:txBody>
      </p:sp>
    </p:spTree>
    <p:extLst>
      <p:ext uri="{BB962C8B-B14F-4D97-AF65-F5344CB8AC3E}">
        <p14:creationId xmlns:p14="http://schemas.microsoft.com/office/powerpoint/2010/main" val="934378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“An ecological community is an assemblage of plants, animals, and other organisms living together at the same place and time. Species aren’t isolated entities but interact with each other in intricate ways. Co-occurring plants compete with each other for light, water, nutrients, and space. Animals interact with plants by pollinating their flowers, dispersing their seeds, and grazing on their tissues” </a:t>
            </a:r>
            <a:r>
              <a:rPr lang="en-US" dirty="0"/>
              <a:t>(</a:t>
            </a:r>
            <a:r>
              <a:rPr lang="en-US" sz="1200" b="0" i="0" kern="1200" dirty="0" err="1">
                <a:solidFill>
                  <a:schemeClr val="tx1"/>
                </a:solidFill>
                <a:effectLst/>
                <a:latin typeface="+mn-lt"/>
                <a:ea typeface="+mn-ea"/>
                <a:cs typeface="+mn-cs"/>
              </a:rPr>
              <a:t>Spira</a:t>
            </a:r>
            <a:r>
              <a:rPr lang="en-US" sz="1200" b="0" i="0" kern="1200" dirty="0">
                <a:solidFill>
                  <a:schemeClr val="tx1"/>
                </a:solidFill>
                <a:effectLst/>
                <a:latin typeface="+mn-lt"/>
                <a:ea typeface="+mn-ea"/>
                <a:cs typeface="+mn-cs"/>
              </a:rPr>
              <a:t>, 2011, p.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“Communities provide the context within which species interact with each other and their physical environment. The structure and composition of natural communities varies, largely due to changes in the physical environment. Regional landscapes often have a mosaic of communities present, reflecting differences in moisture availability, soil type, topography, and other factors. Because adjoining communities often grade into one another, it can be difficult to tell where one community ends and another begins” </a:t>
            </a:r>
            <a:r>
              <a:rPr lang="en-US" dirty="0"/>
              <a:t>(</a:t>
            </a:r>
            <a:r>
              <a:rPr lang="en-US" sz="1200" b="0" i="0" kern="1200" dirty="0" err="1">
                <a:solidFill>
                  <a:schemeClr val="tx1"/>
                </a:solidFill>
                <a:effectLst/>
                <a:latin typeface="+mn-lt"/>
                <a:ea typeface="+mn-ea"/>
                <a:cs typeface="+mn-cs"/>
              </a:rPr>
              <a:t>Spira</a:t>
            </a:r>
            <a:r>
              <a:rPr lang="en-US" sz="1200" b="0" i="0" kern="1200" dirty="0">
                <a:solidFill>
                  <a:schemeClr val="tx1"/>
                </a:solidFill>
                <a:effectLst/>
                <a:latin typeface="+mn-lt"/>
                <a:ea typeface="+mn-ea"/>
                <a:cs typeface="+mn-cs"/>
              </a:rPr>
              <a:t>, 2011, p. 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“Plants play a dominant role in community classification because they’re highly visible and form the base of the food chain” </a:t>
            </a:r>
            <a:r>
              <a:rPr lang="en-US" dirty="0"/>
              <a:t>(</a:t>
            </a:r>
            <a:r>
              <a:rPr lang="en-US" sz="1200" b="0" i="0" kern="1200" dirty="0" err="1">
                <a:solidFill>
                  <a:schemeClr val="tx1"/>
                </a:solidFill>
                <a:effectLst/>
                <a:latin typeface="+mn-lt"/>
                <a:ea typeface="+mn-ea"/>
                <a:cs typeface="+mn-cs"/>
              </a:rPr>
              <a:t>Spira</a:t>
            </a:r>
            <a:r>
              <a:rPr lang="en-US" sz="1200" b="0" i="0" kern="1200" dirty="0">
                <a:solidFill>
                  <a:schemeClr val="tx1"/>
                </a:solidFill>
                <a:effectLst/>
                <a:latin typeface="+mn-lt"/>
                <a:ea typeface="+mn-ea"/>
                <a:cs typeface="+mn-cs"/>
              </a:rPr>
              <a:t>, 2011, p. 19).</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a:t>
            </a:fld>
            <a:endParaRPr lang="en-US"/>
          </a:p>
        </p:txBody>
      </p:sp>
    </p:spTree>
    <p:extLst>
      <p:ext uri="{BB962C8B-B14F-4D97-AF65-F5344CB8AC3E}">
        <p14:creationId xmlns:p14="http://schemas.microsoft.com/office/powerpoint/2010/main" val="821256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“It’s one of the iconic landscapes of California, yet chaparral lacks respect. Dismissed as “brush” or “weedy,” these important native </a:t>
            </a:r>
            <a:r>
              <a:rPr lang="en-US" sz="1200" b="1" kern="1200" dirty="0" err="1">
                <a:solidFill>
                  <a:schemeClr val="tx1"/>
                </a:solidFill>
                <a:effectLst/>
                <a:latin typeface="+mn-lt"/>
                <a:ea typeface="+mn-ea"/>
                <a:cs typeface="+mn-cs"/>
              </a:rPr>
              <a:t>shrublands</a:t>
            </a:r>
            <a:r>
              <a:rPr lang="en-US" sz="1200" b="1" kern="1200" dirty="0">
                <a:solidFill>
                  <a:schemeClr val="tx1"/>
                </a:solidFill>
                <a:effectLst/>
                <a:latin typeface="+mn-lt"/>
                <a:ea typeface="+mn-ea"/>
                <a:cs typeface="+mn-cs"/>
              </a:rPr>
              <a:t> are under siege by some very serious threats: development, fire, nonnative plant invaders, and a changing climate”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Habitat loss and fragmentation in the Santa Monica Mountains: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Santa Monica Mountains are nearly isolated from the other natural areas in Southern California by the surrounding urban and agricultural lands. In addition, ongoing development throughout the mountains is subdividing the remaining landscape. Continued habitat loss and fragmentation threatens the long-term existence of many native species and is one of the greatest threats facing biodiversity protection. Larger mammals, such as </a:t>
            </a:r>
            <a:r>
              <a:rPr lang="en-US" sz="1200" b="1" i="0" u="none" strike="noStrike" kern="1200" dirty="0">
                <a:solidFill>
                  <a:schemeClr val="tx1"/>
                </a:solidFill>
                <a:effectLst/>
                <a:latin typeface="+mn-lt"/>
                <a:ea typeface="+mn-ea"/>
                <a:cs typeface="+mn-cs"/>
                <a:hlinkClick r:id="rId3"/>
              </a:rPr>
              <a:t>mountain lions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4"/>
              </a:rPr>
              <a:t>bobcats</a:t>
            </a:r>
            <a:r>
              <a:rPr lang="en-US" sz="1200" b="0" i="0" kern="1200" dirty="0">
                <a:solidFill>
                  <a:schemeClr val="tx1"/>
                </a:solidFill>
                <a:effectLst/>
                <a:latin typeface="+mn-lt"/>
                <a:ea typeface="+mn-ea"/>
                <a:cs typeface="+mn-cs"/>
              </a:rPr>
              <a:t>, and badgers, are particularly at risk and may be vulnerable to extinction by chance demographic, environmental, and genetic events in fragmented areas. Conservation biologists recognize that protecting large core habitat areas is the most effective way to counter fragmentation effects. Further, maintaining or re-establishing connections between large areas would help prevent isolation of wildlife populations” (NPS, </a:t>
            </a:r>
            <a:r>
              <a:rPr lang="en-US" sz="1200" b="0" i="0" kern="1200" dirty="0" err="1">
                <a:solidFill>
                  <a:schemeClr val="tx1"/>
                </a:solidFill>
                <a:effectLst/>
                <a:latin typeface="+mn-lt"/>
                <a:ea typeface="+mn-ea"/>
                <a:cs typeface="+mn-cs"/>
              </a:rPr>
              <a:t>n.d.b</a:t>
            </a:r>
            <a:r>
              <a:rPr lang="en-US" sz="1200" b="0" i="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Non-native and Invasive Species :</a:t>
            </a:r>
          </a:p>
          <a:p>
            <a:r>
              <a:rPr lang="en-US" sz="1200" b="1" i="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Another suite of successful plants did not evolve as part of the native chaparral community. Most of the common grasses in California are nonnative </a:t>
            </a:r>
            <a:r>
              <a:rPr lang="en-US" sz="1200" kern="1200" dirty="0" err="1">
                <a:solidFill>
                  <a:schemeClr val="tx1"/>
                </a:solidFill>
                <a:effectLst/>
                <a:latin typeface="+mn-lt"/>
                <a:ea typeface="+mn-ea"/>
                <a:cs typeface="+mn-cs"/>
              </a:rPr>
              <a:t>invasives</a:t>
            </a:r>
            <a:r>
              <a:rPr lang="en-US" sz="1200" kern="1200" dirty="0">
                <a:solidFill>
                  <a:schemeClr val="tx1"/>
                </a:solidFill>
                <a:effectLst/>
                <a:latin typeface="+mn-lt"/>
                <a:ea typeface="+mn-ea"/>
                <a:cs typeface="+mn-cs"/>
              </a:rPr>
              <a:t>. Their lifecycles</a:t>
            </a:r>
          </a:p>
          <a:p>
            <a:r>
              <a:rPr lang="en-US" sz="1200" kern="1200" dirty="0">
                <a:solidFill>
                  <a:schemeClr val="tx1"/>
                </a:solidFill>
                <a:effectLst/>
                <a:latin typeface="+mn-lt"/>
                <a:ea typeface="+mn-ea"/>
                <a:cs typeface="+mn-cs"/>
              </a:rPr>
              <a:t>are different from those of native plants and their impacts on the chaparral community can be devastating. Nonnative grasses dry out before summer, creating a fuel source that increases the risk and frequency of wildfire. Grasses are often successful early colonizers after fire but their root systems are not as effective as native species at stabilizing the soil, so there is greater potential for erosion and mudslides when the rains come. A healthy chaparral ecosystem is resilient and will recover from wildfire. The presence of nonnative plants makes recovery more difficult”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6).</a:t>
            </a:r>
          </a:p>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Non-native and Invasive Species in the Santa Monica Mountains: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“Non-Native Species pose a risk to the fragile Mediterranean habitats of the Santa Monica Mountains National Recreation Area.</a:t>
            </a:r>
          </a:p>
          <a:p>
            <a:r>
              <a:rPr lang="en-US" sz="1200" b="1" i="0" u="none" strike="noStrike" kern="1200" dirty="0">
                <a:solidFill>
                  <a:schemeClr val="tx1"/>
                </a:solidFill>
                <a:effectLst/>
                <a:latin typeface="+mn-lt"/>
                <a:ea typeface="+mn-ea"/>
                <a:cs typeface="+mn-cs"/>
                <a:hlinkClick r:id="rId5"/>
              </a:rPr>
              <a:t>Plants</a:t>
            </a:r>
            <a:r>
              <a:rPr lang="en-US" sz="1200" b="0" i="0"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hlinkClick r:id="rId6"/>
              </a:rPr>
              <a:t>animals</a:t>
            </a:r>
            <a:r>
              <a:rPr lang="en-US" sz="1200" b="0" i="0" kern="1200" dirty="0">
                <a:solidFill>
                  <a:schemeClr val="tx1"/>
                </a:solidFill>
                <a:effectLst/>
                <a:latin typeface="+mn-lt"/>
                <a:ea typeface="+mn-ea"/>
                <a:cs typeface="+mn-cs"/>
              </a:rPr>
              <a:t> that originated outside of California have made their way into the Santa Monica Mountains. These species are, in many ways, destroying the native species populations unique to this ecosystem. These “non-native” or “invasive” species out compete the locals for resources such as food, water or space, and demonstrate superior competitive abilities in areas influenced by </a:t>
            </a:r>
            <a:r>
              <a:rPr lang="en-US" sz="1200" b="1" i="0" u="none" strike="noStrike" kern="1200" dirty="0">
                <a:solidFill>
                  <a:schemeClr val="tx1"/>
                </a:solidFill>
                <a:effectLst/>
                <a:latin typeface="+mn-lt"/>
                <a:ea typeface="+mn-ea"/>
                <a:cs typeface="+mn-cs"/>
                <a:hlinkClick r:id="rId7"/>
              </a:rPr>
              <a:t>human activity</a:t>
            </a:r>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Plants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“Non-native plants comprise over 25% of the Santa Monica Mountains flora. Urbanization, increase in recreational activities and </a:t>
            </a:r>
            <a:r>
              <a:rPr lang="en-US" sz="1200" b="1" i="0" u="none" strike="noStrike" kern="1200" dirty="0">
                <a:solidFill>
                  <a:schemeClr val="tx1"/>
                </a:solidFill>
                <a:effectLst/>
                <a:latin typeface="+mn-lt"/>
                <a:ea typeface="+mn-ea"/>
                <a:cs typeface="+mn-cs"/>
                <a:hlinkClick r:id="rId8"/>
              </a:rPr>
              <a:t>fire</a:t>
            </a:r>
            <a:r>
              <a:rPr lang="en-US" sz="1200" b="0" i="0" kern="1200" dirty="0">
                <a:solidFill>
                  <a:schemeClr val="tx1"/>
                </a:solidFill>
                <a:effectLst/>
                <a:latin typeface="+mn-lt"/>
                <a:ea typeface="+mn-ea"/>
                <a:cs typeface="+mn-cs"/>
              </a:rPr>
              <a:t>, amongst others, are factors that facilitate the introduction and spread of non-native species in the Santa Monica Mountains National Recreation Area.”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help the park reduce the number of non-native plants introduced to park lands by checking your pets, recreational equipment and boots for stray seeds and fruits that are caught on fabric. Even </a:t>
            </a:r>
            <a:r>
              <a:rPr lang="en-US" sz="1200" b="1" i="0" u="none" strike="noStrike" kern="1200" dirty="0">
                <a:solidFill>
                  <a:schemeClr val="tx1"/>
                </a:solidFill>
                <a:effectLst/>
                <a:latin typeface="+mn-lt"/>
                <a:ea typeface="+mn-ea"/>
                <a:cs typeface="+mn-cs"/>
                <a:hlinkClick r:id="rId9"/>
              </a:rPr>
              <a:t>visiting</a:t>
            </a:r>
            <a:r>
              <a:rPr lang="en-US" sz="1200" b="0" i="0" kern="1200" dirty="0">
                <a:solidFill>
                  <a:schemeClr val="tx1"/>
                </a:solidFill>
                <a:effectLst/>
                <a:latin typeface="+mn-lt"/>
                <a:ea typeface="+mn-ea"/>
                <a:cs typeface="+mn-cs"/>
              </a:rPr>
              <a:t> between areas within the park can spread unwanted invasive seeds!”</a:t>
            </a:r>
          </a:p>
          <a:p>
            <a:r>
              <a:rPr lang="en-US" sz="1200" b="0" i="1" kern="1200" dirty="0">
                <a:solidFill>
                  <a:schemeClr val="tx1"/>
                </a:solidFill>
                <a:effectLst/>
                <a:latin typeface="+mn-lt"/>
                <a:ea typeface="+mn-ea"/>
                <a:cs typeface="+mn-cs"/>
              </a:rPr>
              <a:t>Animals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“Non-native animals can also be devastating to parklands. These animals can degrade natural habitats, prey on native species and off-set ecosystem balance. They can spread disease, non-native plant seeds and eat key predators or producers.” </a:t>
            </a:r>
            <a:r>
              <a:rPr lang="en-US" sz="1200" b="0" i="0" u="none" strike="noStrike" kern="1200" dirty="0">
                <a:solidFill>
                  <a:schemeClr val="tx1"/>
                </a:solidFill>
                <a:effectLst/>
                <a:latin typeface="+mn-lt"/>
                <a:ea typeface="+mn-ea"/>
                <a:cs typeface="+mn-cs"/>
              </a:rPr>
              <a:t>(NPS, </a:t>
            </a:r>
            <a:r>
              <a:rPr lang="en-US" sz="1200" b="0" i="0" u="none" strike="noStrike" kern="1200" dirty="0" err="1">
                <a:solidFill>
                  <a:schemeClr val="tx1"/>
                </a:solidFill>
                <a:effectLst/>
                <a:latin typeface="+mn-lt"/>
                <a:ea typeface="+mn-ea"/>
                <a:cs typeface="+mn-cs"/>
              </a:rPr>
              <a:t>n.d.d</a:t>
            </a:r>
            <a:r>
              <a:rPr lang="en-US" sz="1200" b="0" i="0" u="none" strike="noStrike"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21</a:t>
            </a:fld>
            <a:endParaRPr lang="en-US"/>
          </a:p>
        </p:txBody>
      </p:sp>
    </p:spTree>
    <p:extLst>
      <p:ext uri="{BB962C8B-B14F-4D97-AF65-F5344CB8AC3E}">
        <p14:creationId xmlns:p14="http://schemas.microsoft.com/office/powerpoint/2010/main" val="2706531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www.flickr.com</a:t>
            </a:r>
            <a:r>
              <a:rPr lang="en-US" dirty="0"/>
              <a:t>/photos/</a:t>
            </a:r>
            <a:r>
              <a:rPr lang="en-US" dirty="0" err="1"/>
              <a:t>santamonicamtns</a:t>
            </a:r>
            <a:r>
              <a:rPr lang="en-US" dirty="0"/>
              <a:t>/37487091226/in/album-72157686371601046/</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22</a:t>
            </a:fld>
            <a:endParaRPr lang="en-US"/>
          </a:p>
        </p:txBody>
      </p:sp>
    </p:spTree>
    <p:extLst>
      <p:ext uri="{BB962C8B-B14F-4D97-AF65-F5344CB8AC3E}">
        <p14:creationId xmlns:p14="http://schemas.microsoft.com/office/powerpoint/2010/main" val="3292735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Thank you for learning about </a:t>
            </a:r>
            <a:r>
              <a:rPr lang="en-US" b="1" i="1" dirty="0"/>
              <a:t>Chaparral Plant Communities</a:t>
            </a:r>
            <a:r>
              <a:rPr lang="en-US" b="1" dirty="0"/>
              <a:t>. To continue your journey into Santa Monica Mountains National Recreation Area: Fire Ecology continue on to the </a:t>
            </a:r>
            <a:r>
              <a:rPr lang="en-US" b="1" i="1" dirty="0"/>
              <a:t>Wildfires: Natural History </a:t>
            </a:r>
            <a:r>
              <a:rPr lang="en-US" b="1" dirty="0"/>
              <a:t>unit.</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23</a:t>
            </a:fld>
            <a:endParaRPr lang="en-US"/>
          </a:p>
        </p:txBody>
      </p:sp>
    </p:spTree>
    <p:extLst>
      <p:ext uri="{BB962C8B-B14F-4D97-AF65-F5344CB8AC3E}">
        <p14:creationId xmlns:p14="http://schemas.microsoft.com/office/powerpoint/2010/main" val="4191192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24</a:t>
            </a:fld>
            <a:endParaRPr lang="en-US"/>
          </a:p>
        </p:txBody>
      </p:sp>
    </p:spTree>
    <p:extLst>
      <p:ext uri="{BB962C8B-B14F-4D97-AF65-F5344CB8AC3E}">
        <p14:creationId xmlns:p14="http://schemas.microsoft.com/office/powerpoint/2010/main" val="1892227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1978, because these mountains and adjacent seashore exhibit the components of a Mediterranean Biome, Congress established Santa Monica Mountains National Recreation Area – a unit of the National Park System – to protect the resources of this unique ecosystem.</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3</a:t>
            </a:fld>
            <a:endParaRPr lang="en-US"/>
          </a:p>
        </p:txBody>
      </p:sp>
    </p:spTree>
    <p:extLst>
      <p:ext uri="{BB962C8B-B14F-4D97-AF65-F5344CB8AC3E}">
        <p14:creationId xmlns:p14="http://schemas.microsoft.com/office/powerpoint/2010/main" val="28378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more about these communities visit:</a:t>
            </a:r>
          </a:p>
          <a:p>
            <a:r>
              <a:rPr lang="en-US" dirty="0"/>
              <a:t>https://</a:t>
            </a:r>
            <a:r>
              <a:rPr lang="en-US" dirty="0" err="1"/>
              <a:t>www.nps.gov</a:t>
            </a:r>
            <a:r>
              <a:rPr lang="en-US" dirty="0"/>
              <a:t>/</a:t>
            </a:r>
            <a:r>
              <a:rPr lang="en-US" dirty="0" err="1"/>
              <a:t>samo</a:t>
            </a:r>
            <a:r>
              <a:rPr lang="en-US" dirty="0"/>
              <a:t>/learn/nature/</a:t>
            </a:r>
            <a:r>
              <a:rPr lang="en-US" dirty="0" err="1"/>
              <a:t>coastalsagescrub.htm</a:t>
            </a:r>
            <a:endParaRPr lang="en-US" dirty="0"/>
          </a:p>
          <a:p>
            <a:r>
              <a:rPr lang="en-US" dirty="0"/>
              <a:t>https://</a:t>
            </a:r>
            <a:r>
              <a:rPr lang="en-US" dirty="0" err="1"/>
              <a:t>www.nps.gov</a:t>
            </a:r>
            <a:r>
              <a:rPr lang="en-US" dirty="0"/>
              <a:t>/</a:t>
            </a:r>
            <a:r>
              <a:rPr lang="en-US" dirty="0" err="1"/>
              <a:t>samo</a:t>
            </a:r>
            <a:r>
              <a:rPr lang="en-US" dirty="0"/>
              <a:t>/learn/nature/</a:t>
            </a:r>
            <a:r>
              <a:rPr lang="en-US" dirty="0" err="1"/>
              <a:t>coastalsaltmarsh.htm</a:t>
            </a:r>
            <a:endParaRPr lang="en-US" dirty="0"/>
          </a:p>
          <a:p>
            <a:r>
              <a:rPr lang="en-US" dirty="0"/>
              <a:t>https://</a:t>
            </a:r>
            <a:r>
              <a:rPr lang="en-US" dirty="0" err="1"/>
              <a:t>www.nps.gov</a:t>
            </a:r>
            <a:r>
              <a:rPr lang="en-US" dirty="0"/>
              <a:t>/</a:t>
            </a:r>
            <a:r>
              <a:rPr lang="en-US" dirty="0" err="1"/>
              <a:t>samo</a:t>
            </a:r>
            <a:r>
              <a:rPr lang="en-US" dirty="0"/>
              <a:t>/learn/nature/coastal-</a:t>
            </a:r>
            <a:r>
              <a:rPr lang="en-US" dirty="0" err="1"/>
              <a:t>strand.htm</a:t>
            </a:r>
            <a:endParaRPr lang="en-US" dirty="0"/>
          </a:p>
          <a:p>
            <a:r>
              <a:rPr lang="en-US" dirty="0"/>
              <a:t>https://</a:t>
            </a:r>
            <a:r>
              <a:rPr lang="en-US" dirty="0" err="1"/>
              <a:t>www.nps.gov</a:t>
            </a:r>
            <a:r>
              <a:rPr lang="en-US" dirty="0"/>
              <a:t>/</a:t>
            </a:r>
            <a:r>
              <a:rPr lang="en-US" dirty="0" err="1"/>
              <a:t>samo</a:t>
            </a:r>
            <a:r>
              <a:rPr lang="en-US" dirty="0"/>
              <a:t>/learn/nature/oak-</a:t>
            </a:r>
            <a:r>
              <a:rPr lang="en-US" dirty="0" err="1"/>
              <a:t>woodland.htm</a:t>
            </a:r>
            <a:endParaRPr lang="en-US" dirty="0"/>
          </a:p>
          <a:p>
            <a:r>
              <a:rPr lang="en-US" dirty="0"/>
              <a:t>https://</a:t>
            </a:r>
            <a:r>
              <a:rPr lang="en-US" dirty="0" err="1"/>
              <a:t>www.nps.gov</a:t>
            </a:r>
            <a:r>
              <a:rPr lang="en-US" dirty="0"/>
              <a:t>/</a:t>
            </a:r>
            <a:r>
              <a:rPr lang="en-US" dirty="0" err="1"/>
              <a:t>samo</a:t>
            </a:r>
            <a:r>
              <a:rPr lang="en-US" dirty="0"/>
              <a:t>/learn/nature/riparian-</a:t>
            </a:r>
            <a:r>
              <a:rPr lang="en-US" dirty="0" err="1"/>
              <a:t>woodland.htm</a:t>
            </a:r>
            <a:endParaRPr lang="en-US" dirty="0"/>
          </a:p>
          <a:p>
            <a:r>
              <a:rPr lang="en-US" dirty="0"/>
              <a:t>https://</a:t>
            </a:r>
            <a:r>
              <a:rPr lang="en-US" dirty="0" err="1"/>
              <a:t>www.nps.gov</a:t>
            </a:r>
            <a:r>
              <a:rPr lang="en-US" dirty="0"/>
              <a:t>/</a:t>
            </a:r>
            <a:r>
              <a:rPr lang="en-US" dirty="0" err="1"/>
              <a:t>samo</a:t>
            </a:r>
            <a:r>
              <a:rPr lang="en-US" dirty="0"/>
              <a:t>/learn/nature/valley-</a:t>
            </a:r>
            <a:r>
              <a:rPr lang="en-US" dirty="0" err="1"/>
              <a:t>grassland.htm</a:t>
            </a:r>
            <a:endParaRPr lang="en-US" dirty="0"/>
          </a:p>
          <a:p>
            <a:r>
              <a:rPr lang="en-US" dirty="0"/>
              <a:t>https://</a:t>
            </a:r>
            <a:r>
              <a:rPr lang="en-US" dirty="0" err="1"/>
              <a:t>www.nps.gov</a:t>
            </a:r>
            <a:r>
              <a:rPr lang="en-US" dirty="0"/>
              <a:t>/</a:t>
            </a:r>
            <a:r>
              <a:rPr lang="en-US" dirty="0" err="1"/>
              <a:t>samo</a:t>
            </a:r>
            <a:r>
              <a:rPr lang="en-US" dirty="0"/>
              <a:t>/learn/nature/</a:t>
            </a:r>
            <a:r>
              <a:rPr lang="en-US" dirty="0" err="1"/>
              <a:t>valleyoaksavanna.htm</a:t>
            </a:r>
            <a:endParaRPr lang="en-US" dirty="0"/>
          </a:p>
          <a:p>
            <a:endParaRPr lang="en-US" dirty="0"/>
          </a:p>
          <a:p>
            <a:r>
              <a:rPr lang="en-US" dirty="0"/>
              <a:t>Image by National Park Service, Flicker: https://</a:t>
            </a:r>
            <a:r>
              <a:rPr lang="en-US" dirty="0" err="1"/>
              <a:t>www.flickr.com</a:t>
            </a:r>
            <a:r>
              <a:rPr lang="en-US" dirty="0"/>
              <a:t>/photos/</a:t>
            </a:r>
            <a:r>
              <a:rPr lang="en-US" dirty="0" err="1"/>
              <a:t>santamonicamtns</a:t>
            </a:r>
            <a:r>
              <a:rPr lang="en-US" dirty="0"/>
              <a:t>/26944871336/in/album-72157667627081800/</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4</a:t>
            </a:fld>
            <a:endParaRPr lang="en-US"/>
          </a:p>
        </p:txBody>
      </p:sp>
    </p:spTree>
    <p:extLst>
      <p:ext uri="{BB962C8B-B14F-4D97-AF65-F5344CB8AC3E}">
        <p14:creationId xmlns:p14="http://schemas.microsoft.com/office/powerpoint/2010/main" val="263907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Vegetation</a:t>
            </a:r>
          </a:p>
          <a:p>
            <a:r>
              <a:rPr lang="en-US" sz="1200" b="0" kern="1200" dirty="0">
                <a:solidFill>
                  <a:schemeClr val="tx1"/>
                </a:solidFill>
                <a:effectLst/>
                <a:latin typeface="+mn-lt"/>
                <a:ea typeface="+mn-ea"/>
                <a:cs typeface="+mn-cs"/>
              </a:rPr>
              <a:t>There are a variety of different plant communities in the Santa Monica Mountains, </a:t>
            </a:r>
            <a:r>
              <a:rPr lang="en-US" sz="1200" b="1" kern="1200" dirty="0">
                <a:solidFill>
                  <a:schemeClr val="accent1"/>
                </a:solidFill>
                <a:effectLst/>
                <a:latin typeface="+mn-lt"/>
                <a:ea typeface="+mn-ea"/>
                <a:cs typeface="+mn-cs"/>
              </a:rPr>
              <a:t>h</a:t>
            </a:r>
            <a:r>
              <a:rPr lang="en-US" sz="1200" b="1" dirty="0">
                <a:solidFill>
                  <a:schemeClr val="accent1"/>
                </a:solidFill>
              </a:rPr>
              <a:t>owever, </a:t>
            </a:r>
            <a:r>
              <a:rPr lang="en-US" sz="1200" b="1" kern="1200" dirty="0">
                <a:solidFill>
                  <a:schemeClr val="tx1"/>
                </a:solidFill>
                <a:effectLst/>
                <a:latin typeface="+mn-lt"/>
                <a:ea typeface="+mn-ea"/>
                <a:cs typeface="+mn-cs"/>
              </a:rPr>
              <a:t>seventy-five percent of the vegetation in the Santa Monica Mountains is chaparral and coastal sage scrub </a:t>
            </a:r>
            <a:r>
              <a:rPr lang="en-US" sz="1200" b="1" kern="1200" dirty="0" err="1">
                <a:solidFill>
                  <a:schemeClr val="tx1"/>
                </a:solidFill>
                <a:effectLst/>
                <a:latin typeface="+mn-lt"/>
                <a:ea typeface="+mn-ea"/>
                <a:cs typeface="+mn-cs"/>
              </a:rPr>
              <a:t>shrublands</a:t>
            </a: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“Coastal scrub </a:t>
            </a:r>
            <a:r>
              <a:rPr lang="en-US" sz="1200" kern="1200" dirty="0">
                <a:solidFill>
                  <a:schemeClr val="tx1"/>
                </a:solidFill>
                <a:effectLst/>
                <a:latin typeface="+mn-lt"/>
                <a:ea typeface="+mn-ea"/>
                <a:cs typeface="+mn-cs"/>
              </a:rPr>
              <a:t>is sometimes called “soft chaparral” because the dominant plants have softer leaves and are not as woody as “hard</a:t>
            </a:r>
          </a:p>
          <a:p>
            <a:r>
              <a:rPr lang="en-US" sz="1200" kern="1200" dirty="0">
                <a:solidFill>
                  <a:schemeClr val="tx1"/>
                </a:solidFill>
                <a:effectLst/>
                <a:latin typeface="+mn-lt"/>
                <a:ea typeface="+mn-ea"/>
                <a:cs typeface="+mn-cs"/>
              </a:rPr>
              <a:t>chaparral.” Coastal scrub is generally shorter and less dense than chaparral, and found on drier slopes at lower elevations. Fog can alleviate some of this harsh climate by lowering the temperature and increasing the relative humidity. Many species have hairy leaves and aromatic oils, which help retain water. Some are drought-deciduous; they drop their leaves during summer to reduce moisture loss. Others accomplish this by producing smaller leaves in the summer. Coastal scrub soils tend to be erosive and poor in nutrients. The scrub vegetation species are instrumental in holding the soil with their fibrous shallow roots”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3).</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Continue on to discuss Chaparral.</a:t>
            </a:r>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5</a:t>
            </a:fld>
            <a:endParaRPr lang="en-US"/>
          </a:p>
        </p:txBody>
      </p:sp>
    </p:spTree>
    <p:extLst>
      <p:ext uri="{BB962C8B-B14F-4D97-AF65-F5344CB8AC3E}">
        <p14:creationId xmlns:p14="http://schemas.microsoft.com/office/powerpoint/2010/main" val="22133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“Chaparral </a:t>
            </a:r>
            <a:r>
              <a:rPr lang="en-US" sz="1200" b="0" i="0" u="none" strike="noStrike" kern="1200" dirty="0">
                <a:solidFill>
                  <a:schemeClr val="tx1"/>
                </a:solidFill>
                <a:effectLst/>
                <a:latin typeface="+mn-lt"/>
                <a:ea typeface="+mn-ea"/>
                <a:cs typeface="+mn-cs"/>
              </a:rPr>
              <a:t>is a plant community which derives its name from the Spanish word </a:t>
            </a:r>
            <a:r>
              <a:rPr lang="en-US" sz="1200" b="0" i="1" u="none" strike="noStrike" kern="1200" dirty="0" err="1">
                <a:solidFill>
                  <a:schemeClr val="tx1"/>
                </a:solidFill>
                <a:effectLst/>
                <a:latin typeface="+mn-lt"/>
                <a:ea typeface="+mn-ea"/>
                <a:cs typeface="+mn-cs"/>
              </a:rPr>
              <a:t>chaparro</a:t>
            </a:r>
            <a:r>
              <a:rPr lang="en-US" sz="1200" b="0" i="0" u="none" strike="noStrike" kern="1200" dirty="0">
                <a:solidFill>
                  <a:schemeClr val="tx1"/>
                </a:solidFill>
                <a:effectLst/>
                <a:latin typeface="+mn-lt"/>
                <a:ea typeface="+mn-ea"/>
                <a:cs typeface="+mn-cs"/>
              </a:rPr>
              <a:t>, which means 'little oak' and refers to a thicket of scrub oaks” (</a:t>
            </a:r>
            <a:r>
              <a:rPr lang="en-US" sz="1200" b="0" i="0" u="none" strike="noStrike" kern="1200" dirty="0" err="1">
                <a:solidFill>
                  <a:schemeClr val="tx1"/>
                </a:solidFill>
                <a:effectLst/>
                <a:latin typeface="+mn-lt"/>
                <a:ea typeface="+mn-ea"/>
                <a:cs typeface="+mn-cs"/>
              </a:rPr>
              <a:t>Calflora</a:t>
            </a:r>
            <a:r>
              <a:rPr lang="en-US" sz="1200" b="0" i="0" u="none" strike="noStrike" kern="1200" dirty="0">
                <a:solidFill>
                  <a:schemeClr val="tx1"/>
                </a:solidFill>
                <a:effectLst/>
                <a:latin typeface="+mn-lt"/>
                <a:ea typeface="+mn-ea"/>
                <a:cs typeface="+mn-cs"/>
              </a:rPr>
              <a:t>, n.d.).</a:t>
            </a:r>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6</a:t>
            </a:fld>
            <a:endParaRPr lang="en-US"/>
          </a:p>
        </p:txBody>
      </p:sp>
    </p:spTree>
    <p:extLst>
      <p:ext uri="{BB962C8B-B14F-4D97-AF65-F5344CB8AC3E}">
        <p14:creationId xmlns:p14="http://schemas.microsoft.com/office/powerpoint/2010/main" val="157696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Chaparral exists in every single county (Sacramento County has the least, San Diego County has the most) in California. It also sneaks into Oregon, wanders south of the border into Baja, and splashes upon isolated mountain tops in Arizona. (Halsey, 2008, p. ix)</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“Chaparral is found throughout California from the Oregon border to Baja California, especially in the Transverse and Peninsular ranges in central and southern California and the foothills of the Sierra Nevada (see map ). Altogether, </a:t>
            </a:r>
            <a:r>
              <a:rPr lang="en-US" sz="1200" kern="1200" dirty="0" err="1">
                <a:solidFill>
                  <a:schemeClr val="tx1"/>
                </a:solidFill>
                <a:effectLst/>
                <a:latin typeface="+mn-lt"/>
                <a:ea typeface="+mn-ea"/>
                <a:cs typeface="+mn-cs"/>
              </a:rPr>
              <a:t>shrublands</a:t>
            </a:r>
            <a:r>
              <a:rPr lang="en-US" sz="1200" kern="1200" dirty="0">
                <a:solidFill>
                  <a:schemeClr val="tx1"/>
                </a:solidFill>
                <a:effectLst/>
                <a:latin typeface="+mn-lt"/>
                <a:ea typeface="+mn-ea"/>
                <a:cs typeface="+mn-cs"/>
              </a:rPr>
              <a:t> cover a respectable 8.5 percent of the state”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2).</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on the link to show pictures of different types of chaparral.</a:t>
            </a:r>
          </a:p>
        </p:txBody>
      </p:sp>
      <p:sp>
        <p:nvSpPr>
          <p:cNvPr id="4" name="Slide Number Placeholder 3"/>
          <p:cNvSpPr>
            <a:spLocks noGrp="1"/>
          </p:cNvSpPr>
          <p:nvPr>
            <p:ph type="sldNum" sz="quarter" idx="10"/>
          </p:nvPr>
        </p:nvSpPr>
        <p:spPr/>
        <p:txBody>
          <a:bodyPr/>
          <a:lstStyle/>
          <a:p>
            <a:fld id="{EDDF7DB9-9F54-AD4D-9B15-1F256C42FA3D}" type="slidenum">
              <a:rPr lang="en-US" smtClean="0"/>
              <a:t>7</a:t>
            </a:fld>
            <a:endParaRPr lang="en-US"/>
          </a:p>
        </p:txBody>
      </p:sp>
    </p:spTree>
    <p:extLst>
      <p:ext uri="{BB962C8B-B14F-4D97-AF65-F5344CB8AC3E}">
        <p14:creationId xmlns:p14="http://schemas.microsoft.com/office/powerpoint/2010/main" val="1285028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Chaparral is a part of a </a:t>
            </a:r>
            <a:r>
              <a:rPr lang="en-US" sz="1200" b="1" kern="1200" dirty="0" err="1">
                <a:solidFill>
                  <a:schemeClr val="tx1"/>
                </a:solidFill>
                <a:effectLst/>
                <a:latin typeface="+mn-lt"/>
                <a:ea typeface="+mn-ea"/>
                <a:cs typeface="+mn-cs"/>
              </a:rPr>
              <a:t>Shrubland</a:t>
            </a:r>
            <a:r>
              <a:rPr lang="en-US" sz="1200" b="1" kern="1200" dirty="0">
                <a:solidFill>
                  <a:schemeClr val="tx1"/>
                </a:solidFill>
                <a:effectLst/>
                <a:latin typeface="+mn-lt"/>
                <a:ea typeface="+mn-ea"/>
                <a:cs typeface="+mn-cs"/>
              </a:rPr>
              <a:t> Ecosystem</a:t>
            </a:r>
            <a:r>
              <a:rPr lang="en-US" sz="1200" b="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For more about </a:t>
            </a:r>
            <a:r>
              <a:rPr lang="en-US" sz="1200" b="0" kern="1200" dirty="0" err="1">
                <a:solidFill>
                  <a:schemeClr val="tx1"/>
                </a:solidFill>
                <a:effectLst/>
                <a:latin typeface="+mn-lt"/>
                <a:ea typeface="+mn-ea"/>
                <a:cs typeface="+mn-cs"/>
              </a:rPr>
              <a:t>shrubland</a:t>
            </a:r>
            <a:r>
              <a:rPr lang="en-US" sz="1200" b="0" kern="1200" dirty="0">
                <a:solidFill>
                  <a:schemeClr val="tx1"/>
                </a:solidFill>
                <a:effectLst/>
                <a:latin typeface="+mn-lt"/>
                <a:ea typeface="+mn-ea"/>
                <a:cs typeface="+mn-cs"/>
              </a:rPr>
              <a:t> ecosystems visit: http://</a:t>
            </a:r>
            <a:r>
              <a:rPr lang="en-US" sz="1200" b="0" kern="1200" dirty="0" err="1">
                <a:solidFill>
                  <a:schemeClr val="tx1"/>
                </a:solidFill>
                <a:effectLst/>
                <a:latin typeface="+mn-lt"/>
                <a:ea typeface="+mn-ea"/>
                <a:cs typeface="+mn-cs"/>
              </a:rPr>
              <a:t>www.californiachaparral.org</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shrublandecosystems.html</a:t>
            </a: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Sclerophyllous</a:t>
            </a:r>
            <a:r>
              <a:rPr lang="en-US" sz="1200" b="0" kern="1200" dirty="0">
                <a:solidFill>
                  <a:schemeClr val="tx1"/>
                </a:solidFill>
                <a:effectLst/>
                <a:latin typeface="+mn-lt"/>
                <a:ea typeface="+mn-ea"/>
                <a:cs typeface="+mn-cs"/>
              </a:rPr>
              <a:t> is a term coined by German botanist, Andreas F.W. </a:t>
            </a:r>
            <a:r>
              <a:rPr lang="en-US" sz="1200" b="0" kern="1200" dirty="0" err="1">
                <a:solidFill>
                  <a:schemeClr val="tx1"/>
                </a:solidFill>
                <a:effectLst/>
                <a:latin typeface="+mn-lt"/>
                <a:ea typeface="+mn-ea"/>
                <a:cs typeface="+mn-cs"/>
              </a:rPr>
              <a:t>Schimper</a:t>
            </a:r>
            <a:r>
              <a:rPr lang="en-US" sz="1200" b="0" kern="1200" dirty="0">
                <a:solidFill>
                  <a:schemeClr val="tx1"/>
                </a:solidFill>
                <a:effectLst/>
                <a:latin typeface="+mn-lt"/>
                <a:ea typeface="+mn-ea"/>
                <a:cs typeface="+mn-cs"/>
              </a:rPr>
              <a:t> in 1898. Referring to Mediterranean climatic regions in his classic 844 page Plant Geography Upon a Physiological Basis he said, ‘The mild temperate districts with winter-rain and prolonged summer-drought are the home of evergreen xerophilous (dry-loving) woody plants, which, owing to the stiffness of their thick, leathery leaves, may be termed </a:t>
            </a:r>
            <a:r>
              <a:rPr lang="en-US" sz="1200" b="0" kern="1200" dirty="0" err="1">
                <a:solidFill>
                  <a:schemeClr val="tx1"/>
                </a:solidFill>
                <a:effectLst/>
                <a:latin typeface="+mn-lt"/>
                <a:ea typeface="+mn-ea"/>
                <a:cs typeface="+mn-cs"/>
              </a:rPr>
              <a:t>sclerophyllous</a:t>
            </a:r>
            <a:r>
              <a:rPr lang="en-US" sz="1200" b="0" kern="1200" dirty="0">
                <a:solidFill>
                  <a:schemeClr val="tx1"/>
                </a:solidFill>
                <a:effectLst/>
                <a:latin typeface="+mn-lt"/>
                <a:ea typeface="+mn-ea"/>
                <a:cs typeface="+mn-cs"/>
              </a:rPr>
              <a:t> woody plants’” (Halsey, 2008, p.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“Meaning ‘hard-leaved’ in Greek, </a:t>
            </a:r>
            <a:r>
              <a:rPr lang="en-US" sz="1200" b="0" kern="1200" dirty="0" err="1">
                <a:solidFill>
                  <a:schemeClr val="tx1"/>
                </a:solidFill>
                <a:effectLst/>
                <a:latin typeface="+mn-lt"/>
                <a:ea typeface="+mn-ea"/>
                <a:cs typeface="+mn-cs"/>
              </a:rPr>
              <a:t>sclerophyllous</a:t>
            </a:r>
            <a:r>
              <a:rPr lang="en-US" sz="1200" b="0" kern="1200" dirty="0">
                <a:solidFill>
                  <a:schemeClr val="tx1"/>
                </a:solidFill>
                <a:effectLst/>
                <a:latin typeface="+mn-lt"/>
                <a:ea typeface="+mn-ea"/>
                <a:cs typeface="+mn-cs"/>
              </a:rPr>
              <a:t> leaves are advantageous in a semi-arid climate because they reduce evaporation through a variety of traits including waxy coatings, thicker cell layers, and recessed ‘stomata,’ the pores in the leaves permitting evaporation and the exchange of oxygen and carbon dioxide” (Halsey, 2008, p.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Sandstone Peak in Santa Monica Mountains from https://</a:t>
            </a:r>
            <a:r>
              <a:rPr lang="en-US" sz="1200" kern="1200" dirty="0" err="1">
                <a:solidFill>
                  <a:schemeClr val="tx1"/>
                </a:solidFill>
                <a:effectLst/>
                <a:latin typeface="+mn-lt"/>
                <a:ea typeface="+mn-ea"/>
                <a:cs typeface="+mn-cs"/>
              </a:rPr>
              <a:t>www.flickr.com</a:t>
            </a:r>
            <a:r>
              <a:rPr lang="en-US" sz="1200" kern="1200" dirty="0">
                <a:solidFill>
                  <a:schemeClr val="tx1"/>
                </a:solidFill>
                <a:effectLst/>
                <a:latin typeface="+mn-lt"/>
                <a:ea typeface="+mn-ea"/>
                <a:cs typeface="+mn-cs"/>
              </a:rPr>
              <a:t>/photos/</a:t>
            </a:r>
            <a:r>
              <a:rPr lang="en-US" sz="1200" kern="1200" dirty="0" err="1">
                <a:solidFill>
                  <a:schemeClr val="tx1"/>
                </a:solidFill>
                <a:effectLst/>
                <a:latin typeface="+mn-lt"/>
                <a:ea typeface="+mn-ea"/>
                <a:cs typeface="+mn-cs"/>
              </a:rPr>
              <a:t>santamonicamtns</a:t>
            </a:r>
            <a:r>
              <a:rPr lang="en-US" sz="1200" kern="1200" dirty="0">
                <a:solidFill>
                  <a:schemeClr val="tx1"/>
                </a:solidFill>
                <a:effectLst/>
                <a:latin typeface="+mn-lt"/>
                <a:ea typeface="+mn-ea"/>
                <a:cs typeface="+mn-cs"/>
              </a:rPr>
              <a:t>/19704547291/in/album-72157656432404981/</a:t>
            </a:r>
          </a:p>
        </p:txBody>
      </p:sp>
      <p:sp>
        <p:nvSpPr>
          <p:cNvPr id="4" name="Slide Number Placeholder 3"/>
          <p:cNvSpPr>
            <a:spLocks noGrp="1"/>
          </p:cNvSpPr>
          <p:nvPr>
            <p:ph type="sldNum" sz="quarter" idx="10"/>
          </p:nvPr>
        </p:nvSpPr>
        <p:spPr/>
        <p:txBody>
          <a:bodyPr/>
          <a:lstStyle/>
          <a:p>
            <a:fld id="{EDDF7DB9-9F54-AD4D-9B15-1F256C42FA3D}" type="slidenum">
              <a:rPr lang="en-US" smtClean="0"/>
              <a:t>8</a:t>
            </a:fld>
            <a:endParaRPr lang="en-US"/>
          </a:p>
        </p:txBody>
      </p:sp>
    </p:spTree>
    <p:extLst>
      <p:ext uri="{BB962C8B-B14F-4D97-AF65-F5344CB8AC3E}">
        <p14:creationId xmlns:p14="http://schemas.microsoft.com/office/powerpoint/2010/main" val="49085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“Chaparral communities occur in many forms, with dozens of different combinations of dominant plants and associations. These varied communities also have a lot in common. The dominant plants are woody with multiple stems, and there are few to no trees. Chaparral plants are highly influenced by our Mediterranean climate of mild wet winters and long hot dry summers. Their growing season occurs in the wetter winter months and they go dormant in the summer” (</a:t>
            </a:r>
            <a:r>
              <a:rPr lang="en-US" sz="1200" kern="1200" dirty="0" err="1">
                <a:solidFill>
                  <a:schemeClr val="tx1"/>
                </a:solidFill>
                <a:effectLst/>
                <a:latin typeface="+mn-lt"/>
                <a:ea typeface="+mn-ea"/>
                <a:cs typeface="+mn-cs"/>
              </a:rPr>
              <a:t>Litman</a:t>
            </a:r>
            <a:r>
              <a:rPr lang="en-US" sz="1200" kern="1200" dirty="0">
                <a:solidFill>
                  <a:schemeClr val="tx1"/>
                </a:solidFill>
                <a:effectLst/>
                <a:latin typeface="+mn-lt"/>
                <a:ea typeface="+mn-ea"/>
                <a:cs typeface="+mn-cs"/>
              </a:rPr>
              <a:t>, 2013, p.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Santa Monica Mountains from https://</a:t>
            </a:r>
            <a:r>
              <a:rPr lang="en-US" sz="1200" kern="1200" dirty="0" err="1">
                <a:solidFill>
                  <a:schemeClr val="tx1"/>
                </a:solidFill>
                <a:effectLst/>
                <a:latin typeface="+mn-lt"/>
                <a:ea typeface="+mn-ea"/>
                <a:cs typeface="+mn-cs"/>
              </a:rPr>
              <a:t>www.flickr.com</a:t>
            </a:r>
            <a:r>
              <a:rPr lang="en-US" sz="1200" kern="1200" dirty="0">
                <a:solidFill>
                  <a:schemeClr val="tx1"/>
                </a:solidFill>
                <a:effectLst/>
                <a:latin typeface="+mn-lt"/>
                <a:ea typeface="+mn-ea"/>
                <a:cs typeface="+mn-cs"/>
              </a:rPr>
              <a:t>/photos/</a:t>
            </a:r>
            <a:r>
              <a:rPr lang="en-US" sz="1200" kern="1200" dirty="0" err="1">
                <a:solidFill>
                  <a:schemeClr val="tx1"/>
                </a:solidFill>
                <a:effectLst/>
                <a:latin typeface="+mn-lt"/>
                <a:ea typeface="+mn-ea"/>
                <a:cs typeface="+mn-cs"/>
              </a:rPr>
              <a:t>santamonicamtns</a:t>
            </a:r>
            <a:r>
              <a:rPr lang="en-US" sz="1200" kern="1200" dirty="0">
                <a:solidFill>
                  <a:schemeClr val="tx1"/>
                </a:solidFill>
                <a:effectLst/>
                <a:latin typeface="+mn-lt"/>
                <a:ea typeface="+mn-ea"/>
                <a:cs typeface="+mn-cs"/>
              </a:rPr>
              <a:t>/19670119235/in/album-72157656432404981/</a:t>
            </a:r>
          </a:p>
          <a:p>
            <a:endParaRPr lang="en-US" dirty="0"/>
          </a:p>
          <a:p>
            <a:endParaRPr lang="en-US" dirty="0"/>
          </a:p>
        </p:txBody>
      </p:sp>
      <p:sp>
        <p:nvSpPr>
          <p:cNvPr id="4" name="Slide Number Placeholder 3"/>
          <p:cNvSpPr>
            <a:spLocks noGrp="1"/>
          </p:cNvSpPr>
          <p:nvPr>
            <p:ph type="sldNum" sz="quarter" idx="10"/>
          </p:nvPr>
        </p:nvSpPr>
        <p:spPr/>
        <p:txBody>
          <a:bodyPr/>
          <a:lstStyle/>
          <a:p>
            <a:fld id="{EDDF7DB9-9F54-AD4D-9B15-1F256C42FA3D}" type="slidenum">
              <a:rPr lang="en-US" smtClean="0"/>
              <a:t>9</a:t>
            </a:fld>
            <a:endParaRPr lang="en-US"/>
          </a:p>
        </p:txBody>
      </p:sp>
    </p:spTree>
    <p:extLst>
      <p:ext uri="{BB962C8B-B14F-4D97-AF65-F5344CB8AC3E}">
        <p14:creationId xmlns:p14="http://schemas.microsoft.com/office/powerpoint/2010/main" val="239982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rIns="45720"/>
          <a:lstStyle/>
          <a:p>
            <a:fld id="{6D22F896-40B5-4ADD-8801-0D06FADFA095}" type="slidenum">
              <a:rPr lang="en-US" smtClean="0"/>
              <a:t>‹#›</a:t>
            </a:fld>
            <a:endParaRPr lang="en-US" dirty="0"/>
          </a:p>
        </p:txBody>
      </p:sp>
    </p:spTree>
    <p:extLst>
      <p:ext uri="{BB962C8B-B14F-4D97-AF65-F5344CB8AC3E}">
        <p14:creationId xmlns:p14="http://schemas.microsoft.com/office/powerpoint/2010/main" val="355334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2505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757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912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7/26/2019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6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4490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7/26/2019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888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7/26/2019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053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smtClean="0"/>
              <a:t>7/26/2019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9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86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7/26/2019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049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b="1" i="0">
                <a:solidFill>
                  <a:schemeClr val="tx1">
                    <a:tint val="75000"/>
                  </a:schemeClr>
                </a:solidFill>
                <a:latin typeface="Garamond Bold"/>
              </a:defRPr>
            </a:lvl1pPr>
          </a:lstStyle>
          <a:p>
            <a:fld id="{3CBC1C18-307B-4F68-A007-B5B542270E8D}" type="datetimeFigureOut">
              <a:rPr lang="en-US" smtClean="0"/>
              <a:pPr/>
              <a:t>7/26/2019</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b="1" i="0">
                <a:solidFill>
                  <a:schemeClr val="tx1">
                    <a:tint val="75000"/>
                  </a:schemeClr>
                </a:solidFill>
                <a:latin typeface="Garamond Bold"/>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b="1" i="0">
                <a:solidFill>
                  <a:schemeClr val="tx1">
                    <a:tint val="75000"/>
                  </a:schemeClr>
                </a:solidFill>
                <a:latin typeface="Garamond Bold"/>
              </a:defRPr>
            </a:lvl1pPr>
          </a:lstStyle>
          <a:p>
            <a:fld id="{6D22F896-40B5-4ADD-8801-0D06FADFA095}" type="slidenum">
              <a:rPr lang="en-US" smtClean="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3069583"/>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sldNum="0" hdr="0" ftr="0" dt="0"/>
  <p:txStyles>
    <p:title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cdn.audubon.org/cdn/farfuture/3fuippQ9hNSJEmC8Lx5LJgyRIs9V6uwdXGvH4Ov2SLk/mtime:1416244637/sites/default/files/WRENTI_1.songnum1_CAkc.mp3?uuid=5ac7e216b9c8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hyperlink" Target="https://cdn.audubon.org/cdn/farfuture/Y03tS4Xiw4ofV6hMDKwfpAogCxU8Bf1f_M8Zl07XfzU/mtime:1416244674/sites/default/files/SPOTOW_1.songsnum1_NDle_1.mp3?uuid=5afb4706bc08e" TargetMode="External"/><Relationship Id="rId3" Type="http://schemas.openxmlformats.org/officeDocument/2006/relationships/image" Target="../media/image23.jpeg"/><Relationship Id="rId7" Type="http://schemas.openxmlformats.org/officeDocument/2006/relationships/hyperlink" Target="http://identify.whatbird.com/snd/9692/percevia.mp3" TargetMode="External"/><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6.jpeg"/><Relationship Id="rId5" Type="http://schemas.openxmlformats.org/officeDocument/2006/relationships/hyperlink" Target="http://identify.whatbird.com/snd/8419/percevia.mp3" TargetMode="External"/><Relationship Id="rId10" Type="http://schemas.openxmlformats.org/officeDocument/2006/relationships/image" Target="../media/image25.jpeg"/><Relationship Id="rId4" Type="http://schemas.openxmlformats.org/officeDocument/2006/relationships/hyperlink" Target="https://cdn.audubon.org/cdn/farfuture/qevGviZ2TaFzOkeIqtUNLvsp6Ni6v-LpkfJs0xm4CvU/mtime:1416244742/sites/default/files/CALQUA_2.callsampsongs_BCkc_1.mp3?uuid=5afb15576a796" TargetMode="External"/><Relationship Id="rId9" Type="http://schemas.openxmlformats.org/officeDocument/2006/relationships/hyperlink" Target="https://cdn.audubon.org/cdn/farfuture/rp_079PjiuBejWzlXEsq5hBMcl8Xo5FJu153pCYQKDw/mtime:1416244672/sites/default/files/CALTOW_1.songsnum1_CAkc_1.mp3?uuid=5afb1ecd1515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vimeo.com/303568712"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calfire.ca.gov/foreststeward/pdf/news-summer2013.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nul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californiachaparral.org/chaparralfacts/awheresthechaparral.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FB92B19-D652-1B4A-B651-BCC38A4007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2AD7B4BA-F413-974E-9DC2-D52145ABFD01}"/>
              </a:ext>
            </a:extLst>
          </p:cNvPr>
          <p:cNvSpPr>
            <a:spLocks noGrp="1"/>
          </p:cNvSpPr>
          <p:nvPr>
            <p:ph type="ctrTitle"/>
          </p:nvPr>
        </p:nvSpPr>
        <p:spPr>
          <a:xfrm>
            <a:off x="6928766" y="780844"/>
            <a:ext cx="5518066" cy="1132474"/>
          </a:xfrm>
        </p:spPr>
        <p:txBody>
          <a:bodyPr>
            <a:normAutofit/>
          </a:bodyPr>
          <a:lstStyle/>
          <a:p>
            <a:pPr algn="l"/>
            <a:r>
              <a:rPr lang="en-US" spc="50" dirty="0">
                <a:ln w="9525" cmpd="sng">
                  <a:solidFill>
                    <a:schemeClr val="accent1"/>
                  </a:solidFill>
                  <a:prstDash val="solid"/>
                </a:ln>
                <a:solidFill>
                  <a:srgbClr val="70AD47">
                    <a:tint val="1000"/>
                  </a:srgbClr>
                </a:solidFill>
                <a:effectLst>
                  <a:glow rad="38100">
                    <a:schemeClr val="accent1">
                      <a:alpha val="40000"/>
                    </a:schemeClr>
                  </a:glow>
                </a:effectLst>
                <a:latin typeface="Zapfino" panose="03030300040707070C03" pitchFamily="66" charset="77"/>
              </a:rPr>
              <a:t>Chaparral</a:t>
            </a:r>
          </a:p>
        </p:txBody>
      </p:sp>
      <p:sp>
        <p:nvSpPr>
          <p:cNvPr id="3" name="Subtitle 2">
            <a:extLst>
              <a:ext uri="{FF2B5EF4-FFF2-40B4-BE49-F238E27FC236}">
                <a16:creationId xmlns:a16="http://schemas.microsoft.com/office/drawing/2014/main" xmlns="" id="{D9ACD6EC-D532-0B4B-BC80-CD58C67A0D95}"/>
              </a:ext>
            </a:extLst>
          </p:cNvPr>
          <p:cNvSpPr>
            <a:spLocks noGrp="1"/>
          </p:cNvSpPr>
          <p:nvPr>
            <p:ph type="subTitle" idx="1"/>
          </p:nvPr>
        </p:nvSpPr>
        <p:spPr>
          <a:xfrm>
            <a:off x="9074698" y="2051050"/>
            <a:ext cx="2458182" cy="561797"/>
          </a:xfrm>
          <a:ln>
            <a:noFill/>
          </a:ln>
        </p:spPr>
        <p:txBody>
          <a:bodyPr anchor="t">
            <a:normAutofit/>
          </a:bodyPr>
          <a:lstStyle/>
          <a:p>
            <a:pPr algn="l"/>
            <a:r>
              <a:rPr lang="en-US" sz="2000" b="1" dirty="0">
                <a:ln w="3175">
                  <a:noFill/>
                </a:ln>
              </a:rPr>
              <a:t>Plant Communities</a:t>
            </a:r>
          </a:p>
        </p:txBody>
      </p:sp>
      <p:sp>
        <p:nvSpPr>
          <p:cNvPr id="11" name="TextBox 10">
            <a:extLst>
              <a:ext uri="{FF2B5EF4-FFF2-40B4-BE49-F238E27FC236}">
                <a16:creationId xmlns:a16="http://schemas.microsoft.com/office/drawing/2014/main" xmlns="" id="{3BD20562-F86F-1945-A094-A753FBB6B9FA}"/>
              </a:ext>
            </a:extLst>
          </p:cNvPr>
          <p:cNvSpPr txBox="1"/>
          <p:nvPr/>
        </p:nvSpPr>
        <p:spPr>
          <a:xfrm>
            <a:off x="222801" y="3483382"/>
            <a:ext cx="6330366" cy="3116104"/>
          </a:xfrm>
          <a:prstGeom prst="ellipse">
            <a:avLst/>
          </a:prstGeom>
          <a:gradFill flip="none" rotWithShape="1">
            <a:gsLst>
              <a:gs pos="0">
                <a:schemeClr val="accent1">
                  <a:tint val="48000"/>
                  <a:alpha val="88000"/>
                  <a:satMod val="105000"/>
                  <a:lumMod val="110000"/>
                </a:schemeClr>
              </a:gs>
              <a:gs pos="100000">
                <a:schemeClr val="accent1">
                  <a:tint val="78000"/>
                  <a:alpha val="92000"/>
                  <a:satMod val="109000"/>
                  <a:lumMod val="100000"/>
                </a:schemeClr>
              </a:gs>
            </a:gsLst>
            <a:lin ang="10800000" scaled="1"/>
            <a:tileRec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solidFill>
                  <a:schemeClr val="bg2"/>
                </a:solidFill>
                <a:latin typeface="Garamond" panose="02020404030301010803" pitchFamily="18" charset="0"/>
              </a:rPr>
              <a:t>“Being able to walk along a trail and recognize native plants and animals as friends who have existed here for millions of years is one of the most rewarding experiences in life.” </a:t>
            </a:r>
          </a:p>
          <a:p>
            <a:pPr algn="ctr"/>
            <a:r>
              <a:rPr lang="en-US" dirty="0">
                <a:solidFill>
                  <a:schemeClr val="bg2"/>
                </a:solidFill>
                <a:latin typeface="Garamond" panose="02020404030301010803" pitchFamily="18" charset="0"/>
              </a:rPr>
              <a:t>–Richard Halsey</a:t>
            </a:r>
          </a:p>
        </p:txBody>
      </p:sp>
      <p:sp>
        <p:nvSpPr>
          <p:cNvPr id="12" name="TextBox 11">
            <a:extLst>
              <a:ext uri="{FF2B5EF4-FFF2-40B4-BE49-F238E27FC236}">
                <a16:creationId xmlns:a16="http://schemas.microsoft.com/office/drawing/2014/main" xmlns="" id="{BAFDCC1D-75C8-8849-9B32-444596A9F18A}"/>
              </a:ext>
            </a:extLst>
          </p:cNvPr>
          <p:cNvSpPr txBox="1"/>
          <p:nvPr/>
        </p:nvSpPr>
        <p:spPr>
          <a:xfrm>
            <a:off x="10732957" y="7182135"/>
            <a:ext cx="1713875" cy="276999"/>
          </a:xfrm>
          <a:prstGeom prst="rect">
            <a:avLst/>
          </a:prstGeom>
          <a:noFill/>
        </p:spPr>
        <p:txBody>
          <a:bodyPr wrap="square" rtlCol="0">
            <a:spAutoFit/>
          </a:bodyPr>
          <a:lstStyle/>
          <a:p>
            <a:r>
              <a:rPr lang="en-US" sz="1200" dirty="0">
                <a:latin typeface="Garamond Regular"/>
              </a:rPr>
              <a:t>(Halsey, 2008, p. x)</a:t>
            </a:r>
          </a:p>
        </p:txBody>
      </p:sp>
      <p:sp>
        <p:nvSpPr>
          <p:cNvPr id="4" name="Rectangle 3">
            <a:extLst>
              <a:ext uri="{FF2B5EF4-FFF2-40B4-BE49-F238E27FC236}">
                <a16:creationId xmlns:a16="http://schemas.microsoft.com/office/drawing/2014/main" xmlns="" id="{366B4B4A-EBE0-7447-9713-13BE68BA1A8B}"/>
              </a:ext>
            </a:extLst>
          </p:cNvPr>
          <p:cNvSpPr/>
          <p:nvPr/>
        </p:nvSpPr>
        <p:spPr>
          <a:xfrm>
            <a:off x="6203111" y="243002"/>
            <a:ext cx="5743175" cy="400110"/>
          </a:xfrm>
          <a:prstGeom prst="rect">
            <a:avLst/>
          </a:prstGeom>
        </p:spPr>
        <p:txBody>
          <a:bodyPr wrap="none">
            <a:spAutoFit/>
          </a:bodyPr>
          <a:lstStyle/>
          <a:p>
            <a:r>
              <a:rPr lang="en-US" sz="2000" b="1" dirty="0"/>
              <a:t>Santa Monica Mountains National Recreation Area</a:t>
            </a:r>
          </a:p>
        </p:txBody>
      </p:sp>
      <p:sp>
        <p:nvSpPr>
          <p:cNvPr id="5" name="TextBox 4">
            <a:extLst>
              <a:ext uri="{FF2B5EF4-FFF2-40B4-BE49-F238E27FC236}">
                <a16:creationId xmlns:a16="http://schemas.microsoft.com/office/drawing/2014/main" xmlns="" id="{DBFA7A52-6F18-0F48-B542-029A482B8C3C}"/>
              </a:ext>
            </a:extLst>
          </p:cNvPr>
          <p:cNvSpPr txBox="1"/>
          <p:nvPr/>
        </p:nvSpPr>
        <p:spPr>
          <a:xfrm>
            <a:off x="11201400" y="6599486"/>
            <a:ext cx="990600" cy="276999"/>
          </a:xfrm>
          <a:prstGeom prst="rect">
            <a:avLst/>
          </a:prstGeom>
          <a:noFill/>
        </p:spPr>
        <p:txBody>
          <a:bodyPr wrap="square" rtlCol="0">
            <a:spAutoFit/>
          </a:bodyPr>
          <a:lstStyle/>
          <a:p>
            <a:r>
              <a:rPr lang="en-US" sz="1200" dirty="0"/>
              <a:t>(Photo: NPS)</a:t>
            </a:r>
          </a:p>
        </p:txBody>
      </p:sp>
    </p:spTree>
    <p:extLst>
      <p:ext uri="{BB962C8B-B14F-4D97-AF65-F5344CB8AC3E}">
        <p14:creationId xmlns:p14="http://schemas.microsoft.com/office/powerpoint/2010/main" val="42716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8" repeatCount="indefinite" restart="whenNotActive" fill="hold" evtFilter="cancelBubble" nodeType="interactiveSeq">
                <p:stCondLst>
                  <p:cond delay="indefinite"/>
                  <p:cond evt="onBegin" delay="0">
                    <p:tn val="1"/>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1082 0.07708 " pathEditMode="relative" rAng="0" ptsTypes="AA">
                                      <p:cBhvr>
                                        <p:cTn id="12" dur="30000" fill="hold"/>
                                        <p:tgtEl>
                                          <p:spTgt spid="14"/>
                                        </p:tgtEl>
                                        <p:attrNameLst>
                                          <p:attrName>ppt_x</p:attrName>
                                          <p:attrName>ppt_y</p:attrName>
                                        </p:attrNameLst>
                                      </p:cBhvr>
                                      <p:rCtr x="-5417" y="3843"/>
                                    </p:animMotion>
                                  </p:childTnLst>
                                </p:cTn>
                              </p:par>
                              <p:par>
                                <p:cTn id="13" presetID="6" presetClass="emph" presetSubtype="0" accel="50000" decel="50000" fill="hold" nodeType="withEffect">
                                  <p:stCondLst>
                                    <p:cond delay="0"/>
                                  </p:stCondLst>
                                  <p:childTnLst>
                                    <p:animScale>
                                      <p:cBhvr>
                                        <p:cTn id="14" dur="30000" fill="hold"/>
                                        <p:tgtEl>
                                          <p:spTgt spid="14"/>
                                        </p:tgtEl>
                                      </p:cBhvr>
                                      <p:by x="150000" y="150000"/>
                                    </p:animScale>
                                  </p:childTnLst>
                                </p:cTn>
                              </p:par>
                            </p:childTnLst>
                          </p:cTn>
                        </p:par>
                        <p:par>
                          <p:cTn id="15" fill="hold">
                            <p:stCondLst>
                              <p:cond delay="30000"/>
                            </p:stCondLst>
                            <p:childTnLst>
                              <p:par>
                                <p:cTn id="16" presetID="0" presetClass="path" presetSubtype="0" accel="50000" decel="50000" fill="hold" nodeType="afterEffect">
                                  <p:stCondLst>
                                    <p:cond delay="5000"/>
                                  </p:stCondLst>
                                  <p:childTnLst>
                                    <p:animMotion origin="layout" path="M -0.1082 0.07708 L 0 0 " pathEditMode="relative" rAng="0" ptsTypes="AA">
                                      <p:cBhvr>
                                        <p:cTn id="17" dur="30000" fill="hold"/>
                                        <p:tgtEl>
                                          <p:spTgt spid="14"/>
                                        </p:tgtEl>
                                        <p:attrNameLst>
                                          <p:attrName>ppt_x</p:attrName>
                                          <p:attrName>ppt_y</p:attrName>
                                        </p:attrNameLst>
                                      </p:cBhvr>
                                      <p:rCtr x="5404" y="-3866"/>
                                    </p:animMotion>
                                  </p:childTnLst>
                                </p:cTn>
                              </p:par>
                              <p:par>
                                <p:cTn id="18" presetID="6" presetClass="emph" presetSubtype="0" accel="50000" decel="50000" fill="hold" nodeType="withEffect">
                                  <p:stCondLst>
                                    <p:cond delay="5000"/>
                                  </p:stCondLst>
                                  <p:childTnLst>
                                    <p:animScale>
                                      <p:cBhvr>
                                        <p:cTn id="19" dur="30000" fill="hold"/>
                                        <p:tgtEl>
                                          <p:spTgt spid="14"/>
                                        </p:tgtEl>
                                      </p:cBhvr>
                                      <p:by x="150000" y="150000"/>
                                      <p:to x="100000" y="100000"/>
                                    </p:animScale>
                                  </p:childTnLst>
                                </p:cTn>
                              </p:par>
                            </p:childTnLst>
                          </p:cTn>
                        </p:par>
                        <p:par>
                          <p:cTn id="20" fill="hold">
                            <p:stCondLst>
                              <p:cond delay="65000"/>
                            </p:stCondLst>
                            <p:childTnLst>
                              <p:par>
                                <p:cTn id="21" presetID="0" presetClass="path" presetSubtype="0" accel="50000" decel="50000" fill="hold" nodeType="afterEffect">
                                  <p:stCondLst>
                                    <p:cond delay="0"/>
                                  </p:stCondLst>
                                  <p:childTnLst>
                                    <p:animMotion origin="layout" path="M 0 0 L 0 0.00023 " pathEditMode="relative" rAng="0" ptsTypes="AA">
                                      <p:cBhvr>
                                        <p:cTn id="22" dur="5000" fill="hold"/>
                                        <p:tgtEl>
                                          <p:spTgt spid="14"/>
                                        </p:tgtEl>
                                        <p:attrNameLst>
                                          <p:attrName>ppt_x</p:attrName>
                                          <p:attrName>ppt_y</p:attrName>
                                        </p:attrNameLst>
                                      </p:cBhvr>
                                      <p:rCtr x="0" y="0"/>
                                    </p:animMotion>
                                  </p:childTnLst>
                                </p:cTn>
                              </p:par>
                            </p:childTnLst>
                          </p:cTn>
                        </p:par>
                      </p:childTnLst>
                    </p:cTn>
                  </p:par>
                </p:childTnLst>
              </p:cTn>
            </p:seq>
          </p:childTnLst>
        </p:cTn>
      </p:par>
    </p:tnLst>
    <p:bldLst>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781A536A-9583-EC46-B95C-25FC8FE831E2}"/>
              </a:ext>
            </a:extLst>
          </p:cNvPr>
          <p:cNvSpPr>
            <a:spLocks noGrp="1"/>
          </p:cNvSpPr>
          <p:nvPr>
            <p:ph sz="half" idx="2"/>
          </p:nvPr>
        </p:nvSpPr>
        <p:spPr>
          <a:xfrm>
            <a:off x="6678230" y="1860883"/>
            <a:ext cx="4370064" cy="4997116"/>
          </a:xfrm>
        </p:spPr>
        <p:txBody>
          <a:bodyPr>
            <a:normAutofit/>
          </a:bodyPr>
          <a:lstStyle/>
          <a:p>
            <a:r>
              <a:rPr lang="en-US" sz="3200" dirty="0"/>
              <a:t>Chaparral shrubs are tough, able to survive long periods of drought and recover from fire as long as the flames do not occur too often.</a:t>
            </a:r>
            <a:endParaRPr lang="en-US" sz="1300" dirty="0"/>
          </a:p>
        </p:txBody>
      </p:sp>
      <p:pic>
        <p:nvPicPr>
          <p:cNvPr id="6" name="Picture 5">
            <a:extLst>
              <a:ext uri="{FF2B5EF4-FFF2-40B4-BE49-F238E27FC236}">
                <a16:creationId xmlns:a16="http://schemas.microsoft.com/office/drawing/2014/main" xmlns="" id="{28E3CD0F-3AB2-E142-B28D-707BD53B5D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288505" cy="6857999"/>
          </a:xfrm>
          <a:prstGeom prst="rect">
            <a:avLst/>
          </a:prstGeom>
          <a:ln w="889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xmlns="" id="{DF5F4340-CC42-D045-AEED-078194E23D80}"/>
              </a:ext>
            </a:extLst>
          </p:cNvPr>
          <p:cNvSpPr txBox="1"/>
          <p:nvPr/>
        </p:nvSpPr>
        <p:spPr>
          <a:xfrm>
            <a:off x="160422" y="6368534"/>
            <a:ext cx="978568" cy="369332"/>
          </a:xfrm>
          <a:prstGeom prst="rect">
            <a:avLst/>
          </a:prstGeom>
          <a:noFill/>
        </p:spPr>
        <p:txBody>
          <a:bodyPr wrap="square" rtlCol="0">
            <a:spAutoFit/>
          </a:bodyPr>
          <a:lstStyle/>
          <a:p>
            <a:r>
              <a:rPr lang="en-US" b="1" dirty="0" err="1">
                <a:latin typeface="Garamond Regular"/>
              </a:rPr>
              <a:t>Toyon</a:t>
            </a:r>
            <a:endParaRPr lang="en-US" b="1" dirty="0">
              <a:latin typeface="Garamond Regular"/>
            </a:endParaRPr>
          </a:p>
        </p:txBody>
      </p:sp>
      <p:sp>
        <p:nvSpPr>
          <p:cNvPr id="9" name="TextBox 8">
            <a:extLst>
              <a:ext uri="{FF2B5EF4-FFF2-40B4-BE49-F238E27FC236}">
                <a16:creationId xmlns:a16="http://schemas.microsoft.com/office/drawing/2014/main" xmlns="" id="{794E443A-EB82-9E47-8BFF-4DB3A65F1CEA}"/>
              </a:ext>
            </a:extLst>
          </p:cNvPr>
          <p:cNvSpPr txBox="1"/>
          <p:nvPr/>
        </p:nvSpPr>
        <p:spPr>
          <a:xfrm>
            <a:off x="6448927" y="6581000"/>
            <a:ext cx="3368842" cy="276999"/>
          </a:xfrm>
          <a:prstGeom prst="rect">
            <a:avLst/>
          </a:prstGeom>
          <a:noFill/>
        </p:spPr>
        <p:txBody>
          <a:bodyPr wrap="square" rtlCol="0">
            <a:spAutoFit/>
          </a:bodyPr>
          <a:lstStyle/>
          <a:p>
            <a:r>
              <a:rPr lang="en-US" sz="1200" dirty="0">
                <a:latin typeface="Garamond" panose="02020404030301010803" pitchFamily="18" charset="0"/>
              </a:rPr>
              <a:t>(Photo: Bethany Szczepanski)</a:t>
            </a:r>
          </a:p>
        </p:txBody>
      </p:sp>
      <p:sp>
        <p:nvSpPr>
          <p:cNvPr id="7" name="Title 1">
            <a:extLst>
              <a:ext uri="{FF2B5EF4-FFF2-40B4-BE49-F238E27FC236}">
                <a16:creationId xmlns:a16="http://schemas.microsoft.com/office/drawing/2014/main" xmlns="" id="{CFE3605D-06C4-5347-B265-AE21A1DE4BA8}"/>
              </a:ext>
            </a:extLst>
          </p:cNvPr>
          <p:cNvSpPr txBox="1">
            <a:spLocks/>
          </p:cNvSpPr>
          <p:nvPr/>
        </p:nvSpPr>
        <p:spPr>
          <a:xfrm>
            <a:off x="6616241" y="431804"/>
            <a:ext cx="4516697" cy="1077229"/>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3400" b="1" i="0" kern="1200" cap="none">
                <a:solidFill>
                  <a:schemeClr val="tx1"/>
                </a:solidFill>
                <a:effectLst/>
                <a:latin typeface="Garamond Bold"/>
                <a:ea typeface="+mj-ea"/>
                <a:cs typeface="+mj-cs"/>
              </a:defRPr>
            </a:lvl1pPr>
          </a:lstStyle>
          <a:p>
            <a:r>
              <a:rPr lang="en-US" sz="2600" dirty="0">
                <a:solidFill>
                  <a:schemeClr val="accent1"/>
                </a:solidFill>
                <a:latin typeface="Zapfino" panose="03030300040707070C03" pitchFamily="66" charset="77"/>
              </a:rPr>
              <a:t>Chaparral </a:t>
            </a:r>
            <a:r>
              <a:rPr lang="en-US" sz="2600" dirty="0">
                <a:solidFill>
                  <a:schemeClr val="accent1"/>
                </a:solidFill>
                <a:latin typeface="+mj-lt"/>
              </a:rPr>
              <a:t>Characteristics</a:t>
            </a:r>
          </a:p>
        </p:txBody>
      </p:sp>
      <p:sp>
        <p:nvSpPr>
          <p:cNvPr id="10" name="TextBox 9">
            <a:extLst>
              <a:ext uri="{FF2B5EF4-FFF2-40B4-BE49-F238E27FC236}">
                <a16:creationId xmlns:a16="http://schemas.microsoft.com/office/drawing/2014/main" xmlns="" id="{9F977189-B67C-A04D-A6FF-E797BA01CEBD}"/>
              </a:ext>
            </a:extLst>
          </p:cNvPr>
          <p:cNvSpPr txBox="1"/>
          <p:nvPr/>
        </p:nvSpPr>
        <p:spPr>
          <a:xfrm>
            <a:off x="11048294" y="6599366"/>
            <a:ext cx="1173526" cy="276999"/>
          </a:xfrm>
          <a:prstGeom prst="rect">
            <a:avLst/>
          </a:prstGeom>
          <a:noFill/>
        </p:spPr>
        <p:txBody>
          <a:bodyPr wrap="none" rtlCol="0">
            <a:spAutoFit/>
          </a:bodyPr>
          <a:lstStyle/>
          <a:p>
            <a:r>
              <a:rPr lang="en-US" sz="1200" dirty="0"/>
              <a:t>(CCI, 2009, p. 1)</a:t>
            </a:r>
          </a:p>
        </p:txBody>
      </p:sp>
    </p:spTree>
    <p:extLst>
      <p:ext uri="{BB962C8B-B14F-4D97-AF65-F5344CB8AC3E}">
        <p14:creationId xmlns:p14="http://schemas.microsoft.com/office/powerpoint/2010/main" val="445119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25D28D-56FB-404E-9769-A44B663743A3}"/>
              </a:ext>
            </a:extLst>
          </p:cNvPr>
          <p:cNvSpPr>
            <a:spLocks noGrp="1"/>
          </p:cNvSpPr>
          <p:nvPr>
            <p:ph type="title"/>
          </p:nvPr>
        </p:nvSpPr>
        <p:spPr>
          <a:xfrm>
            <a:off x="3267098" y="262892"/>
            <a:ext cx="7950984" cy="1081705"/>
          </a:xfrm>
        </p:spPr>
        <p:txBody>
          <a:bodyPr>
            <a:normAutofit/>
          </a:bodyPr>
          <a:lstStyle/>
          <a:p>
            <a:r>
              <a:rPr lang="en-US" sz="3100" dirty="0">
                <a:solidFill>
                  <a:schemeClr val="accent1"/>
                </a:solidFill>
                <a:latin typeface="Zapfino" panose="03030300040707070C03" pitchFamily="66" charset="77"/>
              </a:rPr>
              <a:t>Chaparral</a:t>
            </a:r>
            <a:r>
              <a:rPr lang="en-US" dirty="0">
                <a:solidFill>
                  <a:schemeClr val="accent1"/>
                </a:solidFill>
              </a:rPr>
              <a:t>  Plant Adaptations</a:t>
            </a:r>
          </a:p>
        </p:txBody>
      </p:sp>
      <p:sp>
        <p:nvSpPr>
          <p:cNvPr id="3" name="Content Placeholder 2">
            <a:extLst>
              <a:ext uri="{FF2B5EF4-FFF2-40B4-BE49-F238E27FC236}">
                <a16:creationId xmlns:a16="http://schemas.microsoft.com/office/drawing/2014/main" xmlns="" id="{3D8858B8-EE89-1340-A9E4-13597650B7A7}"/>
              </a:ext>
            </a:extLst>
          </p:cNvPr>
          <p:cNvSpPr>
            <a:spLocks noGrp="1"/>
          </p:cNvSpPr>
          <p:nvPr>
            <p:ph sz="half" idx="1"/>
          </p:nvPr>
        </p:nvSpPr>
        <p:spPr>
          <a:xfrm>
            <a:off x="1100138" y="1344598"/>
            <a:ext cx="4897134" cy="6015037"/>
          </a:xfrm>
        </p:spPr>
        <p:txBody>
          <a:bodyPr>
            <a:normAutofit/>
          </a:bodyPr>
          <a:lstStyle/>
          <a:p>
            <a:r>
              <a:rPr lang="en-US" sz="2400" dirty="0">
                <a:solidFill>
                  <a:schemeClr val="accent1"/>
                </a:solidFill>
              </a:rPr>
              <a:t>Chaparral plants have evolved to live in a hot dry environment.</a:t>
            </a:r>
          </a:p>
          <a:p>
            <a:r>
              <a:rPr lang="en-US" sz="2400" dirty="0"/>
              <a:t>“The leaves of chaparral species are adapted to the long annual drought. They can be small, leathery, thick, fuzzy, and/or waxy—</a:t>
            </a:r>
            <a:r>
              <a:rPr lang="en-US" sz="2400" i="1" dirty="0"/>
              <a:t>all adaptations to resist water loss.”</a:t>
            </a:r>
          </a:p>
          <a:p>
            <a:r>
              <a:rPr lang="en-US" sz="2400" dirty="0">
                <a:solidFill>
                  <a:schemeClr val="accent1"/>
                </a:solidFill>
              </a:rPr>
              <a:t>To cut down evaporation, plants have fewer stomata (pores in the leaves for gas exchange).</a:t>
            </a:r>
          </a:p>
          <a:p>
            <a:endParaRPr lang="en-US" sz="2400" i="1" dirty="0"/>
          </a:p>
        </p:txBody>
      </p:sp>
      <p:sp>
        <p:nvSpPr>
          <p:cNvPr id="4" name="Content Placeholder 3">
            <a:extLst>
              <a:ext uri="{FF2B5EF4-FFF2-40B4-BE49-F238E27FC236}">
                <a16:creationId xmlns:a16="http://schemas.microsoft.com/office/drawing/2014/main" xmlns="" id="{58F20361-4FAC-6F4E-9141-B35D0C9B0C16}"/>
              </a:ext>
            </a:extLst>
          </p:cNvPr>
          <p:cNvSpPr>
            <a:spLocks noGrp="1"/>
          </p:cNvSpPr>
          <p:nvPr>
            <p:ph sz="half" idx="2"/>
          </p:nvPr>
        </p:nvSpPr>
        <p:spPr>
          <a:xfrm>
            <a:off x="5997271" y="1976315"/>
            <a:ext cx="5220810" cy="3972967"/>
          </a:xfrm>
        </p:spPr>
        <p:txBody>
          <a:bodyPr>
            <a:normAutofit/>
          </a:bodyPr>
          <a:lstStyle/>
          <a:p>
            <a:r>
              <a:rPr lang="en-US" sz="2400" dirty="0"/>
              <a:t>Some plants can even orient their leaves which reduces their exposure to sunlight.</a:t>
            </a:r>
          </a:p>
          <a:p>
            <a:r>
              <a:rPr lang="en-US" sz="2400" dirty="0">
                <a:solidFill>
                  <a:schemeClr val="accent1"/>
                </a:solidFill>
              </a:rPr>
              <a:t>Microclimate is also significant – plants that grow on hotter, drier south-facing slopes tend to have smaller leaves than plants on cooler, wetter north-facing slopes.</a:t>
            </a:r>
          </a:p>
        </p:txBody>
      </p:sp>
      <p:sp>
        <p:nvSpPr>
          <p:cNvPr id="6" name="TextBox 5">
            <a:extLst>
              <a:ext uri="{FF2B5EF4-FFF2-40B4-BE49-F238E27FC236}">
                <a16:creationId xmlns:a16="http://schemas.microsoft.com/office/drawing/2014/main" xmlns="" id="{2A11D8C0-6B20-9940-A6E8-79F76C31EBDA}"/>
              </a:ext>
            </a:extLst>
          </p:cNvPr>
          <p:cNvSpPr txBox="1"/>
          <p:nvPr/>
        </p:nvSpPr>
        <p:spPr>
          <a:xfrm>
            <a:off x="9956548" y="6581001"/>
            <a:ext cx="2523067" cy="276999"/>
          </a:xfrm>
          <a:prstGeom prst="rect">
            <a:avLst/>
          </a:prstGeom>
          <a:noFill/>
        </p:spPr>
        <p:txBody>
          <a:bodyPr wrap="square" rtlCol="0">
            <a:spAutoFit/>
          </a:bodyPr>
          <a:lstStyle/>
          <a:p>
            <a:r>
              <a:rPr lang="en-US" sz="1200" dirty="0">
                <a:latin typeface="Garamond Regular"/>
              </a:rPr>
              <a:t>(</a:t>
            </a:r>
            <a:r>
              <a:rPr lang="en-US" sz="1200" dirty="0" err="1">
                <a:latin typeface="Garamond Regular"/>
              </a:rPr>
              <a:t>Calflora</a:t>
            </a:r>
            <a:r>
              <a:rPr lang="en-US" sz="1200" dirty="0">
                <a:latin typeface="Garamond Regular"/>
              </a:rPr>
              <a:t>, n.d.; </a:t>
            </a:r>
            <a:r>
              <a:rPr lang="en-US" sz="1200" dirty="0" err="1">
                <a:latin typeface="Garamond Regular"/>
              </a:rPr>
              <a:t>Litman</a:t>
            </a:r>
            <a:r>
              <a:rPr lang="en-US" sz="1200" dirty="0">
                <a:latin typeface="Garamond Regular"/>
              </a:rPr>
              <a:t>, 2013, p. 6)</a:t>
            </a:r>
          </a:p>
        </p:txBody>
      </p:sp>
    </p:spTree>
    <p:extLst>
      <p:ext uri="{BB962C8B-B14F-4D97-AF65-F5344CB8AC3E}">
        <p14:creationId xmlns:p14="http://schemas.microsoft.com/office/powerpoint/2010/main" val="407500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10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3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0B801-7A01-644A-AC66-64C22F11EF17}"/>
              </a:ext>
            </a:extLst>
          </p:cNvPr>
          <p:cNvSpPr>
            <a:spLocks noGrp="1"/>
          </p:cNvSpPr>
          <p:nvPr>
            <p:ph type="title"/>
          </p:nvPr>
        </p:nvSpPr>
        <p:spPr>
          <a:xfrm>
            <a:off x="3120572" y="167690"/>
            <a:ext cx="7958331" cy="743490"/>
          </a:xfrm>
        </p:spPr>
        <p:txBody>
          <a:bodyPr>
            <a:normAutofit/>
          </a:bodyPr>
          <a:lstStyle/>
          <a:p>
            <a:r>
              <a:rPr lang="en-US" dirty="0"/>
              <a:t>Plants of the </a:t>
            </a:r>
            <a:r>
              <a:rPr lang="en-US" dirty="0">
                <a:latin typeface="Zapfino" panose="03030300040707070C03" pitchFamily="66" charset="77"/>
              </a:rPr>
              <a:t>Chaparral</a:t>
            </a:r>
            <a:endParaRPr lang="en-US" dirty="0"/>
          </a:p>
        </p:txBody>
      </p:sp>
      <p:sp>
        <p:nvSpPr>
          <p:cNvPr id="3" name="Content Placeholder 2">
            <a:extLst>
              <a:ext uri="{FF2B5EF4-FFF2-40B4-BE49-F238E27FC236}">
                <a16:creationId xmlns:a16="http://schemas.microsoft.com/office/drawing/2014/main" xmlns="" id="{9EE89C2D-6E61-544A-BEE6-0D086BE14A0D}"/>
              </a:ext>
            </a:extLst>
          </p:cNvPr>
          <p:cNvSpPr>
            <a:spLocks noGrp="1"/>
          </p:cNvSpPr>
          <p:nvPr>
            <p:ph idx="1"/>
          </p:nvPr>
        </p:nvSpPr>
        <p:spPr>
          <a:xfrm>
            <a:off x="1061977" y="898490"/>
            <a:ext cx="5562274" cy="5831878"/>
          </a:xfrm>
        </p:spPr>
        <p:txBody>
          <a:bodyPr>
            <a:noAutofit/>
          </a:bodyPr>
          <a:lstStyle/>
          <a:p>
            <a:pPr marL="0" indent="0">
              <a:buNone/>
            </a:pPr>
            <a:r>
              <a:rPr lang="en-US" sz="2400" u="sng" dirty="0"/>
              <a:t>Common Chaparral Shrubs:</a:t>
            </a:r>
          </a:p>
          <a:p>
            <a:r>
              <a:rPr lang="en-US" b="0" dirty="0">
                <a:solidFill>
                  <a:schemeClr val="accent1"/>
                </a:solidFill>
              </a:rPr>
              <a:t>Big-berry manzanita </a:t>
            </a:r>
            <a:r>
              <a:rPr lang="en-US" b="0" dirty="0"/>
              <a:t>(</a:t>
            </a:r>
            <a:r>
              <a:rPr lang="en-US" b="0" dirty="0" err="1"/>
              <a:t>Arctostaphylos</a:t>
            </a:r>
            <a:r>
              <a:rPr lang="en-US" b="0" dirty="0"/>
              <a:t> </a:t>
            </a:r>
            <a:r>
              <a:rPr lang="en-US" b="0" dirty="0" err="1"/>
              <a:t>glauca</a:t>
            </a:r>
            <a:r>
              <a:rPr lang="en-US" b="0" dirty="0"/>
              <a:t>)</a:t>
            </a:r>
          </a:p>
          <a:p>
            <a:r>
              <a:rPr lang="en-US" b="0" dirty="0" err="1">
                <a:solidFill>
                  <a:schemeClr val="accent1"/>
                </a:solidFill>
              </a:rPr>
              <a:t>Ceanothus</a:t>
            </a:r>
            <a:r>
              <a:rPr lang="en-US" b="0" dirty="0"/>
              <a:t> (</a:t>
            </a:r>
            <a:r>
              <a:rPr lang="en-US" b="0" dirty="0" err="1"/>
              <a:t>Ceanothus</a:t>
            </a:r>
            <a:r>
              <a:rPr lang="en-US" b="0" dirty="0"/>
              <a:t> </a:t>
            </a:r>
            <a:r>
              <a:rPr lang="en-US" b="0" dirty="0" err="1"/>
              <a:t>tomentosus</a:t>
            </a:r>
            <a:r>
              <a:rPr lang="en-US" b="0" dirty="0"/>
              <a:t>) - there are many other species</a:t>
            </a:r>
          </a:p>
          <a:p>
            <a:r>
              <a:rPr lang="en-US" b="0" dirty="0">
                <a:solidFill>
                  <a:schemeClr val="accent1"/>
                </a:solidFill>
              </a:rPr>
              <a:t>Scrub oak </a:t>
            </a:r>
            <a:r>
              <a:rPr lang="en-US" b="0" dirty="0"/>
              <a:t>(</a:t>
            </a:r>
            <a:r>
              <a:rPr lang="en-US" b="0" dirty="0" err="1"/>
              <a:t>Quercus</a:t>
            </a:r>
            <a:r>
              <a:rPr lang="en-US" b="0" dirty="0"/>
              <a:t> </a:t>
            </a:r>
            <a:r>
              <a:rPr lang="en-US" b="0" dirty="0" err="1"/>
              <a:t>berberidifolia</a:t>
            </a:r>
            <a:r>
              <a:rPr lang="en-US" b="0" dirty="0"/>
              <a:t>)</a:t>
            </a:r>
          </a:p>
          <a:p>
            <a:r>
              <a:rPr lang="en-US" b="0" dirty="0" err="1">
                <a:solidFill>
                  <a:schemeClr val="accent1"/>
                </a:solidFill>
              </a:rPr>
              <a:t>Chamise</a:t>
            </a:r>
            <a:r>
              <a:rPr lang="en-US" b="0" dirty="0"/>
              <a:t> (</a:t>
            </a:r>
            <a:r>
              <a:rPr lang="en-US" b="0" dirty="0" err="1"/>
              <a:t>Adenostoma</a:t>
            </a:r>
            <a:r>
              <a:rPr lang="en-US" b="0" dirty="0"/>
              <a:t> </a:t>
            </a:r>
            <a:r>
              <a:rPr lang="en-US" b="0" dirty="0" err="1"/>
              <a:t>fasciculatum</a:t>
            </a:r>
            <a:r>
              <a:rPr lang="en-US" b="0" dirty="0"/>
              <a:t>) - the most common shrub in the chaparral</a:t>
            </a:r>
            <a:endParaRPr lang="en-US" dirty="0"/>
          </a:p>
          <a:p>
            <a:r>
              <a:rPr lang="en-US" b="0" dirty="0">
                <a:solidFill>
                  <a:schemeClr val="accent1"/>
                </a:solidFill>
              </a:rPr>
              <a:t>Silk-tassel bush </a:t>
            </a:r>
            <a:r>
              <a:rPr lang="en-US" b="0" dirty="0"/>
              <a:t>(</a:t>
            </a:r>
            <a:r>
              <a:rPr lang="en-US" b="0" dirty="0" err="1"/>
              <a:t>Garrya</a:t>
            </a:r>
            <a:r>
              <a:rPr lang="en-US" b="0" dirty="0"/>
              <a:t> </a:t>
            </a:r>
            <a:r>
              <a:rPr lang="en-US" b="0" dirty="0" err="1"/>
              <a:t>flavescens</a:t>
            </a:r>
            <a:r>
              <a:rPr lang="en-US" b="0" dirty="0"/>
              <a:t>) - another common species is </a:t>
            </a:r>
            <a:r>
              <a:rPr lang="en-US" b="0" dirty="0" err="1"/>
              <a:t>Garrya</a:t>
            </a:r>
            <a:r>
              <a:rPr lang="en-US" b="0" dirty="0"/>
              <a:t> </a:t>
            </a:r>
            <a:r>
              <a:rPr lang="en-US" b="0" dirty="0" err="1"/>
              <a:t>veatchii</a:t>
            </a:r>
            <a:endParaRPr lang="en-US" b="0" dirty="0"/>
          </a:p>
          <a:p>
            <a:r>
              <a:rPr lang="en-US" b="0" dirty="0">
                <a:solidFill>
                  <a:schemeClr val="accent1"/>
                </a:solidFill>
              </a:rPr>
              <a:t>Mountain-mahogany</a:t>
            </a:r>
            <a:r>
              <a:rPr lang="en-US" b="0" dirty="0"/>
              <a:t> (</a:t>
            </a:r>
            <a:r>
              <a:rPr lang="en-US" b="0" dirty="0" err="1"/>
              <a:t>Cerocarpus</a:t>
            </a:r>
            <a:r>
              <a:rPr lang="en-US" b="0" dirty="0"/>
              <a:t> </a:t>
            </a:r>
            <a:r>
              <a:rPr lang="en-US" b="0" dirty="0" err="1"/>
              <a:t>betuloides</a:t>
            </a:r>
            <a:r>
              <a:rPr lang="en-US" b="0" dirty="0"/>
              <a:t>)</a:t>
            </a:r>
            <a:endParaRPr lang="en-US" dirty="0"/>
          </a:p>
        </p:txBody>
      </p:sp>
      <p:pic>
        <p:nvPicPr>
          <p:cNvPr id="10" name="Picture 9">
            <a:extLst>
              <a:ext uri="{FF2B5EF4-FFF2-40B4-BE49-F238E27FC236}">
                <a16:creationId xmlns:a16="http://schemas.microsoft.com/office/drawing/2014/main" xmlns="" id="{B7F45A70-7529-CD4A-A4EA-473352A56D57}"/>
              </a:ext>
            </a:extLst>
          </p:cNvPr>
          <p:cNvPicPr>
            <a:picLocks noChangeAspect="1"/>
          </p:cNvPicPr>
          <p:nvPr/>
        </p:nvPicPr>
        <p:blipFill>
          <a:blip r:embed="rId3"/>
          <a:stretch>
            <a:fillRect/>
          </a:stretch>
        </p:blipFill>
        <p:spPr>
          <a:xfrm>
            <a:off x="7012838" y="1598992"/>
            <a:ext cx="3218644" cy="480592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xmlns="" id="{E564257F-52A6-5047-AE78-B9586AF84292}"/>
              </a:ext>
            </a:extLst>
          </p:cNvPr>
          <p:cNvPicPr>
            <a:picLocks noChangeAspect="1"/>
          </p:cNvPicPr>
          <p:nvPr/>
        </p:nvPicPr>
        <p:blipFill>
          <a:blip r:embed="rId4"/>
          <a:stretch>
            <a:fillRect/>
          </a:stretch>
        </p:blipFill>
        <p:spPr>
          <a:xfrm>
            <a:off x="6482234" y="2573161"/>
            <a:ext cx="4339937" cy="2883383"/>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xmlns="" id="{F267EBA1-6F36-7F47-9711-88C09B6EFBA7}"/>
              </a:ext>
            </a:extLst>
          </p:cNvPr>
          <p:cNvPicPr>
            <a:picLocks noChangeAspect="1"/>
          </p:cNvPicPr>
          <p:nvPr/>
        </p:nvPicPr>
        <p:blipFill>
          <a:blip r:embed="rId5"/>
          <a:stretch>
            <a:fillRect/>
          </a:stretch>
        </p:blipFill>
        <p:spPr>
          <a:xfrm>
            <a:off x="6431086" y="2295268"/>
            <a:ext cx="4391085" cy="3439171"/>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F4A16978-A339-F94E-AD7D-CA9C0B6D1F29}"/>
              </a:ext>
            </a:extLst>
          </p:cNvPr>
          <p:cNvPicPr>
            <a:picLocks noChangeAspect="1"/>
          </p:cNvPicPr>
          <p:nvPr/>
        </p:nvPicPr>
        <p:blipFill>
          <a:blip r:embed="rId6"/>
          <a:stretch>
            <a:fillRect/>
          </a:stretch>
        </p:blipFill>
        <p:spPr>
          <a:xfrm>
            <a:off x="6805814" y="1440129"/>
            <a:ext cx="3448713" cy="5149448"/>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xmlns="" id="{DDD7E4F5-CC47-DB4F-AB29-D21899D1752A}"/>
              </a:ext>
            </a:extLst>
          </p:cNvPr>
          <p:cNvSpPr txBox="1"/>
          <p:nvPr/>
        </p:nvSpPr>
        <p:spPr>
          <a:xfrm>
            <a:off x="10324649" y="6546570"/>
            <a:ext cx="1980343" cy="276999"/>
          </a:xfrm>
          <a:prstGeom prst="rect">
            <a:avLst/>
          </a:prstGeom>
          <a:noFill/>
        </p:spPr>
        <p:txBody>
          <a:bodyPr wrap="square" rtlCol="0">
            <a:spAutoFit/>
          </a:bodyPr>
          <a:lstStyle/>
          <a:p>
            <a:r>
              <a:rPr lang="en-US" sz="1200" dirty="0">
                <a:latin typeface="Garamond Regular"/>
              </a:rPr>
              <a:t>(Photos from CCI, </a:t>
            </a:r>
            <a:r>
              <a:rPr lang="en-US" sz="1200" dirty="0" err="1">
                <a:latin typeface="Garamond Regular"/>
              </a:rPr>
              <a:t>n.d.a</a:t>
            </a:r>
            <a:r>
              <a:rPr lang="en-US" sz="1200" dirty="0">
                <a:latin typeface="Garamond Regular"/>
              </a:rPr>
              <a:t>)</a:t>
            </a:r>
          </a:p>
        </p:txBody>
      </p:sp>
      <p:pic>
        <p:nvPicPr>
          <p:cNvPr id="11" name="Picture 10">
            <a:extLst>
              <a:ext uri="{FF2B5EF4-FFF2-40B4-BE49-F238E27FC236}">
                <a16:creationId xmlns:a16="http://schemas.microsoft.com/office/drawing/2014/main" xmlns="" id="{1E5A5600-E9A6-C141-B371-8FC28C73D8D5}"/>
              </a:ext>
            </a:extLst>
          </p:cNvPr>
          <p:cNvPicPr>
            <a:picLocks noChangeAspect="1"/>
          </p:cNvPicPr>
          <p:nvPr/>
        </p:nvPicPr>
        <p:blipFill>
          <a:blip r:embed="rId7"/>
          <a:stretch>
            <a:fillRect/>
          </a:stretch>
        </p:blipFill>
        <p:spPr>
          <a:xfrm>
            <a:off x="6396508" y="2473569"/>
            <a:ext cx="4751868" cy="3157063"/>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xmlns="" id="{327B555D-2DC9-3D41-B0D6-4F7634020D15}"/>
              </a:ext>
            </a:extLst>
          </p:cNvPr>
          <p:cNvPicPr>
            <a:picLocks noChangeAspect="1"/>
          </p:cNvPicPr>
          <p:nvPr/>
        </p:nvPicPr>
        <p:blipFill>
          <a:blip r:embed="rId8"/>
          <a:stretch>
            <a:fillRect/>
          </a:stretch>
        </p:blipFill>
        <p:spPr>
          <a:xfrm>
            <a:off x="6974019" y="1467455"/>
            <a:ext cx="3350630" cy="5094793"/>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xmlns="" id="{64E472FD-DEAB-3A40-B333-FD0CA0E02F91}"/>
              </a:ext>
            </a:extLst>
          </p:cNvPr>
          <p:cNvSpPr txBox="1"/>
          <p:nvPr/>
        </p:nvSpPr>
        <p:spPr>
          <a:xfrm>
            <a:off x="7568121" y="6220246"/>
            <a:ext cx="2117014" cy="369332"/>
          </a:xfrm>
          <a:prstGeom prst="rect">
            <a:avLst/>
          </a:prstGeom>
          <a:noFill/>
        </p:spPr>
        <p:txBody>
          <a:bodyPr wrap="square" rtlCol="0">
            <a:spAutoFit/>
          </a:bodyPr>
          <a:lstStyle/>
          <a:p>
            <a:pPr algn="ctr"/>
            <a:r>
              <a:rPr lang="en-US" dirty="0">
                <a:latin typeface="Garamond" panose="02020404030301010803" pitchFamily="18" charset="0"/>
              </a:rPr>
              <a:t>Big-berry Manzanita</a:t>
            </a:r>
          </a:p>
        </p:txBody>
      </p:sp>
      <p:sp>
        <p:nvSpPr>
          <p:cNvPr id="20" name="TextBox 19">
            <a:extLst>
              <a:ext uri="{FF2B5EF4-FFF2-40B4-BE49-F238E27FC236}">
                <a16:creationId xmlns:a16="http://schemas.microsoft.com/office/drawing/2014/main" xmlns="" id="{F984E142-B60E-C14F-85F0-21C3248A0F3D}"/>
              </a:ext>
            </a:extLst>
          </p:cNvPr>
          <p:cNvSpPr txBox="1"/>
          <p:nvPr/>
        </p:nvSpPr>
        <p:spPr>
          <a:xfrm>
            <a:off x="7765453" y="5261300"/>
            <a:ext cx="1713415" cy="369332"/>
          </a:xfrm>
          <a:prstGeom prst="rect">
            <a:avLst/>
          </a:prstGeom>
          <a:noFill/>
        </p:spPr>
        <p:txBody>
          <a:bodyPr wrap="square" rtlCol="0">
            <a:spAutoFit/>
          </a:bodyPr>
          <a:lstStyle/>
          <a:p>
            <a:pPr algn="ctr"/>
            <a:r>
              <a:rPr lang="en-US" dirty="0" err="1">
                <a:latin typeface="Garamond" panose="02020404030301010803" pitchFamily="18" charset="0"/>
              </a:rPr>
              <a:t>Ceanothus</a:t>
            </a:r>
            <a:endParaRPr lang="en-US" dirty="0">
              <a:latin typeface="Garamond" panose="02020404030301010803" pitchFamily="18" charset="0"/>
            </a:endParaRPr>
          </a:p>
        </p:txBody>
      </p:sp>
      <p:sp>
        <p:nvSpPr>
          <p:cNvPr id="21" name="TextBox 20">
            <a:extLst>
              <a:ext uri="{FF2B5EF4-FFF2-40B4-BE49-F238E27FC236}">
                <a16:creationId xmlns:a16="http://schemas.microsoft.com/office/drawing/2014/main" xmlns="" id="{C947B930-FC63-4445-AF49-EEFECF608187}"/>
              </a:ext>
            </a:extLst>
          </p:cNvPr>
          <p:cNvSpPr txBox="1"/>
          <p:nvPr/>
        </p:nvSpPr>
        <p:spPr>
          <a:xfrm>
            <a:off x="7782150" y="4954450"/>
            <a:ext cx="1734369" cy="369332"/>
          </a:xfrm>
          <a:prstGeom prst="rect">
            <a:avLst/>
          </a:prstGeom>
          <a:noFill/>
        </p:spPr>
        <p:txBody>
          <a:bodyPr wrap="square" rtlCol="0">
            <a:spAutoFit/>
          </a:bodyPr>
          <a:lstStyle/>
          <a:p>
            <a:pPr algn="ctr"/>
            <a:r>
              <a:rPr lang="en-US" dirty="0">
                <a:latin typeface="Garamond" panose="02020404030301010803" pitchFamily="18" charset="0"/>
              </a:rPr>
              <a:t>Scrub Oak</a:t>
            </a:r>
          </a:p>
        </p:txBody>
      </p:sp>
      <p:sp>
        <p:nvSpPr>
          <p:cNvPr id="22" name="TextBox 21">
            <a:extLst>
              <a:ext uri="{FF2B5EF4-FFF2-40B4-BE49-F238E27FC236}">
                <a16:creationId xmlns:a16="http://schemas.microsoft.com/office/drawing/2014/main" xmlns="" id="{8C545255-A71D-174F-9218-1FE64F20EE43}"/>
              </a:ext>
            </a:extLst>
          </p:cNvPr>
          <p:cNvSpPr txBox="1"/>
          <p:nvPr/>
        </p:nvSpPr>
        <p:spPr>
          <a:xfrm>
            <a:off x="7765453" y="5935579"/>
            <a:ext cx="2013979" cy="369332"/>
          </a:xfrm>
          <a:prstGeom prst="rect">
            <a:avLst/>
          </a:prstGeom>
          <a:noFill/>
        </p:spPr>
        <p:txBody>
          <a:bodyPr wrap="square" rtlCol="0">
            <a:spAutoFit/>
          </a:bodyPr>
          <a:lstStyle/>
          <a:p>
            <a:pPr algn="ctr"/>
            <a:r>
              <a:rPr lang="en-US" dirty="0" err="1">
                <a:latin typeface="Garamond" panose="02020404030301010803" pitchFamily="18" charset="0"/>
              </a:rPr>
              <a:t>Chamise</a:t>
            </a:r>
            <a:endParaRPr lang="en-US" dirty="0">
              <a:latin typeface="Garamond" panose="02020404030301010803" pitchFamily="18" charset="0"/>
            </a:endParaRPr>
          </a:p>
        </p:txBody>
      </p:sp>
      <p:sp>
        <p:nvSpPr>
          <p:cNvPr id="23" name="TextBox 22">
            <a:extLst>
              <a:ext uri="{FF2B5EF4-FFF2-40B4-BE49-F238E27FC236}">
                <a16:creationId xmlns:a16="http://schemas.microsoft.com/office/drawing/2014/main" xmlns="" id="{9E434BBD-EB4F-E941-81F2-A3202E509B62}"/>
              </a:ext>
            </a:extLst>
          </p:cNvPr>
          <p:cNvSpPr txBox="1"/>
          <p:nvPr/>
        </p:nvSpPr>
        <p:spPr>
          <a:xfrm>
            <a:off x="7782150" y="6120245"/>
            <a:ext cx="1997282" cy="369332"/>
          </a:xfrm>
          <a:prstGeom prst="rect">
            <a:avLst/>
          </a:prstGeom>
          <a:noFill/>
        </p:spPr>
        <p:txBody>
          <a:bodyPr wrap="square" rtlCol="0">
            <a:spAutoFit/>
          </a:bodyPr>
          <a:lstStyle/>
          <a:p>
            <a:pPr algn="ctr"/>
            <a:r>
              <a:rPr lang="en-US" dirty="0">
                <a:latin typeface="Garamond" panose="02020404030301010803" pitchFamily="18" charset="0"/>
              </a:rPr>
              <a:t>Silk-tassel Bush</a:t>
            </a:r>
          </a:p>
        </p:txBody>
      </p:sp>
      <p:sp>
        <p:nvSpPr>
          <p:cNvPr id="24" name="TextBox 23">
            <a:extLst>
              <a:ext uri="{FF2B5EF4-FFF2-40B4-BE49-F238E27FC236}">
                <a16:creationId xmlns:a16="http://schemas.microsoft.com/office/drawing/2014/main" xmlns="" id="{8F7BFC43-730F-6A43-AC30-A50D14BE0513}"/>
              </a:ext>
            </a:extLst>
          </p:cNvPr>
          <p:cNvSpPr txBox="1"/>
          <p:nvPr/>
        </p:nvSpPr>
        <p:spPr>
          <a:xfrm>
            <a:off x="7798354" y="5126635"/>
            <a:ext cx="2329858" cy="369332"/>
          </a:xfrm>
          <a:prstGeom prst="rect">
            <a:avLst/>
          </a:prstGeom>
          <a:noFill/>
        </p:spPr>
        <p:txBody>
          <a:bodyPr wrap="square" rtlCol="0">
            <a:spAutoFit/>
          </a:bodyPr>
          <a:lstStyle/>
          <a:p>
            <a:pPr algn="ctr"/>
            <a:r>
              <a:rPr lang="en-US" dirty="0">
                <a:latin typeface="Garamond" panose="02020404030301010803" pitchFamily="18" charset="0"/>
              </a:rPr>
              <a:t>Mountain-Mahogany</a:t>
            </a:r>
          </a:p>
        </p:txBody>
      </p:sp>
    </p:spTree>
    <p:extLst>
      <p:ext uri="{BB962C8B-B14F-4D97-AF65-F5344CB8AC3E}">
        <p14:creationId xmlns:p14="http://schemas.microsoft.com/office/powerpoint/2010/main" val="20688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repeatCount="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1" repeatCount="0" fill="hold" nodeType="clickEffect">
                                  <p:stCondLst>
                                    <p:cond delay="0"/>
                                  </p:stCondLst>
                                  <p:childTnLst>
                                    <p:animEffect transition="out" filter="wheel(1)">
                                      <p:cBhvr>
                                        <p:cTn id="14" dur="2000"/>
                                        <p:tgtEl>
                                          <p:spTgt spid="16"/>
                                        </p:tgtEl>
                                      </p:cBhvr>
                                    </p:animEffect>
                                    <p:set>
                                      <p:cBhvr>
                                        <p:cTn id="15" dur="1" fill="hold">
                                          <p:stCondLst>
                                            <p:cond delay="1999"/>
                                          </p:stCondLst>
                                        </p:cTn>
                                        <p:tgtEl>
                                          <p:spTgt spid="16"/>
                                        </p:tgtEl>
                                        <p:attrNameLst>
                                          <p:attrName>style.visibility</p:attrName>
                                        </p:attrNameLst>
                                      </p:cBhvr>
                                      <p:to>
                                        <p:strVal val="hidden"/>
                                      </p:to>
                                    </p:set>
                                  </p:childTnLst>
                                </p:cTn>
                              </p:par>
                              <p:par>
                                <p:cTn id="16" presetID="21" presetClass="exit" presetSubtype="1" repeatCount="0" fill="hold" grpId="1" nodeType="withEffect">
                                  <p:stCondLst>
                                    <p:cond delay="0"/>
                                  </p:stCondLst>
                                  <p:childTnLst>
                                    <p:animEffect transition="out" filter="wheel(1)">
                                      <p:cBhvr>
                                        <p:cTn id="17" dur="2000"/>
                                        <p:tgtEl>
                                          <p:spTgt spid="19"/>
                                        </p:tgtEl>
                                      </p:cBhvr>
                                    </p:animEffect>
                                    <p:set>
                                      <p:cBhvr>
                                        <p:cTn id="18" dur="1" fill="hold">
                                          <p:stCondLst>
                                            <p:cond delay="1999"/>
                                          </p:stCondLst>
                                        </p:cTn>
                                        <p:tgtEl>
                                          <p:spTgt spid="19"/>
                                        </p:tgtEl>
                                        <p:attrNameLst>
                                          <p:attrName>style.visibility</p:attrName>
                                        </p:attrNameLst>
                                      </p:cBhvr>
                                      <p:to>
                                        <p:strVal val="hidden"/>
                                      </p:to>
                                    </p:set>
                                  </p:childTnLst>
                                </p:cTn>
                              </p:par>
                              <p:par>
                                <p:cTn id="19" presetID="21" presetClass="entr" presetSubtype="1" repeatCount="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ntr" presetSubtype="1" repeatCount="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xit" presetSubtype="1" repeatCount="0" fill="hold" nodeType="clickEffect">
                                  <p:stCondLst>
                                    <p:cond delay="0"/>
                                  </p:stCondLst>
                                  <p:childTnLst>
                                    <p:animEffect transition="out" filter="wheel(1)">
                                      <p:cBhvr>
                                        <p:cTn id="28" dur="2000"/>
                                        <p:tgtEl>
                                          <p:spTgt spid="14"/>
                                        </p:tgtEl>
                                      </p:cBhvr>
                                    </p:animEffect>
                                    <p:set>
                                      <p:cBhvr>
                                        <p:cTn id="29" dur="1" fill="hold">
                                          <p:stCondLst>
                                            <p:cond delay="1999"/>
                                          </p:stCondLst>
                                        </p:cTn>
                                        <p:tgtEl>
                                          <p:spTgt spid="14"/>
                                        </p:tgtEl>
                                        <p:attrNameLst>
                                          <p:attrName>style.visibility</p:attrName>
                                        </p:attrNameLst>
                                      </p:cBhvr>
                                      <p:to>
                                        <p:strVal val="hidden"/>
                                      </p:to>
                                    </p:set>
                                  </p:childTnLst>
                                </p:cTn>
                              </p:par>
                              <p:par>
                                <p:cTn id="30" presetID="21" presetClass="exit" presetSubtype="1" repeatCount="0" fill="hold" grpId="1" nodeType="withEffect">
                                  <p:stCondLst>
                                    <p:cond delay="0"/>
                                  </p:stCondLst>
                                  <p:childTnLst>
                                    <p:animEffect transition="out" filter="wheel(1)">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par>
                                <p:cTn id="33" presetID="21" presetClass="entr" presetSubtype="1" repeatCount="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par>
                                <p:cTn id="36" presetID="21" presetClass="entr" presetSubtype="1" repeatCount="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xit" presetSubtype="1" repeatCount="0" fill="hold" nodeType="clickEffect">
                                  <p:stCondLst>
                                    <p:cond delay="0"/>
                                  </p:stCondLst>
                                  <p:childTnLst>
                                    <p:animEffect transition="out" filter="wheel(1)">
                                      <p:cBhvr>
                                        <p:cTn id="42" dur="2000"/>
                                        <p:tgtEl>
                                          <p:spTgt spid="12"/>
                                        </p:tgtEl>
                                      </p:cBhvr>
                                    </p:animEffect>
                                    <p:set>
                                      <p:cBhvr>
                                        <p:cTn id="43" dur="1" fill="hold">
                                          <p:stCondLst>
                                            <p:cond delay="1999"/>
                                          </p:stCondLst>
                                        </p:cTn>
                                        <p:tgtEl>
                                          <p:spTgt spid="12"/>
                                        </p:tgtEl>
                                        <p:attrNameLst>
                                          <p:attrName>style.visibility</p:attrName>
                                        </p:attrNameLst>
                                      </p:cBhvr>
                                      <p:to>
                                        <p:strVal val="hidden"/>
                                      </p:to>
                                    </p:set>
                                  </p:childTnLst>
                                </p:cTn>
                              </p:par>
                              <p:par>
                                <p:cTn id="44" presetID="21" presetClass="exit" presetSubtype="1" repeatCount="0" fill="hold" grpId="1" nodeType="withEffect">
                                  <p:stCondLst>
                                    <p:cond delay="0"/>
                                  </p:stCondLst>
                                  <p:childTnLst>
                                    <p:animEffect transition="out" filter="wheel(1)">
                                      <p:cBhvr>
                                        <p:cTn id="45" dur="2000"/>
                                        <p:tgtEl>
                                          <p:spTgt spid="21"/>
                                        </p:tgtEl>
                                      </p:cBhvr>
                                    </p:animEffect>
                                    <p:set>
                                      <p:cBhvr>
                                        <p:cTn id="46" dur="1" fill="hold">
                                          <p:stCondLst>
                                            <p:cond delay="1999"/>
                                          </p:stCondLst>
                                        </p:cTn>
                                        <p:tgtEl>
                                          <p:spTgt spid="21"/>
                                        </p:tgtEl>
                                        <p:attrNameLst>
                                          <p:attrName>style.visibility</p:attrName>
                                        </p:attrNameLst>
                                      </p:cBhvr>
                                      <p:to>
                                        <p:strVal val="hidden"/>
                                      </p:to>
                                    </p:set>
                                  </p:childTnLst>
                                </p:cTn>
                              </p:par>
                              <p:par>
                                <p:cTn id="47" presetID="21" presetClass="entr" presetSubtype="1" repeatCount="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1)">
                                      <p:cBhvr>
                                        <p:cTn id="49" dur="2000"/>
                                        <p:tgtEl>
                                          <p:spTgt spid="10"/>
                                        </p:tgtEl>
                                      </p:cBhvr>
                                    </p:animEffect>
                                  </p:childTnLst>
                                </p:cTn>
                              </p:par>
                              <p:par>
                                <p:cTn id="50" presetID="21" presetClass="entr" presetSubtype="1" repeatCount="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heel(1)">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xit" presetSubtype="1" repeatCount="0" fill="hold" nodeType="clickEffect">
                                  <p:stCondLst>
                                    <p:cond delay="0"/>
                                  </p:stCondLst>
                                  <p:childTnLst>
                                    <p:animEffect transition="out" filter="wheel(1)">
                                      <p:cBhvr>
                                        <p:cTn id="56" dur="2000"/>
                                        <p:tgtEl>
                                          <p:spTgt spid="10"/>
                                        </p:tgtEl>
                                      </p:cBhvr>
                                    </p:animEffect>
                                    <p:set>
                                      <p:cBhvr>
                                        <p:cTn id="57" dur="1" fill="hold">
                                          <p:stCondLst>
                                            <p:cond delay="1999"/>
                                          </p:stCondLst>
                                        </p:cTn>
                                        <p:tgtEl>
                                          <p:spTgt spid="10"/>
                                        </p:tgtEl>
                                        <p:attrNameLst>
                                          <p:attrName>style.visibility</p:attrName>
                                        </p:attrNameLst>
                                      </p:cBhvr>
                                      <p:to>
                                        <p:strVal val="hidden"/>
                                      </p:to>
                                    </p:set>
                                  </p:childTnLst>
                                </p:cTn>
                              </p:par>
                              <p:par>
                                <p:cTn id="58" presetID="21" presetClass="exit" presetSubtype="1" repeatCount="0" fill="hold" grpId="1" nodeType="withEffect">
                                  <p:stCondLst>
                                    <p:cond delay="0"/>
                                  </p:stCondLst>
                                  <p:childTnLst>
                                    <p:animEffect transition="out" filter="wheel(1)">
                                      <p:cBhvr>
                                        <p:cTn id="59" dur="2000"/>
                                        <p:tgtEl>
                                          <p:spTgt spid="22"/>
                                        </p:tgtEl>
                                      </p:cBhvr>
                                    </p:animEffect>
                                    <p:set>
                                      <p:cBhvr>
                                        <p:cTn id="60" dur="1" fill="hold">
                                          <p:stCondLst>
                                            <p:cond delay="1999"/>
                                          </p:stCondLst>
                                        </p:cTn>
                                        <p:tgtEl>
                                          <p:spTgt spid="22"/>
                                        </p:tgtEl>
                                        <p:attrNameLst>
                                          <p:attrName>style.visibility</p:attrName>
                                        </p:attrNameLst>
                                      </p:cBhvr>
                                      <p:to>
                                        <p:strVal val="hidden"/>
                                      </p:to>
                                    </p:set>
                                  </p:childTnLst>
                                </p:cTn>
                              </p:par>
                              <p:par>
                                <p:cTn id="61" presetID="21" presetClass="entr" presetSubtype="1" repeatCount="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heel(1)">
                                      <p:cBhvr>
                                        <p:cTn id="63" dur="2000"/>
                                        <p:tgtEl>
                                          <p:spTgt spid="15"/>
                                        </p:tgtEl>
                                      </p:cBhvr>
                                    </p:animEffect>
                                  </p:childTnLst>
                                </p:cTn>
                              </p:par>
                              <p:par>
                                <p:cTn id="64" presetID="21" presetClass="entr" presetSubtype="1" repeatCount="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heel(1)">
                                      <p:cBhvr>
                                        <p:cTn id="66" dur="2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xit" presetSubtype="1" repeatCount="0" fill="hold" nodeType="clickEffect">
                                  <p:stCondLst>
                                    <p:cond delay="0"/>
                                  </p:stCondLst>
                                  <p:childTnLst>
                                    <p:animEffect transition="out" filter="wheel(1)">
                                      <p:cBhvr>
                                        <p:cTn id="70" dur="2000"/>
                                        <p:tgtEl>
                                          <p:spTgt spid="15"/>
                                        </p:tgtEl>
                                      </p:cBhvr>
                                    </p:animEffect>
                                    <p:set>
                                      <p:cBhvr>
                                        <p:cTn id="71" dur="1" fill="hold">
                                          <p:stCondLst>
                                            <p:cond delay="1999"/>
                                          </p:stCondLst>
                                        </p:cTn>
                                        <p:tgtEl>
                                          <p:spTgt spid="15"/>
                                        </p:tgtEl>
                                        <p:attrNameLst>
                                          <p:attrName>style.visibility</p:attrName>
                                        </p:attrNameLst>
                                      </p:cBhvr>
                                      <p:to>
                                        <p:strVal val="hidden"/>
                                      </p:to>
                                    </p:set>
                                  </p:childTnLst>
                                </p:cTn>
                              </p:par>
                              <p:par>
                                <p:cTn id="72" presetID="21" presetClass="exit" presetSubtype="1" repeatCount="0" fill="hold" grpId="1" nodeType="withEffect">
                                  <p:stCondLst>
                                    <p:cond delay="0"/>
                                  </p:stCondLst>
                                  <p:childTnLst>
                                    <p:animEffect transition="out" filter="wheel(1)">
                                      <p:cBhvr>
                                        <p:cTn id="73" dur="2000"/>
                                        <p:tgtEl>
                                          <p:spTgt spid="23"/>
                                        </p:tgtEl>
                                      </p:cBhvr>
                                    </p:animEffect>
                                    <p:set>
                                      <p:cBhvr>
                                        <p:cTn id="74" dur="1" fill="hold">
                                          <p:stCondLst>
                                            <p:cond delay="1999"/>
                                          </p:stCondLst>
                                        </p:cTn>
                                        <p:tgtEl>
                                          <p:spTgt spid="23"/>
                                        </p:tgtEl>
                                        <p:attrNameLst>
                                          <p:attrName>style.visibility</p:attrName>
                                        </p:attrNameLst>
                                      </p:cBhvr>
                                      <p:to>
                                        <p:strVal val="hidden"/>
                                      </p:to>
                                    </p:set>
                                  </p:childTnLst>
                                </p:cTn>
                              </p:par>
                              <p:par>
                                <p:cTn id="75" presetID="21" presetClass="entr" presetSubtype="1" repeatCount="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heel(1)">
                                      <p:cBhvr>
                                        <p:cTn id="77" dur="2000"/>
                                        <p:tgtEl>
                                          <p:spTgt spid="11"/>
                                        </p:tgtEl>
                                      </p:cBhvr>
                                    </p:animEffect>
                                  </p:childTnLst>
                                </p:cTn>
                              </p:par>
                              <p:par>
                                <p:cTn id="78" presetID="21" presetClass="entr" presetSubtype="1" repeatCount="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heel(1)">
                                      <p:cBhvr>
                                        <p:cTn id="8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3" grpId="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6D5C16-F643-964C-9657-89E3B4FBB57E}"/>
              </a:ext>
            </a:extLst>
          </p:cNvPr>
          <p:cNvSpPr>
            <a:spLocks noGrp="1"/>
          </p:cNvSpPr>
          <p:nvPr>
            <p:ph type="title"/>
          </p:nvPr>
        </p:nvSpPr>
        <p:spPr>
          <a:xfrm>
            <a:off x="3059052" y="260386"/>
            <a:ext cx="7950984" cy="1081705"/>
          </a:xfrm>
        </p:spPr>
        <p:txBody>
          <a:bodyPr>
            <a:normAutofit/>
          </a:bodyPr>
          <a:lstStyle/>
          <a:p>
            <a:r>
              <a:rPr lang="en-US" dirty="0"/>
              <a:t>Old Growth </a:t>
            </a:r>
            <a:r>
              <a:rPr lang="en-US" dirty="0">
                <a:latin typeface="Zapfino" panose="03030300040707070C03" pitchFamily="66" charset="77"/>
              </a:rPr>
              <a:t>Chaparral</a:t>
            </a:r>
          </a:p>
        </p:txBody>
      </p:sp>
      <p:pic>
        <p:nvPicPr>
          <p:cNvPr id="6" name="Content Placeholder 5">
            <a:extLst>
              <a:ext uri="{FF2B5EF4-FFF2-40B4-BE49-F238E27FC236}">
                <a16:creationId xmlns:a16="http://schemas.microsoft.com/office/drawing/2014/main" xmlns="" id="{A71E0985-80CF-734A-A92F-03FCE84B8CEC}"/>
              </a:ext>
            </a:extLst>
          </p:cNvPr>
          <p:cNvPicPr>
            <a:picLocks noGrp="1" noChangeAspect="1"/>
          </p:cNvPicPr>
          <p:nvPr>
            <p:ph sz="half" idx="1"/>
          </p:nvPr>
        </p:nvPicPr>
        <p:blipFill>
          <a:blip r:embed="rId2"/>
          <a:stretch>
            <a:fillRect/>
          </a:stretch>
        </p:blipFill>
        <p:spPr>
          <a:xfrm>
            <a:off x="199663" y="1342091"/>
            <a:ext cx="6643277" cy="4796590"/>
          </a:xfrm>
          <a:prstGeom prst="rect">
            <a:avLst/>
          </a:prstGeom>
          <a:ln w="88900" cap="sq" cmpd="thickThin">
            <a:solidFill>
              <a:srgbClr val="000000"/>
            </a:solidFill>
            <a:prstDash val="solid"/>
            <a:miter lim="800000"/>
          </a:ln>
          <a:effectLst>
            <a:innerShdw blurRad="76200">
              <a:srgbClr val="000000"/>
            </a:innerShdw>
          </a:effectLst>
        </p:spPr>
      </p:pic>
      <p:sp>
        <p:nvSpPr>
          <p:cNvPr id="4" name="Content Placeholder 3">
            <a:extLst>
              <a:ext uri="{FF2B5EF4-FFF2-40B4-BE49-F238E27FC236}">
                <a16:creationId xmlns:a16="http://schemas.microsoft.com/office/drawing/2014/main" xmlns="" id="{6552F779-0661-2D4F-BC47-5F209FDB79E8}"/>
              </a:ext>
            </a:extLst>
          </p:cNvPr>
          <p:cNvSpPr>
            <a:spLocks noGrp="1"/>
          </p:cNvSpPr>
          <p:nvPr>
            <p:ph sz="half" idx="2"/>
          </p:nvPr>
        </p:nvSpPr>
        <p:spPr>
          <a:xfrm>
            <a:off x="7034544" y="1496337"/>
            <a:ext cx="4194930" cy="5361663"/>
          </a:xfrm>
        </p:spPr>
        <p:txBody>
          <a:bodyPr>
            <a:normAutofit fontScale="92500"/>
          </a:bodyPr>
          <a:lstStyle/>
          <a:p>
            <a:r>
              <a:rPr lang="en-US" sz="2200" dirty="0">
                <a:solidFill>
                  <a:schemeClr val="accent1"/>
                </a:solidFill>
              </a:rPr>
              <a:t>Old Growth Chaparral is over a century in age and can form a canopy more than 20 feet high and manzanitas with stems the size of a person’s waist!</a:t>
            </a:r>
          </a:p>
          <a:p>
            <a:r>
              <a:rPr lang="en-US" sz="2200" dirty="0"/>
              <a:t>This was the habitat that the now extinct California grizzly bear preferred. They would make tunnels through the dense chaparral. As they walked along, they would place their paws in the same spots generation after generation. </a:t>
            </a:r>
            <a:endParaRPr lang="en-US" sz="1200" dirty="0"/>
          </a:p>
        </p:txBody>
      </p:sp>
      <p:sp>
        <p:nvSpPr>
          <p:cNvPr id="7" name="TextBox 6">
            <a:extLst>
              <a:ext uri="{FF2B5EF4-FFF2-40B4-BE49-F238E27FC236}">
                <a16:creationId xmlns:a16="http://schemas.microsoft.com/office/drawing/2014/main" xmlns="" id="{9EFB1939-FCB4-4148-B29E-E5AB153EE4CC}"/>
              </a:ext>
            </a:extLst>
          </p:cNvPr>
          <p:cNvSpPr txBox="1"/>
          <p:nvPr/>
        </p:nvSpPr>
        <p:spPr>
          <a:xfrm>
            <a:off x="103860" y="6211669"/>
            <a:ext cx="6834881" cy="646331"/>
          </a:xfrm>
          <a:prstGeom prst="rect">
            <a:avLst/>
          </a:prstGeom>
          <a:solidFill>
            <a:schemeClr val="bg2"/>
          </a:solidFill>
        </p:spPr>
        <p:txBody>
          <a:bodyPr wrap="square" rtlCol="0">
            <a:spAutoFit/>
          </a:bodyPr>
          <a:lstStyle/>
          <a:p>
            <a:r>
              <a:rPr lang="en-US" dirty="0">
                <a:latin typeface="Garamond" panose="02020404030301010803" pitchFamily="18" charset="0"/>
              </a:rPr>
              <a:t>An old-growth legacy manzanita (</a:t>
            </a:r>
            <a:r>
              <a:rPr lang="en-US" dirty="0" err="1">
                <a:latin typeface="Garamond" panose="02020404030301010803" pitchFamily="18" charset="0"/>
              </a:rPr>
              <a:t>Arctostaphylos</a:t>
            </a:r>
            <a:r>
              <a:rPr lang="en-US" dirty="0">
                <a:latin typeface="Garamond" panose="02020404030301010803" pitchFamily="18" charset="0"/>
              </a:rPr>
              <a:t> </a:t>
            </a:r>
            <a:r>
              <a:rPr lang="en-US" dirty="0" err="1">
                <a:latin typeface="Garamond" panose="02020404030301010803" pitchFamily="18" charset="0"/>
              </a:rPr>
              <a:t>glauca</a:t>
            </a:r>
            <a:r>
              <a:rPr lang="en-US" dirty="0">
                <a:latin typeface="Garamond" panose="02020404030301010803" pitchFamily="18" charset="0"/>
              </a:rPr>
              <a:t>) and an Engelmann oak that have lasted for more than a century. (</a:t>
            </a:r>
            <a:r>
              <a:rPr lang="en-US" sz="1200" dirty="0">
                <a:latin typeface="Garamond" panose="02020404030301010803" pitchFamily="18" charset="0"/>
              </a:rPr>
              <a:t>Photo: Richard Halsey)</a:t>
            </a:r>
          </a:p>
        </p:txBody>
      </p:sp>
      <p:sp>
        <p:nvSpPr>
          <p:cNvPr id="3" name="TextBox 2">
            <a:extLst>
              <a:ext uri="{FF2B5EF4-FFF2-40B4-BE49-F238E27FC236}">
                <a16:creationId xmlns:a16="http://schemas.microsoft.com/office/drawing/2014/main" xmlns="" id="{DF35517C-9C9A-4347-BF35-1D55A8329D62}"/>
              </a:ext>
            </a:extLst>
          </p:cNvPr>
          <p:cNvSpPr txBox="1"/>
          <p:nvPr/>
        </p:nvSpPr>
        <p:spPr>
          <a:xfrm>
            <a:off x="11325277" y="6581001"/>
            <a:ext cx="885179" cy="276999"/>
          </a:xfrm>
          <a:prstGeom prst="rect">
            <a:avLst/>
          </a:prstGeom>
          <a:noFill/>
        </p:spPr>
        <p:txBody>
          <a:bodyPr wrap="none" rtlCol="0">
            <a:spAutoFit/>
          </a:bodyPr>
          <a:lstStyle/>
          <a:p>
            <a:r>
              <a:rPr lang="en-US" sz="1200" dirty="0"/>
              <a:t>(CCI, 2009)</a:t>
            </a:r>
          </a:p>
        </p:txBody>
      </p:sp>
    </p:spTree>
    <p:extLst>
      <p:ext uri="{BB962C8B-B14F-4D97-AF65-F5344CB8AC3E}">
        <p14:creationId xmlns:p14="http://schemas.microsoft.com/office/powerpoint/2010/main" val="6390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0B801-7A01-644A-AC66-64C22F11EF17}"/>
              </a:ext>
            </a:extLst>
          </p:cNvPr>
          <p:cNvSpPr>
            <a:spLocks noGrp="1"/>
          </p:cNvSpPr>
          <p:nvPr>
            <p:ph type="title"/>
          </p:nvPr>
        </p:nvSpPr>
        <p:spPr>
          <a:xfrm>
            <a:off x="3133178" y="294153"/>
            <a:ext cx="7958331" cy="743490"/>
          </a:xfrm>
        </p:spPr>
        <p:txBody>
          <a:bodyPr>
            <a:normAutofit/>
          </a:bodyPr>
          <a:lstStyle/>
          <a:p>
            <a:r>
              <a:rPr lang="en-US" dirty="0">
                <a:latin typeface="Garamond" panose="02020404030301010803" pitchFamily="18" charset="0"/>
              </a:rPr>
              <a:t>Animals of the </a:t>
            </a:r>
            <a:r>
              <a:rPr lang="en-US" dirty="0">
                <a:latin typeface="Zapfino" panose="03030300040707070C03" pitchFamily="66" charset="77"/>
              </a:rPr>
              <a:t>Chaparral</a:t>
            </a:r>
            <a:endParaRPr lang="en-US" dirty="0"/>
          </a:p>
        </p:txBody>
      </p:sp>
      <p:sp>
        <p:nvSpPr>
          <p:cNvPr id="4" name="Content Placeholder 3">
            <a:extLst>
              <a:ext uri="{FF2B5EF4-FFF2-40B4-BE49-F238E27FC236}">
                <a16:creationId xmlns:a16="http://schemas.microsoft.com/office/drawing/2014/main" xmlns="" id="{79EE64A0-793E-3140-BE42-0CA8550958A5}"/>
              </a:ext>
            </a:extLst>
          </p:cNvPr>
          <p:cNvSpPr>
            <a:spLocks noGrp="1"/>
          </p:cNvSpPr>
          <p:nvPr>
            <p:ph idx="1"/>
          </p:nvPr>
        </p:nvSpPr>
        <p:spPr>
          <a:xfrm>
            <a:off x="1424991" y="1456267"/>
            <a:ext cx="4778172" cy="5124734"/>
          </a:xfrm>
        </p:spPr>
        <p:txBody>
          <a:bodyPr>
            <a:normAutofit lnSpcReduction="10000"/>
          </a:bodyPr>
          <a:lstStyle/>
          <a:p>
            <a:r>
              <a:rPr lang="en-US" sz="2800" dirty="0"/>
              <a:t>The most common bird found in the Chaparral is the </a:t>
            </a:r>
            <a:r>
              <a:rPr lang="en-US" sz="2800" dirty="0" err="1">
                <a:solidFill>
                  <a:schemeClr val="accent1"/>
                </a:solidFill>
              </a:rPr>
              <a:t>Wrentit</a:t>
            </a:r>
            <a:r>
              <a:rPr lang="en-US" sz="2800" dirty="0"/>
              <a:t>. This is a small gray songbird endemic to the chaparral ecosystem. </a:t>
            </a:r>
          </a:p>
          <a:p>
            <a:r>
              <a:rPr lang="en-US" sz="2800" dirty="0">
                <a:solidFill>
                  <a:schemeClr val="accent1"/>
                </a:solidFill>
              </a:rPr>
              <a:t>As you walk through the chaparral, listen for its call that sounds like the bouncing of a ping-pong ball.</a:t>
            </a:r>
          </a:p>
        </p:txBody>
      </p:sp>
      <p:sp>
        <p:nvSpPr>
          <p:cNvPr id="13" name="TextBox 12">
            <a:extLst>
              <a:ext uri="{FF2B5EF4-FFF2-40B4-BE49-F238E27FC236}">
                <a16:creationId xmlns:a16="http://schemas.microsoft.com/office/drawing/2014/main" xmlns="" id="{061871A6-FFB0-514D-A45E-6A41173F67AB}"/>
              </a:ext>
            </a:extLst>
          </p:cNvPr>
          <p:cNvSpPr txBox="1"/>
          <p:nvPr/>
        </p:nvSpPr>
        <p:spPr>
          <a:xfrm>
            <a:off x="6203162" y="5998867"/>
            <a:ext cx="5200650" cy="369332"/>
          </a:xfrm>
          <a:prstGeom prst="rect">
            <a:avLst/>
          </a:prstGeom>
          <a:noFill/>
        </p:spPr>
        <p:txBody>
          <a:bodyPr wrap="square" rtlCol="0">
            <a:spAutoFit/>
          </a:bodyPr>
          <a:lstStyle/>
          <a:p>
            <a:pPr algn="ctr"/>
            <a:r>
              <a:rPr lang="en-US" dirty="0">
                <a:latin typeface="Garamond" panose="02020404030301010803" pitchFamily="18" charset="0"/>
                <a:hlinkClick r:id="rId3"/>
              </a:rPr>
              <a:t>Wrentit Call</a:t>
            </a:r>
            <a:endParaRPr lang="en-US" dirty="0">
              <a:latin typeface="Garamond" panose="02020404030301010803" pitchFamily="18" charset="0"/>
            </a:endParaRPr>
          </a:p>
        </p:txBody>
      </p:sp>
      <p:pic>
        <p:nvPicPr>
          <p:cNvPr id="20" name="Picture 19">
            <a:extLst>
              <a:ext uri="{FF2B5EF4-FFF2-40B4-BE49-F238E27FC236}">
                <a16:creationId xmlns:a16="http://schemas.microsoft.com/office/drawing/2014/main" xmlns="" id="{5F6C27F3-2334-1D48-9075-1F89E36374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1143" y="2133760"/>
            <a:ext cx="4484688" cy="3591254"/>
          </a:xfrm>
          <a:prstGeom prst="rect">
            <a:avLst/>
          </a:prstGeom>
          <a:ln w="88900" cap="sq" cmpd="thickThin">
            <a:solidFill>
              <a:srgbClr val="000000"/>
            </a:solidFill>
            <a:prstDash val="solid"/>
            <a:miter lim="800000"/>
          </a:ln>
          <a:effectLst>
            <a:innerShdw blurRad="76200">
              <a:srgbClr val="000000"/>
            </a:innerShdw>
          </a:effectLst>
        </p:spPr>
      </p:pic>
      <p:sp>
        <p:nvSpPr>
          <p:cNvPr id="22" name="TextBox 21">
            <a:extLst>
              <a:ext uri="{FF2B5EF4-FFF2-40B4-BE49-F238E27FC236}">
                <a16:creationId xmlns:a16="http://schemas.microsoft.com/office/drawing/2014/main" xmlns="" id="{D7C45E4D-2D62-BB49-9A7D-EE024DBE72C0}"/>
              </a:ext>
            </a:extLst>
          </p:cNvPr>
          <p:cNvSpPr txBox="1"/>
          <p:nvPr/>
        </p:nvSpPr>
        <p:spPr>
          <a:xfrm>
            <a:off x="0" y="6581001"/>
            <a:ext cx="1424990" cy="276999"/>
          </a:xfrm>
          <a:prstGeom prst="rect">
            <a:avLst/>
          </a:prstGeom>
          <a:noFill/>
        </p:spPr>
        <p:txBody>
          <a:bodyPr wrap="square" rtlCol="0">
            <a:spAutoFit/>
          </a:bodyPr>
          <a:lstStyle/>
          <a:p>
            <a:r>
              <a:rPr lang="en-US" sz="1200" dirty="0">
                <a:latin typeface="Garamond" panose="02020404030301010803" pitchFamily="18" charset="0"/>
              </a:rPr>
              <a:t>(CCI, 2009)</a:t>
            </a:r>
          </a:p>
        </p:txBody>
      </p:sp>
      <p:sp>
        <p:nvSpPr>
          <p:cNvPr id="23" name="TextBox 22">
            <a:extLst>
              <a:ext uri="{FF2B5EF4-FFF2-40B4-BE49-F238E27FC236}">
                <a16:creationId xmlns:a16="http://schemas.microsoft.com/office/drawing/2014/main" xmlns="" id="{F4BD0784-147A-C24E-8B56-A894C25C8F67}"/>
              </a:ext>
            </a:extLst>
          </p:cNvPr>
          <p:cNvSpPr txBox="1"/>
          <p:nvPr/>
        </p:nvSpPr>
        <p:spPr>
          <a:xfrm>
            <a:off x="9615488" y="1149716"/>
            <a:ext cx="1200150" cy="1131848"/>
          </a:xfrm>
          <a:prstGeom prst="rect">
            <a:avLst/>
          </a:prstGeom>
          <a:noFill/>
        </p:spPr>
        <p:txBody>
          <a:bodyPr wrap="square" rtlCol="0">
            <a:spAutoFit/>
          </a:bodyPr>
          <a:lstStyle/>
          <a:p>
            <a:pPr algn="ctr"/>
            <a:r>
              <a:rPr lang="en-US" sz="2400" b="1" dirty="0">
                <a:solidFill>
                  <a:schemeClr val="accent1"/>
                </a:solidFill>
                <a:latin typeface="Zapfino" panose="03030300040707070C03" pitchFamily="66" charset="77"/>
              </a:rPr>
              <a:t>Birds</a:t>
            </a:r>
            <a:endParaRPr lang="en-US" sz="2400" dirty="0">
              <a:solidFill>
                <a:schemeClr val="accent1"/>
              </a:solidFill>
              <a:latin typeface="Garamond Regular"/>
            </a:endParaRPr>
          </a:p>
        </p:txBody>
      </p:sp>
      <p:sp>
        <p:nvSpPr>
          <p:cNvPr id="3" name="TextBox 2">
            <a:extLst>
              <a:ext uri="{FF2B5EF4-FFF2-40B4-BE49-F238E27FC236}">
                <a16:creationId xmlns:a16="http://schemas.microsoft.com/office/drawing/2014/main" xmlns="" id="{27BF3A25-EC49-2C4E-AC49-0482303FC552}"/>
              </a:ext>
            </a:extLst>
          </p:cNvPr>
          <p:cNvSpPr txBox="1"/>
          <p:nvPr/>
        </p:nvSpPr>
        <p:spPr>
          <a:xfrm>
            <a:off x="10310191" y="6570558"/>
            <a:ext cx="1983235" cy="276999"/>
          </a:xfrm>
          <a:prstGeom prst="rect">
            <a:avLst/>
          </a:prstGeom>
          <a:noFill/>
        </p:spPr>
        <p:txBody>
          <a:bodyPr wrap="none" rtlCol="0">
            <a:spAutoFit/>
          </a:bodyPr>
          <a:lstStyle/>
          <a:p>
            <a:r>
              <a:rPr lang="en-US" sz="1200" dirty="0"/>
              <a:t>(Photo: Brian E. Small/Vireo)</a:t>
            </a:r>
          </a:p>
        </p:txBody>
      </p:sp>
      <p:sp>
        <p:nvSpPr>
          <p:cNvPr id="5" name="Oval 4">
            <a:extLst>
              <a:ext uri="{FF2B5EF4-FFF2-40B4-BE49-F238E27FC236}">
                <a16:creationId xmlns:a16="http://schemas.microsoft.com/office/drawing/2014/main" xmlns="" id="{79906E8F-8032-4E4D-B8A4-093013FE0FC7}"/>
              </a:ext>
            </a:extLst>
          </p:cNvPr>
          <p:cNvSpPr/>
          <p:nvPr/>
        </p:nvSpPr>
        <p:spPr>
          <a:xfrm>
            <a:off x="-668853" y="2849217"/>
            <a:ext cx="311045" cy="3048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58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4" presetClass="path" presetSubtype="0" accel="50000" decel="50000" fill="hold" grpId="0" nodeType="afterEffect">
                                  <p:stCondLst>
                                    <p:cond delay="2000"/>
                                  </p:stCondLst>
                                  <p:childTnLst>
                                    <p:animMotion origin="layout" path="M 0.02943 -0.09259 C 0.03985 -0.11458 0.07344 -0.13542 0.08542 -0.13542 C 0.16133 -0.13542 0.23946 0.20278 0.23946 0.54213 C 0.23946 0.37107 0.27904 0.20278 0.31524 0.20278 C 0.35456 0.20278 0.39141 0.37338 0.39141 0.54213 C 0.39141 0.45764 0.41068 0.37107 0.4306 0.37107 C 0.45013 0.37107 0.46966 0.45509 0.46966 0.54213 C 0.46966 0.49838 0.47982 0.45764 0.4892 0.45764 C 0.49896 0.45764 0.5086 0.50093 0.5086 0.54213 C 0.5086 0.51945 0.51354 0.49838 0.51836 0.49838 C 0.52084 0.49838 0.52813 0.52014 0.52813 0.54213 C 0.52813 0.53102 0.53073 0.51945 0.53308 0.51945 C 0.53308 0.52222 0.53776 0.53033 0.53776 0.54213 C 0.53776 0.53588 0.53776 0.53102 0.54024 0.53102 C 0.54024 0.53357 0.54271 0.53634 0.54271 0.54213 C 0.54271 0.53912 0.54271 0.53588 0.54271 0.53357 C 0.54558 0.53357 0.54558 0.53588 0.54558 0.53912 C 0.54792 0.53912 0.54792 0.53634 0.54792 0.53357 C 0.55091 0.53357 0.55091 0.53588 0.55091 0.53912 " pathEditMode="relative" rAng="0" ptsTypes="AAAAAAAAAAAAAAAAAAA">
                                      <p:cBhvr>
                                        <p:cTn id="19" dur="5000" fill="hold"/>
                                        <p:tgtEl>
                                          <p:spTgt spid="5"/>
                                        </p:tgtEl>
                                        <p:attrNameLst>
                                          <p:attrName>ppt_x</p:attrName>
                                          <p:attrName>ppt_y</p:attrName>
                                        </p:attrNameLst>
                                      </p:cBhvr>
                                      <p:rCtr x="26068" y="29583"/>
                                    </p:animMotion>
                                  </p:childTnLst>
                                </p:cTn>
                              </p:par>
                            </p:childTnLst>
                          </p:cTn>
                        </p:par>
                        <p:par>
                          <p:cTn id="20" fill="hold">
                            <p:stCondLst>
                              <p:cond delay="8000"/>
                            </p:stCondLst>
                            <p:childTnLst>
                              <p:par>
                                <p:cTn id="21" presetID="1" presetClass="exit" presetSubtype="0" fill="hold" grpId="1" nodeType="after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0B801-7A01-644A-AC66-64C22F11EF17}"/>
              </a:ext>
            </a:extLst>
          </p:cNvPr>
          <p:cNvSpPr>
            <a:spLocks noGrp="1"/>
          </p:cNvSpPr>
          <p:nvPr>
            <p:ph type="title"/>
          </p:nvPr>
        </p:nvSpPr>
        <p:spPr>
          <a:xfrm>
            <a:off x="6722303" y="251022"/>
            <a:ext cx="4133903" cy="1624276"/>
          </a:xfrm>
        </p:spPr>
        <p:txBody>
          <a:bodyPr>
            <a:normAutofit/>
          </a:bodyPr>
          <a:lstStyle/>
          <a:p>
            <a:r>
              <a:rPr lang="en-US" dirty="0">
                <a:latin typeface="Garamond" panose="02020404030301010803" pitchFamily="18" charset="0"/>
              </a:rPr>
              <a:t>Birds of the </a:t>
            </a:r>
            <a:r>
              <a:rPr lang="en-US" dirty="0">
                <a:latin typeface="Zapfino" panose="03030300040707070C03" pitchFamily="66" charset="77"/>
              </a:rPr>
              <a:t>Chaparral</a:t>
            </a:r>
            <a:endParaRPr lang="en-US" dirty="0"/>
          </a:p>
        </p:txBody>
      </p:sp>
      <p:pic>
        <p:nvPicPr>
          <p:cNvPr id="11" name="Picture 10">
            <a:extLst>
              <a:ext uri="{FF2B5EF4-FFF2-40B4-BE49-F238E27FC236}">
                <a16:creationId xmlns:a16="http://schemas.microsoft.com/office/drawing/2014/main" xmlns="" id="{8D6A8771-2FDA-7C43-BFC2-339BA65B9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0627" y="329733"/>
            <a:ext cx="3549697" cy="2653861"/>
          </a:xfrm>
          <a:prstGeom prst="rect">
            <a:avLst/>
          </a:prstGeom>
          <a:ln w="88900" cap="sq" cmpd="thickThin">
            <a:solidFill>
              <a:srgbClr val="000000"/>
            </a:solidFill>
            <a:prstDash val="solid"/>
            <a:miter lim="800000"/>
          </a:ln>
          <a:effectLst>
            <a:innerShdw blurRad="76200">
              <a:srgbClr val="000000"/>
            </a:innerShdw>
          </a:effectLst>
        </p:spPr>
      </p:pic>
      <p:sp>
        <p:nvSpPr>
          <p:cNvPr id="18" name="TextBox 17">
            <a:extLst>
              <a:ext uri="{FF2B5EF4-FFF2-40B4-BE49-F238E27FC236}">
                <a16:creationId xmlns:a16="http://schemas.microsoft.com/office/drawing/2014/main" xmlns="" id="{C1965A8E-2307-C649-AF23-F0EEC629F45A}"/>
              </a:ext>
            </a:extLst>
          </p:cNvPr>
          <p:cNvSpPr txBox="1"/>
          <p:nvPr/>
        </p:nvSpPr>
        <p:spPr>
          <a:xfrm>
            <a:off x="3508148" y="2313582"/>
            <a:ext cx="1671637" cy="646331"/>
          </a:xfrm>
          <a:prstGeom prst="rect">
            <a:avLst/>
          </a:prstGeom>
          <a:noFill/>
        </p:spPr>
        <p:txBody>
          <a:bodyPr wrap="square" rtlCol="0">
            <a:spAutoFit/>
          </a:bodyPr>
          <a:lstStyle/>
          <a:p>
            <a:pPr algn="ctr"/>
            <a:r>
              <a:rPr lang="en-US" b="1" dirty="0">
                <a:latin typeface="Garamond" panose="02020404030301010803" pitchFamily="18" charset="0"/>
              </a:rPr>
              <a:t>Greater Roadrunner</a:t>
            </a:r>
          </a:p>
        </p:txBody>
      </p:sp>
      <p:sp>
        <p:nvSpPr>
          <p:cNvPr id="19" name="TextBox 18">
            <a:extLst>
              <a:ext uri="{FF2B5EF4-FFF2-40B4-BE49-F238E27FC236}">
                <a16:creationId xmlns:a16="http://schemas.microsoft.com/office/drawing/2014/main" xmlns="" id="{6041D0C0-559B-F14E-B082-80AF61ABE42A}"/>
              </a:ext>
            </a:extLst>
          </p:cNvPr>
          <p:cNvSpPr txBox="1"/>
          <p:nvPr/>
        </p:nvSpPr>
        <p:spPr>
          <a:xfrm>
            <a:off x="562984" y="6480968"/>
            <a:ext cx="3024801" cy="338554"/>
          </a:xfrm>
          <a:prstGeom prst="rect">
            <a:avLst/>
          </a:prstGeom>
          <a:noFill/>
        </p:spPr>
        <p:txBody>
          <a:bodyPr wrap="square" rtlCol="0">
            <a:spAutoFit/>
          </a:bodyPr>
          <a:lstStyle/>
          <a:p>
            <a:pPr algn="ctr"/>
            <a:r>
              <a:rPr lang="en-US" sz="1600" dirty="0">
                <a:latin typeface="Garamond" panose="02020404030301010803" pitchFamily="18" charset="0"/>
                <a:hlinkClick r:id="rId4"/>
              </a:rPr>
              <a:t>California Quail Calls &amp; Song</a:t>
            </a:r>
            <a:endParaRPr lang="en-US" sz="1600" dirty="0">
              <a:latin typeface="Garamond" panose="02020404030301010803" pitchFamily="18" charset="0"/>
            </a:endParaRPr>
          </a:p>
        </p:txBody>
      </p:sp>
      <p:sp>
        <p:nvSpPr>
          <p:cNvPr id="25" name="TextBox 24">
            <a:hlinkClick r:id="rId5"/>
            <a:extLst>
              <a:ext uri="{FF2B5EF4-FFF2-40B4-BE49-F238E27FC236}">
                <a16:creationId xmlns:a16="http://schemas.microsoft.com/office/drawing/2014/main" xmlns="" id="{1F60BA2C-EDD8-7F47-86D8-CF830F4531D9}"/>
              </a:ext>
            </a:extLst>
          </p:cNvPr>
          <p:cNvSpPr txBox="1"/>
          <p:nvPr/>
        </p:nvSpPr>
        <p:spPr>
          <a:xfrm>
            <a:off x="4597858" y="3107364"/>
            <a:ext cx="1715233" cy="338554"/>
          </a:xfrm>
          <a:prstGeom prst="rect">
            <a:avLst/>
          </a:prstGeom>
          <a:noFill/>
        </p:spPr>
        <p:txBody>
          <a:bodyPr wrap="square" rtlCol="0">
            <a:spAutoFit/>
          </a:bodyPr>
          <a:lstStyle/>
          <a:p>
            <a:pPr algn="ctr"/>
            <a:r>
              <a:rPr lang="en-US" sz="1600" dirty="0">
                <a:latin typeface="Garamond" panose="02020404030301010803" pitchFamily="18" charset="0"/>
                <a:hlinkClick r:id="rId5"/>
              </a:rPr>
              <a:t>Roadrunner Call</a:t>
            </a:r>
            <a:endParaRPr lang="en-US" sz="1600" dirty="0">
              <a:latin typeface="Garamond" panose="02020404030301010803" pitchFamily="18" charset="0"/>
            </a:endParaRPr>
          </a:p>
        </p:txBody>
      </p:sp>
      <p:pic>
        <p:nvPicPr>
          <p:cNvPr id="27" name="Picture 26">
            <a:extLst>
              <a:ext uri="{FF2B5EF4-FFF2-40B4-BE49-F238E27FC236}">
                <a16:creationId xmlns:a16="http://schemas.microsoft.com/office/drawing/2014/main" xmlns="" id="{16DA433A-6369-F04F-9059-C12FBE6073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90247" y="2065223"/>
            <a:ext cx="3365959" cy="4203343"/>
          </a:xfrm>
          <a:prstGeom prst="rect">
            <a:avLst/>
          </a:prstGeom>
          <a:ln w="88900" cap="sq" cmpd="thickThin">
            <a:solidFill>
              <a:srgbClr val="000000"/>
            </a:solidFill>
            <a:prstDash val="solid"/>
            <a:miter lim="800000"/>
          </a:ln>
          <a:effectLst>
            <a:innerShdw blurRad="76200">
              <a:srgbClr val="000000"/>
            </a:innerShdw>
          </a:effectLst>
        </p:spPr>
      </p:pic>
      <p:sp>
        <p:nvSpPr>
          <p:cNvPr id="28" name="TextBox 27">
            <a:extLst>
              <a:ext uri="{FF2B5EF4-FFF2-40B4-BE49-F238E27FC236}">
                <a16:creationId xmlns:a16="http://schemas.microsoft.com/office/drawing/2014/main" xmlns="" id="{A2DFC646-20D0-B742-B773-9F32B31F1C22}"/>
              </a:ext>
            </a:extLst>
          </p:cNvPr>
          <p:cNvSpPr txBox="1"/>
          <p:nvPr/>
        </p:nvSpPr>
        <p:spPr>
          <a:xfrm>
            <a:off x="8151669" y="6415360"/>
            <a:ext cx="2043113" cy="338554"/>
          </a:xfrm>
          <a:prstGeom prst="rect">
            <a:avLst/>
          </a:prstGeom>
          <a:noFill/>
        </p:spPr>
        <p:txBody>
          <a:bodyPr wrap="square" rtlCol="0">
            <a:spAutoFit/>
          </a:bodyPr>
          <a:lstStyle/>
          <a:p>
            <a:pPr algn="ctr"/>
            <a:r>
              <a:rPr lang="en-US" sz="1600" dirty="0">
                <a:latin typeface="Garamond" panose="02020404030301010803" pitchFamily="18" charset="0"/>
                <a:hlinkClick r:id="rId7"/>
              </a:rPr>
              <a:t>Scrub Jay Call</a:t>
            </a:r>
            <a:endParaRPr lang="en-US" sz="1600" dirty="0">
              <a:latin typeface="Garamond" panose="02020404030301010803" pitchFamily="18" charset="0"/>
            </a:endParaRPr>
          </a:p>
        </p:txBody>
      </p:sp>
      <p:sp>
        <p:nvSpPr>
          <p:cNvPr id="29" name="TextBox 28">
            <a:extLst>
              <a:ext uri="{FF2B5EF4-FFF2-40B4-BE49-F238E27FC236}">
                <a16:creationId xmlns:a16="http://schemas.microsoft.com/office/drawing/2014/main" xmlns="" id="{DE4E8D51-A19C-D74E-8403-5F7511C3CFEC}"/>
              </a:ext>
            </a:extLst>
          </p:cNvPr>
          <p:cNvSpPr txBox="1"/>
          <p:nvPr/>
        </p:nvSpPr>
        <p:spPr>
          <a:xfrm>
            <a:off x="7728769" y="5899234"/>
            <a:ext cx="2888911" cy="369332"/>
          </a:xfrm>
          <a:prstGeom prst="rect">
            <a:avLst/>
          </a:prstGeom>
          <a:noFill/>
        </p:spPr>
        <p:txBody>
          <a:bodyPr wrap="square" rtlCol="0">
            <a:spAutoFit/>
          </a:bodyPr>
          <a:lstStyle/>
          <a:p>
            <a:pPr algn="ctr"/>
            <a:r>
              <a:rPr lang="en-US" b="1" dirty="0">
                <a:latin typeface="Garamond" panose="02020404030301010803" pitchFamily="18" charset="0"/>
              </a:rPr>
              <a:t>California Scrub Jay</a:t>
            </a:r>
          </a:p>
        </p:txBody>
      </p:sp>
      <p:sp>
        <p:nvSpPr>
          <p:cNvPr id="34" name="TextBox 33">
            <a:extLst>
              <a:ext uri="{FF2B5EF4-FFF2-40B4-BE49-F238E27FC236}">
                <a16:creationId xmlns:a16="http://schemas.microsoft.com/office/drawing/2014/main" xmlns="" id="{25D0B5EC-E2FA-084D-8F15-D80AFDDDCAB9}"/>
              </a:ext>
            </a:extLst>
          </p:cNvPr>
          <p:cNvSpPr txBox="1"/>
          <p:nvPr/>
        </p:nvSpPr>
        <p:spPr>
          <a:xfrm>
            <a:off x="640474" y="2973143"/>
            <a:ext cx="2228850" cy="338554"/>
          </a:xfrm>
          <a:prstGeom prst="rect">
            <a:avLst/>
          </a:prstGeom>
          <a:noFill/>
        </p:spPr>
        <p:txBody>
          <a:bodyPr wrap="square" rtlCol="0">
            <a:spAutoFit/>
          </a:bodyPr>
          <a:lstStyle/>
          <a:p>
            <a:pPr algn="ctr"/>
            <a:r>
              <a:rPr lang="en-US" sz="1600" dirty="0">
                <a:latin typeface="Garamond" panose="02020404030301010803" pitchFamily="18" charset="0"/>
                <a:hlinkClick r:id="rId8"/>
              </a:rPr>
              <a:t>Spotted Towhee Song</a:t>
            </a:r>
            <a:endParaRPr lang="en-US" sz="1600" dirty="0">
              <a:latin typeface="Garamond" panose="02020404030301010803" pitchFamily="18" charset="0"/>
            </a:endParaRPr>
          </a:p>
        </p:txBody>
      </p:sp>
      <p:sp>
        <p:nvSpPr>
          <p:cNvPr id="35" name="TextBox 34">
            <a:hlinkClick r:id="rId5"/>
            <a:extLst>
              <a:ext uri="{FF2B5EF4-FFF2-40B4-BE49-F238E27FC236}">
                <a16:creationId xmlns:a16="http://schemas.microsoft.com/office/drawing/2014/main" xmlns="" id="{6467FDBE-4F98-2D45-9B43-18BF79ABA416}"/>
              </a:ext>
            </a:extLst>
          </p:cNvPr>
          <p:cNvSpPr txBox="1"/>
          <p:nvPr/>
        </p:nvSpPr>
        <p:spPr>
          <a:xfrm>
            <a:off x="4221793" y="6465603"/>
            <a:ext cx="2888911" cy="338554"/>
          </a:xfrm>
          <a:prstGeom prst="rect">
            <a:avLst/>
          </a:prstGeom>
          <a:noFill/>
        </p:spPr>
        <p:txBody>
          <a:bodyPr wrap="square" rtlCol="0">
            <a:spAutoFit/>
          </a:bodyPr>
          <a:lstStyle/>
          <a:p>
            <a:pPr algn="ctr"/>
            <a:r>
              <a:rPr lang="en-US" sz="1600" dirty="0">
                <a:latin typeface="Garamond" panose="02020404030301010803" pitchFamily="18" charset="0"/>
                <a:hlinkClick r:id="rId9"/>
              </a:rPr>
              <a:t>California Towhee Song</a:t>
            </a:r>
            <a:endParaRPr lang="en-US" sz="1600" dirty="0">
              <a:latin typeface="Garamond" panose="02020404030301010803" pitchFamily="18" charset="0"/>
            </a:endParaRPr>
          </a:p>
        </p:txBody>
      </p:sp>
      <p:sp>
        <p:nvSpPr>
          <p:cNvPr id="3" name="TextBox 2">
            <a:extLst>
              <a:ext uri="{FF2B5EF4-FFF2-40B4-BE49-F238E27FC236}">
                <a16:creationId xmlns:a16="http://schemas.microsoft.com/office/drawing/2014/main" xmlns="" id="{D6B59859-02F8-D244-882C-ECB6FBBB301B}"/>
              </a:ext>
            </a:extLst>
          </p:cNvPr>
          <p:cNvSpPr txBox="1"/>
          <p:nvPr/>
        </p:nvSpPr>
        <p:spPr>
          <a:xfrm>
            <a:off x="11281896" y="6027329"/>
            <a:ext cx="956253" cy="830997"/>
          </a:xfrm>
          <a:prstGeom prst="rect">
            <a:avLst/>
          </a:prstGeom>
          <a:noFill/>
        </p:spPr>
        <p:txBody>
          <a:bodyPr wrap="square" rtlCol="0">
            <a:spAutoFit/>
          </a:bodyPr>
          <a:lstStyle/>
          <a:p>
            <a:r>
              <a:rPr lang="en-US" sz="1200" dirty="0"/>
              <a:t>(Photos: Audubon; Roadrunner: NPS)</a:t>
            </a:r>
          </a:p>
        </p:txBody>
      </p:sp>
      <p:pic>
        <p:nvPicPr>
          <p:cNvPr id="5" name="Picture 4">
            <a:extLst>
              <a:ext uri="{FF2B5EF4-FFF2-40B4-BE49-F238E27FC236}">
                <a16:creationId xmlns:a16="http://schemas.microsoft.com/office/drawing/2014/main" xmlns="" id="{DDE9FE41-5968-8341-83A7-33C151B277D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3600" y="3705860"/>
            <a:ext cx="3383571" cy="270950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xmlns="" id="{6F1E41C8-FC4F-D548-BD1F-32A1B653976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02175" y="3808128"/>
            <a:ext cx="3128149" cy="2504963"/>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xmlns="" id="{AB2D77F8-98AF-7F4E-9A0A-9E872AC91D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4008" y="352903"/>
            <a:ext cx="3161783" cy="2531896"/>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xmlns="" id="{6F228DB7-DACE-0642-9357-BEEBAEB0458E}"/>
              </a:ext>
            </a:extLst>
          </p:cNvPr>
          <p:cNvSpPr txBox="1"/>
          <p:nvPr/>
        </p:nvSpPr>
        <p:spPr>
          <a:xfrm>
            <a:off x="1415263" y="2512907"/>
            <a:ext cx="1952320" cy="369332"/>
          </a:xfrm>
          <a:prstGeom prst="rect">
            <a:avLst/>
          </a:prstGeom>
          <a:noFill/>
        </p:spPr>
        <p:txBody>
          <a:bodyPr wrap="square" rtlCol="0">
            <a:spAutoFit/>
          </a:bodyPr>
          <a:lstStyle/>
          <a:p>
            <a:pPr algn="ctr"/>
            <a:r>
              <a:rPr lang="en-US" b="1" dirty="0">
                <a:latin typeface="Garamond" panose="02020404030301010803" pitchFamily="18" charset="0"/>
              </a:rPr>
              <a:t>Spotted Towhee</a:t>
            </a:r>
          </a:p>
        </p:txBody>
      </p:sp>
      <p:sp>
        <p:nvSpPr>
          <p:cNvPr id="33" name="TextBox 32">
            <a:extLst>
              <a:ext uri="{FF2B5EF4-FFF2-40B4-BE49-F238E27FC236}">
                <a16:creationId xmlns:a16="http://schemas.microsoft.com/office/drawing/2014/main" xmlns="" id="{1BED6BB2-DF2A-B246-B9EE-7029E95D276C}"/>
              </a:ext>
            </a:extLst>
          </p:cNvPr>
          <p:cNvSpPr txBox="1"/>
          <p:nvPr/>
        </p:nvSpPr>
        <p:spPr>
          <a:xfrm>
            <a:off x="-356625" y="3763426"/>
            <a:ext cx="3309210" cy="369332"/>
          </a:xfrm>
          <a:prstGeom prst="rect">
            <a:avLst/>
          </a:prstGeom>
          <a:noFill/>
        </p:spPr>
        <p:txBody>
          <a:bodyPr wrap="square" rtlCol="0">
            <a:spAutoFit/>
          </a:bodyPr>
          <a:lstStyle/>
          <a:p>
            <a:pPr algn="ctr"/>
            <a:r>
              <a:rPr lang="en-US" b="1" dirty="0">
                <a:latin typeface="Garamond" panose="02020404030301010803" pitchFamily="18" charset="0"/>
              </a:rPr>
              <a:t>California Quail</a:t>
            </a:r>
          </a:p>
        </p:txBody>
      </p:sp>
      <p:sp>
        <p:nvSpPr>
          <p:cNvPr id="20" name="TextBox 19">
            <a:extLst>
              <a:ext uri="{FF2B5EF4-FFF2-40B4-BE49-F238E27FC236}">
                <a16:creationId xmlns:a16="http://schemas.microsoft.com/office/drawing/2014/main" xmlns="" id="{FF6A746D-C3EF-8244-8CEE-012B6F5400A8}"/>
              </a:ext>
            </a:extLst>
          </p:cNvPr>
          <p:cNvSpPr txBox="1"/>
          <p:nvPr/>
        </p:nvSpPr>
        <p:spPr>
          <a:xfrm>
            <a:off x="3622486" y="5972501"/>
            <a:ext cx="2888911" cy="369332"/>
          </a:xfrm>
          <a:prstGeom prst="rect">
            <a:avLst/>
          </a:prstGeom>
          <a:noFill/>
        </p:spPr>
        <p:txBody>
          <a:bodyPr wrap="square" rtlCol="0">
            <a:spAutoFit/>
          </a:bodyPr>
          <a:lstStyle/>
          <a:p>
            <a:pPr algn="ctr"/>
            <a:r>
              <a:rPr lang="en-US" b="1" dirty="0">
                <a:solidFill>
                  <a:schemeClr val="bg2"/>
                </a:solidFill>
                <a:latin typeface="Garamond" panose="02020404030301010803" pitchFamily="18" charset="0"/>
              </a:rPr>
              <a:t>California Towhee</a:t>
            </a:r>
          </a:p>
        </p:txBody>
      </p:sp>
    </p:spTree>
    <p:extLst>
      <p:ext uri="{BB962C8B-B14F-4D97-AF65-F5344CB8AC3E}">
        <p14:creationId xmlns:p14="http://schemas.microsoft.com/office/powerpoint/2010/main" val="294932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3A251-60F4-2746-B63F-FE12313B0862}"/>
              </a:ext>
            </a:extLst>
          </p:cNvPr>
          <p:cNvSpPr>
            <a:spLocks noGrp="1"/>
          </p:cNvSpPr>
          <p:nvPr>
            <p:ph type="title"/>
          </p:nvPr>
        </p:nvSpPr>
        <p:spPr>
          <a:xfrm>
            <a:off x="5400674" y="205742"/>
            <a:ext cx="5588808" cy="1081705"/>
          </a:xfrm>
        </p:spPr>
        <p:txBody>
          <a:bodyPr>
            <a:normAutofit/>
          </a:bodyPr>
          <a:lstStyle/>
          <a:p>
            <a:r>
              <a:rPr lang="en-US" dirty="0">
                <a:latin typeface="Garamond" panose="02020404030301010803" pitchFamily="18" charset="0"/>
              </a:rPr>
              <a:t>Animals of the </a:t>
            </a:r>
            <a:r>
              <a:rPr lang="en-US" dirty="0">
                <a:latin typeface="Zapfino" panose="03030300040707070C03" pitchFamily="66" charset="77"/>
              </a:rPr>
              <a:t>Chaparral</a:t>
            </a:r>
            <a:endParaRPr lang="en-US" dirty="0"/>
          </a:p>
        </p:txBody>
      </p:sp>
      <p:pic>
        <p:nvPicPr>
          <p:cNvPr id="7" name="Content Placeholder 6">
            <a:extLst>
              <a:ext uri="{FF2B5EF4-FFF2-40B4-BE49-F238E27FC236}">
                <a16:creationId xmlns:a16="http://schemas.microsoft.com/office/drawing/2014/main" xmlns="" id="{A2A32A73-7FCD-884A-BE9C-5B44D861C1B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59617" y="313244"/>
            <a:ext cx="3473486" cy="2315657"/>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xmlns="" id="{4D3A9EBF-4EF2-FF44-873E-EA7DCEAB8F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853" y="2937692"/>
            <a:ext cx="4521202" cy="3699381"/>
          </a:xfrm>
          <a:prstGeom prst="rect">
            <a:avLst/>
          </a:prstGeom>
          <a:ln w="88900" cap="sq" cmpd="thickThin">
            <a:solidFill>
              <a:srgbClr val="000000"/>
            </a:solidFill>
            <a:prstDash val="solid"/>
            <a:miter lim="800000"/>
          </a:ln>
          <a:effectLst>
            <a:innerShdw blurRad="76200">
              <a:srgbClr val="000000"/>
            </a:innerShdw>
          </a:effectLst>
        </p:spPr>
      </p:pic>
      <p:sp>
        <p:nvSpPr>
          <p:cNvPr id="3" name="Content Placeholder 2">
            <a:extLst>
              <a:ext uri="{FF2B5EF4-FFF2-40B4-BE49-F238E27FC236}">
                <a16:creationId xmlns:a16="http://schemas.microsoft.com/office/drawing/2014/main" xmlns="" id="{09B48D51-03F7-EF43-866D-C57513528F49}"/>
              </a:ext>
            </a:extLst>
          </p:cNvPr>
          <p:cNvSpPr>
            <a:spLocks noGrp="1"/>
          </p:cNvSpPr>
          <p:nvPr>
            <p:ph sz="half" idx="1"/>
          </p:nvPr>
        </p:nvSpPr>
        <p:spPr>
          <a:xfrm>
            <a:off x="5096509" y="1316529"/>
            <a:ext cx="3336002" cy="2155334"/>
          </a:xfrm>
        </p:spPr>
        <p:txBody>
          <a:bodyPr>
            <a:normAutofit fontScale="92500"/>
          </a:bodyPr>
          <a:lstStyle/>
          <a:p>
            <a:pPr marL="0" indent="0">
              <a:buNone/>
            </a:pPr>
            <a:r>
              <a:rPr lang="en-US" sz="2800" dirty="0">
                <a:solidFill>
                  <a:schemeClr val="accent1"/>
                </a:solidFill>
              </a:rPr>
              <a:t>The largest predators are mountain lions, bobcats, coyotes, and gray foxes</a:t>
            </a:r>
          </a:p>
          <a:p>
            <a:endParaRPr lang="en-US" dirty="0"/>
          </a:p>
        </p:txBody>
      </p:sp>
      <p:sp>
        <p:nvSpPr>
          <p:cNvPr id="20" name="TextBox 19">
            <a:extLst>
              <a:ext uri="{FF2B5EF4-FFF2-40B4-BE49-F238E27FC236}">
                <a16:creationId xmlns:a16="http://schemas.microsoft.com/office/drawing/2014/main" xmlns="" id="{1AAB3B09-4F38-0942-8160-8B1B5FF95512}"/>
              </a:ext>
            </a:extLst>
          </p:cNvPr>
          <p:cNvSpPr txBox="1"/>
          <p:nvPr/>
        </p:nvSpPr>
        <p:spPr>
          <a:xfrm>
            <a:off x="9065130" y="974863"/>
            <a:ext cx="2260395" cy="958596"/>
          </a:xfrm>
          <a:prstGeom prst="rect">
            <a:avLst/>
          </a:prstGeom>
          <a:noFill/>
        </p:spPr>
        <p:txBody>
          <a:bodyPr wrap="square" rtlCol="0">
            <a:spAutoFit/>
          </a:bodyPr>
          <a:lstStyle/>
          <a:p>
            <a:pPr algn="ctr"/>
            <a:r>
              <a:rPr lang="en-US" sz="2000" b="1" dirty="0">
                <a:solidFill>
                  <a:schemeClr val="accent1"/>
                </a:solidFill>
                <a:latin typeface="Zapfino" panose="03030300040707070C03" pitchFamily="66" charset="77"/>
              </a:rPr>
              <a:t>Mammals</a:t>
            </a:r>
            <a:endParaRPr lang="en-US" sz="2000" dirty="0">
              <a:solidFill>
                <a:schemeClr val="accent1"/>
              </a:solidFill>
              <a:latin typeface="Garamond Regular"/>
            </a:endParaRPr>
          </a:p>
        </p:txBody>
      </p:sp>
      <p:pic>
        <p:nvPicPr>
          <p:cNvPr id="21" name="Picture 20">
            <a:extLst>
              <a:ext uri="{FF2B5EF4-FFF2-40B4-BE49-F238E27FC236}">
                <a16:creationId xmlns:a16="http://schemas.microsoft.com/office/drawing/2014/main" xmlns="" id="{E19C1D66-CC83-CE43-9F01-46E82AA02F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52584" y="3703133"/>
            <a:ext cx="3779809" cy="2692380"/>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xmlns="" id="{6C1D5CA3-4A47-EE41-B119-A26B3EE589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432511" y="1863120"/>
            <a:ext cx="2557464" cy="2486025"/>
          </a:xfrm>
          <a:prstGeom prst="rect">
            <a:avLst/>
          </a:prstGeom>
          <a:ln w="88900" cap="sq" cmpd="thickThin">
            <a:solidFill>
              <a:srgbClr val="000000"/>
            </a:solidFill>
            <a:prstDash val="solid"/>
            <a:miter lim="800000"/>
          </a:ln>
          <a:effectLst>
            <a:innerShdw blurRad="76200">
              <a:srgbClr val="000000"/>
            </a:innerShdw>
          </a:effectLst>
        </p:spPr>
      </p:pic>
      <p:pic>
        <p:nvPicPr>
          <p:cNvPr id="22" name="Picture 21">
            <a:extLst>
              <a:ext uri="{FF2B5EF4-FFF2-40B4-BE49-F238E27FC236}">
                <a16:creationId xmlns:a16="http://schemas.microsoft.com/office/drawing/2014/main" xmlns="" id="{6577D7A2-9CEA-B244-B970-DB40C72DAC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92480" y="4198710"/>
            <a:ext cx="3298134" cy="2428073"/>
          </a:xfrm>
          <a:prstGeom prst="rect">
            <a:avLst/>
          </a:prstGeom>
          <a:ln w="88900" cap="sq" cmpd="thickThin">
            <a:solidFill>
              <a:srgbClr val="000000"/>
            </a:solidFill>
            <a:prstDash val="solid"/>
            <a:miter lim="800000"/>
          </a:ln>
          <a:effectLst>
            <a:innerShdw blurRad="76200">
              <a:srgbClr val="000000"/>
            </a:innerShdw>
          </a:effectLst>
        </p:spPr>
      </p:pic>
      <p:sp>
        <p:nvSpPr>
          <p:cNvPr id="23" name="TextBox 22">
            <a:extLst>
              <a:ext uri="{FF2B5EF4-FFF2-40B4-BE49-F238E27FC236}">
                <a16:creationId xmlns:a16="http://schemas.microsoft.com/office/drawing/2014/main" xmlns="" id="{9FB49860-C1B3-CF45-B5AC-5567D928F5FA}"/>
              </a:ext>
            </a:extLst>
          </p:cNvPr>
          <p:cNvSpPr txBox="1"/>
          <p:nvPr/>
        </p:nvSpPr>
        <p:spPr>
          <a:xfrm>
            <a:off x="528637" y="2259569"/>
            <a:ext cx="2400300" cy="369332"/>
          </a:xfrm>
          <a:prstGeom prst="rect">
            <a:avLst/>
          </a:prstGeom>
          <a:noFill/>
        </p:spPr>
        <p:txBody>
          <a:bodyPr wrap="square" rtlCol="0">
            <a:spAutoFit/>
          </a:bodyPr>
          <a:lstStyle/>
          <a:p>
            <a:pPr algn="ctr"/>
            <a:r>
              <a:rPr lang="en-US" dirty="0">
                <a:latin typeface="Garamond" panose="02020404030301010803" pitchFamily="18" charset="0"/>
              </a:rPr>
              <a:t>Mountain Lion Cub</a:t>
            </a:r>
          </a:p>
        </p:txBody>
      </p:sp>
      <p:sp>
        <p:nvSpPr>
          <p:cNvPr id="24" name="TextBox 23">
            <a:extLst>
              <a:ext uri="{FF2B5EF4-FFF2-40B4-BE49-F238E27FC236}">
                <a16:creationId xmlns:a16="http://schemas.microsoft.com/office/drawing/2014/main" xmlns="" id="{AE421C02-04E8-3045-92EC-901F8E5036F5}"/>
              </a:ext>
            </a:extLst>
          </p:cNvPr>
          <p:cNvSpPr txBox="1"/>
          <p:nvPr/>
        </p:nvSpPr>
        <p:spPr>
          <a:xfrm>
            <a:off x="1296210" y="6257451"/>
            <a:ext cx="2400300" cy="369332"/>
          </a:xfrm>
          <a:prstGeom prst="rect">
            <a:avLst/>
          </a:prstGeom>
          <a:noFill/>
        </p:spPr>
        <p:txBody>
          <a:bodyPr wrap="square" rtlCol="0">
            <a:spAutoFit/>
          </a:bodyPr>
          <a:lstStyle/>
          <a:p>
            <a:pPr algn="ctr"/>
            <a:r>
              <a:rPr lang="en-US" dirty="0">
                <a:latin typeface="Garamond" panose="02020404030301010803" pitchFamily="18" charset="0"/>
              </a:rPr>
              <a:t>Mountain Lion</a:t>
            </a:r>
          </a:p>
        </p:txBody>
      </p:sp>
      <p:sp>
        <p:nvSpPr>
          <p:cNvPr id="25" name="TextBox 24">
            <a:extLst>
              <a:ext uri="{FF2B5EF4-FFF2-40B4-BE49-F238E27FC236}">
                <a16:creationId xmlns:a16="http://schemas.microsoft.com/office/drawing/2014/main" xmlns="" id="{5D1A3E90-BA29-E440-9E8B-F7E8A68D9834}"/>
              </a:ext>
            </a:extLst>
          </p:cNvPr>
          <p:cNvSpPr txBox="1"/>
          <p:nvPr/>
        </p:nvSpPr>
        <p:spPr>
          <a:xfrm>
            <a:off x="4794637" y="6026181"/>
            <a:ext cx="1511149" cy="369332"/>
          </a:xfrm>
          <a:prstGeom prst="rect">
            <a:avLst/>
          </a:prstGeom>
          <a:noFill/>
        </p:spPr>
        <p:txBody>
          <a:bodyPr wrap="square" rtlCol="0">
            <a:spAutoFit/>
          </a:bodyPr>
          <a:lstStyle/>
          <a:p>
            <a:pPr algn="ctr"/>
            <a:r>
              <a:rPr lang="en-US" dirty="0">
                <a:latin typeface="Garamond" panose="02020404030301010803" pitchFamily="18" charset="0"/>
              </a:rPr>
              <a:t>Bobcat</a:t>
            </a:r>
          </a:p>
        </p:txBody>
      </p:sp>
      <p:sp>
        <p:nvSpPr>
          <p:cNvPr id="26" name="TextBox 25">
            <a:extLst>
              <a:ext uri="{FF2B5EF4-FFF2-40B4-BE49-F238E27FC236}">
                <a16:creationId xmlns:a16="http://schemas.microsoft.com/office/drawing/2014/main" xmlns="" id="{750A3B63-323D-6D43-8528-B50D006BF4DC}"/>
              </a:ext>
            </a:extLst>
          </p:cNvPr>
          <p:cNvSpPr txBox="1"/>
          <p:nvPr/>
        </p:nvSpPr>
        <p:spPr>
          <a:xfrm>
            <a:off x="8511093" y="3753080"/>
            <a:ext cx="2400300" cy="369332"/>
          </a:xfrm>
          <a:prstGeom prst="rect">
            <a:avLst/>
          </a:prstGeom>
          <a:noFill/>
        </p:spPr>
        <p:txBody>
          <a:bodyPr wrap="square" rtlCol="0">
            <a:spAutoFit/>
          </a:bodyPr>
          <a:lstStyle/>
          <a:p>
            <a:pPr algn="ctr"/>
            <a:r>
              <a:rPr lang="en-US" dirty="0">
                <a:latin typeface="Garamond" panose="02020404030301010803" pitchFamily="18" charset="0"/>
              </a:rPr>
              <a:t>Coyote</a:t>
            </a:r>
          </a:p>
        </p:txBody>
      </p:sp>
      <p:sp>
        <p:nvSpPr>
          <p:cNvPr id="27" name="TextBox 26">
            <a:extLst>
              <a:ext uri="{FF2B5EF4-FFF2-40B4-BE49-F238E27FC236}">
                <a16:creationId xmlns:a16="http://schemas.microsoft.com/office/drawing/2014/main" xmlns="" id="{98B1664B-A425-AC45-9E27-D07571CAB9DA}"/>
              </a:ext>
            </a:extLst>
          </p:cNvPr>
          <p:cNvSpPr txBox="1"/>
          <p:nvPr/>
        </p:nvSpPr>
        <p:spPr>
          <a:xfrm>
            <a:off x="8511093" y="6252979"/>
            <a:ext cx="1529110" cy="369332"/>
          </a:xfrm>
          <a:prstGeom prst="rect">
            <a:avLst/>
          </a:prstGeom>
          <a:noFill/>
        </p:spPr>
        <p:txBody>
          <a:bodyPr wrap="square" rtlCol="0">
            <a:spAutoFit/>
          </a:bodyPr>
          <a:lstStyle/>
          <a:p>
            <a:pPr algn="ctr"/>
            <a:r>
              <a:rPr lang="en-US" dirty="0">
                <a:latin typeface="Garamond" panose="02020404030301010803" pitchFamily="18" charset="0"/>
              </a:rPr>
              <a:t>Gray Fox</a:t>
            </a:r>
          </a:p>
        </p:txBody>
      </p:sp>
      <p:sp>
        <p:nvSpPr>
          <p:cNvPr id="28" name="TextBox 27">
            <a:extLst>
              <a:ext uri="{FF2B5EF4-FFF2-40B4-BE49-F238E27FC236}">
                <a16:creationId xmlns:a16="http://schemas.microsoft.com/office/drawing/2014/main" xmlns="" id="{7A88A2F2-E6B9-A842-9439-6FEC7825F6AE}"/>
              </a:ext>
            </a:extLst>
          </p:cNvPr>
          <p:cNvSpPr txBox="1"/>
          <p:nvPr/>
        </p:nvSpPr>
        <p:spPr>
          <a:xfrm>
            <a:off x="0" y="6622311"/>
            <a:ext cx="1614487" cy="276999"/>
          </a:xfrm>
          <a:prstGeom prst="rect">
            <a:avLst/>
          </a:prstGeom>
          <a:noFill/>
        </p:spPr>
        <p:txBody>
          <a:bodyPr wrap="square" rtlCol="0">
            <a:spAutoFit/>
          </a:bodyPr>
          <a:lstStyle/>
          <a:p>
            <a:r>
              <a:rPr lang="en-US" sz="1200" dirty="0">
                <a:latin typeface="Garamond" panose="02020404030301010803" pitchFamily="18" charset="0"/>
              </a:rPr>
              <a:t>(Photos: NPS)</a:t>
            </a:r>
          </a:p>
        </p:txBody>
      </p:sp>
    </p:spTree>
    <p:extLst>
      <p:ext uri="{BB962C8B-B14F-4D97-AF65-F5344CB8AC3E}">
        <p14:creationId xmlns:p14="http://schemas.microsoft.com/office/powerpoint/2010/main" val="382805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3A251-60F4-2746-B63F-FE12313B0862}"/>
              </a:ext>
            </a:extLst>
          </p:cNvPr>
          <p:cNvSpPr>
            <a:spLocks noGrp="1"/>
          </p:cNvSpPr>
          <p:nvPr>
            <p:ph type="title"/>
          </p:nvPr>
        </p:nvSpPr>
        <p:spPr>
          <a:xfrm>
            <a:off x="3038498" y="205742"/>
            <a:ext cx="7950984" cy="1081705"/>
          </a:xfrm>
        </p:spPr>
        <p:txBody>
          <a:bodyPr>
            <a:normAutofit/>
          </a:bodyPr>
          <a:lstStyle/>
          <a:p>
            <a:r>
              <a:rPr lang="en-US" dirty="0">
                <a:latin typeface="Garamond" panose="02020404030301010803" pitchFamily="18" charset="0"/>
              </a:rPr>
              <a:t>Animals of the </a:t>
            </a:r>
            <a:r>
              <a:rPr lang="en-US" dirty="0">
                <a:latin typeface="Zapfino" panose="03030300040707070C03" pitchFamily="66" charset="77"/>
              </a:rPr>
              <a:t>Chaparral</a:t>
            </a:r>
            <a:endParaRPr lang="en-US" dirty="0"/>
          </a:p>
        </p:txBody>
      </p:sp>
      <p:sp>
        <p:nvSpPr>
          <p:cNvPr id="5" name="TextBox 4">
            <a:extLst>
              <a:ext uri="{FF2B5EF4-FFF2-40B4-BE49-F238E27FC236}">
                <a16:creationId xmlns:a16="http://schemas.microsoft.com/office/drawing/2014/main" xmlns="" id="{5784039D-3BB0-7049-A45E-1088772A8FC7}"/>
              </a:ext>
            </a:extLst>
          </p:cNvPr>
          <p:cNvSpPr txBox="1"/>
          <p:nvPr/>
        </p:nvSpPr>
        <p:spPr>
          <a:xfrm>
            <a:off x="-22820" y="6545970"/>
            <a:ext cx="5860120" cy="276999"/>
          </a:xfrm>
          <a:prstGeom prst="rect">
            <a:avLst/>
          </a:prstGeom>
          <a:noFill/>
        </p:spPr>
        <p:txBody>
          <a:bodyPr wrap="square" rtlCol="0">
            <a:spAutoFit/>
          </a:bodyPr>
          <a:lstStyle/>
          <a:p>
            <a:r>
              <a:rPr lang="en-US" sz="1200" dirty="0">
                <a:latin typeface="Garamond" panose="02020404030301010803" pitchFamily="18" charset="0"/>
              </a:rPr>
              <a:t>(Deer Photo: Brendan </a:t>
            </a:r>
            <a:r>
              <a:rPr lang="en-US" sz="1200" dirty="0" err="1">
                <a:latin typeface="Garamond" panose="02020404030301010803" pitchFamily="18" charset="0"/>
              </a:rPr>
              <a:t>Oneal</a:t>
            </a:r>
            <a:r>
              <a:rPr lang="en-US" sz="1200" dirty="0">
                <a:latin typeface="Garamond" panose="02020404030301010803" pitchFamily="18" charset="0"/>
              </a:rPr>
              <a:t>; Woodrat Photo: Scott Tremor (CCI, 2009, p. 5); Other: NPS)</a:t>
            </a:r>
          </a:p>
        </p:txBody>
      </p:sp>
      <p:pic>
        <p:nvPicPr>
          <p:cNvPr id="17" name="Picture 16">
            <a:extLst>
              <a:ext uri="{FF2B5EF4-FFF2-40B4-BE49-F238E27FC236}">
                <a16:creationId xmlns:a16="http://schemas.microsoft.com/office/drawing/2014/main" xmlns="" id="{36671A44-80C2-2D46-9951-51AE6BE81DC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1348" y="3187034"/>
            <a:ext cx="4471785" cy="3264460"/>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171D14A9-C8F2-D94A-8F11-CF753ABF7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564" y="213856"/>
            <a:ext cx="3967490" cy="2646070"/>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xmlns="" id="{FA418973-DF75-9A44-BA63-34D2B17DBF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3108" y="3334769"/>
            <a:ext cx="5029349" cy="3349700"/>
          </a:xfrm>
          <a:prstGeom prst="rect">
            <a:avLst/>
          </a:prstGeom>
          <a:ln w="88900" cap="sq" cmpd="thickThin">
            <a:solidFill>
              <a:srgbClr val="000000"/>
            </a:solidFill>
            <a:prstDash val="solid"/>
            <a:miter lim="800000"/>
          </a:ln>
          <a:effectLst>
            <a:innerShdw blurRad="76200">
              <a:srgbClr val="000000"/>
            </a:innerShdw>
          </a:effectLst>
        </p:spPr>
      </p:pic>
      <p:pic>
        <p:nvPicPr>
          <p:cNvPr id="2049" name="Picture 1" descr="page5image131012352">
            <a:extLst>
              <a:ext uri="{FF2B5EF4-FFF2-40B4-BE49-F238E27FC236}">
                <a16:creationId xmlns:a16="http://schemas.microsoft.com/office/drawing/2014/main" xmlns="" id="{1EE8EFBF-4B4E-5F41-A992-971601427E1F}"/>
              </a:ext>
            </a:extLst>
          </p:cNvPr>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bwMode="auto">
          <a:xfrm>
            <a:off x="5552442" y="1419973"/>
            <a:ext cx="3120072" cy="24386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C599FD75-1E01-EC4F-98F0-EA78AD197BCE}"/>
              </a:ext>
            </a:extLst>
          </p:cNvPr>
          <p:cNvSpPr txBox="1"/>
          <p:nvPr/>
        </p:nvSpPr>
        <p:spPr>
          <a:xfrm>
            <a:off x="9065130" y="974863"/>
            <a:ext cx="2260395" cy="958596"/>
          </a:xfrm>
          <a:prstGeom prst="rect">
            <a:avLst/>
          </a:prstGeom>
          <a:noFill/>
        </p:spPr>
        <p:txBody>
          <a:bodyPr wrap="square" rtlCol="0">
            <a:spAutoFit/>
          </a:bodyPr>
          <a:lstStyle/>
          <a:p>
            <a:pPr algn="ctr"/>
            <a:r>
              <a:rPr lang="en-US" sz="2000" b="1" dirty="0">
                <a:solidFill>
                  <a:schemeClr val="accent1"/>
                </a:solidFill>
                <a:latin typeface="Zapfino" panose="03030300040707070C03" pitchFamily="66" charset="77"/>
              </a:rPr>
              <a:t>Mammals</a:t>
            </a:r>
            <a:endParaRPr lang="en-US" sz="2000" dirty="0">
              <a:solidFill>
                <a:schemeClr val="accent1"/>
              </a:solidFill>
              <a:latin typeface="Garamond Regular"/>
            </a:endParaRPr>
          </a:p>
        </p:txBody>
      </p:sp>
      <p:sp>
        <p:nvSpPr>
          <p:cNvPr id="22" name="TextBox 21">
            <a:extLst>
              <a:ext uri="{FF2B5EF4-FFF2-40B4-BE49-F238E27FC236}">
                <a16:creationId xmlns:a16="http://schemas.microsoft.com/office/drawing/2014/main" xmlns="" id="{54A7A3C1-80A9-7444-8A4D-DFB69A9B9AC8}"/>
              </a:ext>
            </a:extLst>
          </p:cNvPr>
          <p:cNvSpPr txBox="1"/>
          <p:nvPr/>
        </p:nvSpPr>
        <p:spPr>
          <a:xfrm>
            <a:off x="2241536" y="6082162"/>
            <a:ext cx="1331408" cy="369332"/>
          </a:xfrm>
          <a:prstGeom prst="rect">
            <a:avLst/>
          </a:prstGeom>
          <a:noFill/>
        </p:spPr>
        <p:txBody>
          <a:bodyPr wrap="square" rtlCol="0">
            <a:spAutoFit/>
          </a:bodyPr>
          <a:lstStyle/>
          <a:p>
            <a:pPr algn="ctr"/>
            <a:r>
              <a:rPr lang="en-US" b="1" dirty="0">
                <a:solidFill>
                  <a:schemeClr val="accent2">
                    <a:lumMod val="50000"/>
                  </a:schemeClr>
                </a:solidFill>
                <a:latin typeface="Garamond" panose="02020404030301010803" pitchFamily="18" charset="0"/>
              </a:rPr>
              <a:t>Mule Deer</a:t>
            </a:r>
          </a:p>
        </p:txBody>
      </p:sp>
      <p:sp>
        <p:nvSpPr>
          <p:cNvPr id="23" name="TextBox 22">
            <a:extLst>
              <a:ext uri="{FF2B5EF4-FFF2-40B4-BE49-F238E27FC236}">
                <a16:creationId xmlns:a16="http://schemas.microsoft.com/office/drawing/2014/main" xmlns="" id="{4F7692C3-C64A-E04D-B6D0-47D40025E183}"/>
              </a:ext>
            </a:extLst>
          </p:cNvPr>
          <p:cNvSpPr txBox="1"/>
          <p:nvPr/>
        </p:nvSpPr>
        <p:spPr>
          <a:xfrm>
            <a:off x="910948" y="2454645"/>
            <a:ext cx="1660802" cy="369332"/>
          </a:xfrm>
          <a:prstGeom prst="rect">
            <a:avLst/>
          </a:prstGeom>
          <a:noFill/>
        </p:spPr>
        <p:txBody>
          <a:bodyPr wrap="square" rtlCol="0">
            <a:spAutoFit/>
          </a:bodyPr>
          <a:lstStyle/>
          <a:p>
            <a:pPr algn="ctr"/>
            <a:r>
              <a:rPr lang="en-US" b="1" dirty="0">
                <a:latin typeface="Garamond" panose="02020404030301010803" pitchFamily="18" charset="0"/>
              </a:rPr>
              <a:t>Skunk</a:t>
            </a:r>
          </a:p>
        </p:txBody>
      </p:sp>
      <p:sp>
        <p:nvSpPr>
          <p:cNvPr id="24" name="TextBox 23">
            <a:extLst>
              <a:ext uri="{FF2B5EF4-FFF2-40B4-BE49-F238E27FC236}">
                <a16:creationId xmlns:a16="http://schemas.microsoft.com/office/drawing/2014/main" xmlns="" id="{9E546BC2-F63D-1C46-8EF0-66C46A210018}"/>
              </a:ext>
            </a:extLst>
          </p:cNvPr>
          <p:cNvSpPr txBox="1"/>
          <p:nvPr/>
        </p:nvSpPr>
        <p:spPr>
          <a:xfrm>
            <a:off x="5170054" y="3489318"/>
            <a:ext cx="1733054" cy="369332"/>
          </a:xfrm>
          <a:prstGeom prst="rect">
            <a:avLst/>
          </a:prstGeom>
          <a:noFill/>
        </p:spPr>
        <p:txBody>
          <a:bodyPr wrap="square" rtlCol="0">
            <a:spAutoFit/>
          </a:bodyPr>
          <a:lstStyle/>
          <a:p>
            <a:pPr algn="ctr"/>
            <a:r>
              <a:rPr lang="en-US" b="1" dirty="0">
                <a:latin typeface="Garamond" panose="02020404030301010803" pitchFamily="18" charset="0"/>
              </a:rPr>
              <a:t>Woodrat</a:t>
            </a:r>
          </a:p>
        </p:txBody>
      </p:sp>
      <p:sp>
        <p:nvSpPr>
          <p:cNvPr id="25" name="TextBox 24">
            <a:extLst>
              <a:ext uri="{FF2B5EF4-FFF2-40B4-BE49-F238E27FC236}">
                <a16:creationId xmlns:a16="http://schemas.microsoft.com/office/drawing/2014/main" xmlns="" id="{14DCB7F1-DA7A-1440-ADD4-4C58D041E39B}"/>
              </a:ext>
            </a:extLst>
          </p:cNvPr>
          <p:cNvSpPr txBox="1"/>
          <p:nvPr/>
        </p:nvSpPr>
        <p:spPr>
          <a:xfrm>
            <a:off x="10638527" y="6266828"/>
            <a:ext cx="1373995" cy="369332"/>
          </a:xfrm>
          <a:prstGeom prst="rect">
            <a:avLst/>
          </a:prstGeom>
          <a:noFill/>
        </p:spPr>
        <p:txBody>
          <a:bodyPr wrap="square" rtlCol="0">
            <a:spAutoFit/>
          </a:bodyPr>
          <a:lstStyle/>
          <a:p>
            <a:pPr algn="ctr"/>
            <a:r>
              <a:rPr lang="en-US" b="1" dirty="0">
                <a:latin typeface="Garamond" panose="02020404030301010803" pitchFamily="18" charset="0"/>
              </a:rPr>
              <a:t>Gopher</a:t>
            </a:r>
          </a:p>
        </p:txBody>
      </p:sp>
    </p:spTree>
    <p:extLst>
      <p:ext uri="{BB962C8B-B14F-4D97-AF65-F5344CB8AC3E}">
        <p14:creationId xmlns:p14="http://schemas.microsoft.com/office/powerpoint/2010/main" val="4336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0B801-7A01-644A-AC66-64C22F11EF17}"/>
              </a:ext>
            </a:extLst>
          </p:cNvPr>
          <p:cNvSpPr>
            <a:spLocks noGrp="1"/>
          </p:cNvSpPr>
          <p:nvPr>
            <p:ph type="title"/>
          </p:nvPr>
        </p:nvSpPr>
        <p:spPr>
          <a:xfrm>
            <a:off x="3107434" y="231373"/>
            <a:ext cx="7958331" cy="743490"/>
          </a:xfrm>
        </p:spPr>
        <p:txBody>
          <a:bodyPr>
            <a:normAutofit/>
          </a:bodyPr>
          <a:lstStyle/>
          <a:p>
            <a:r>
              <a:rPr lang="en-US" dirty="0">
                <a:latin typeface="Garamond" panose="02020404030301010803" pitchFamily="18" charset="0"/>
              </a:rPr>
              <a:t>Animals of the </a:t>
            </a:r>
            <a:r>
              <a:rPr lang="en-US" dirty="0">
                <a:latin typeface="Zapfino" panose="03030300040707070C03" pitchFamily="66" charset="77"/>
              </a:rPr>
              <a:t>Chaparral</a:t>
            </a:r>
            <a:endParaRPr lang="en-US" dirty="0"/>
          </a:p>
        </p:txBody>
      </p:sp>
      <p:sp>
        <p:nvSpPr>
          <p:cNvPr id="7" name="TextBox 6">
            <a:extLst>
              <a:ext uri="{FF2B5EF4-FFF2-40B4-BE49-F238E27FC236}">
                <a16:creationId xmlns:a16="http://schemas.microsoft.com/office/drawing/2014/main" xmlns="" id="{01DAC666-3B69-D443-A9D2-968DAF499E6E}"/>
              </a:ext>
            </a:extLst>
          </p:cNvPr>
          <p:cNvSpPr txBox="1"/>
          <p:nvPr/>
        </p:nvSpPr>
        <p:spPr>
          <a:xfrm>
            <a:off x="11201400" y="6627167"/>
            <a:ext cx="1167505" cy="461665"/>
          </a:xfrm>
          <a:prstGeom prst="rect">
            <a:avLst/>
          </a:prstGeom>
          <a:noFill/>
        </p:spPr>
        <p:txBody>
          <a:bodyPr wrap="square" rtlCol="0">
            <a:spAutoFit/>
          </a:bodyPr>
          <a:lstStyle/>
          <a:p>
            <a:r>
              <a:rPr lang="en-US" sz="1200" dirty="0">
                <a:latin typeface="Garamond Regular"/>
              </a:rPr>
              <a:t>(Photos: NPS)</a:t>
            </a:r>
          </a:p>
          <a:p>
            <a:endParaRPr lang="en-US" sz="1200" dirty="0">
              <a:latin typeface="Garamond Regular"/>
            </a:endParaRPr>
          </a:p>
        </p:txBody>
      </p:sp>
      <p:sp>
        <p:nvSpPr>
          <p:cNvPr id="8" name="TextBox 7">
            <a:extLst>
              <a:ext uri="{FF2B5EF4-FFF2-40B4-BE49-F238E27FC236}">
                <a16:creationId xmlns:a16="http://schemas.microsoft.com/office/drawing/2014/main" xmlns="" id="{0A012776-685A-9A4B-B711-3107E8646DDC}"/>
              </a:ext>
            </a:extLst>
          </p:cNvPr>
          <p:cNvSpPr txBox="1"/>
          <p:nvPr/>
        </p:nvSpPr>
        <p:spPr>
          <a:xfrm>
            <a:off x="7086599" y="992655"/>
            <a:ext cx="4238925" cy="958596"/>
          </a:xfrm>
          <a:prstGeom prst="rect">
            <a:avLst/>
          </a:prstGeom>
          <a:noFill/>
        </p:spPr>
        <p:txBody>
          <a:bodyPr wrap="square" rtlCol="0">
            <a:spAutoFit/>
          </a:bodyPr>
          <a:lstStyle/>
          <a:p>
            <a:pPr algn="ctr"/>
            <a:r>
              <a:rPr lang="en-US" sz="2000" b="1" dirty="0">
                <a:solidFill>
                  <a:schemeClr val="accent1"/>
                </a:solidFill>
                <a:latin typeface="Zapfino" panose="03030300040707070C03" pitchFamily="66" charset="77"/>
              </a:rPr>
              <a:t>Reptiles &amp; Amphibians</a:t>
            </a:r>
            <a:endParaRPr lang="en-US" sz="2000" dirty="0">
              <a:solidFill>
                <a:schemeClr val="accent1"/>
              </a:solidFill>
              <a:latin typeface="Garamond Regular"/>
            </a:endParaRPr>
          </a:p>
        </p:txBody>
      </p:sp>
      <p:pic>
        <p:nvPicPr>
          <p:cNvPr id="5" name="Picture 4">
            <a:extLst>
              <a:ext uri="{FF2B5EF4-FFF2-40B4-BE49-F238E27FC236}">
                <a16:creationId xmlns:a16="http://schemas.microsoft.com/office/drawing/2014/main" xmlns="" id="{4B2AA8A0-4240-1340-8DDE-DBE2B1006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1663" y="1094627"/>
            <a:ext cx="3213855" cy="2143443"/>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xmlns="" id="{1C7EE8B2-2A95-D24A-B54D-0D9038BCC7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0008" y="3522158"/>
            <a:ext cx="3569497" cy="3018647"/>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xmlns="" id="{E834FB85-D44F-2E44-A322-E7487D4053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58659" y="1969043"/>
            <a:ext cx="2607106" cy="2372455"/>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a:extLst>
              <a:ext uri="{FF2B5EF4-FFF2-40B4-BE49-F238E27FC236}">
                <a16:creationId xmlns:a16="http://schemas.microsoft.com/office/drawing/2014/main" xmlns="" id="{932F1B33-8FFC-3648-A74B-1BF4E33265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3293" y="4201462"/>
            <a:ext cx="2795789" cy="2472475"/>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xmlns="" id="{3212D091-BBB4-B648-B7F1-AA333FA239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2610" y="231373"/>
            <a:ext cx="2387972" cy="3290785"/>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xmlns="" id="{428C4878-9131-F648-803A-A01C935853A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0688" y="3796588"/>
            <a:ext cx="3368804" cy="2900400"/>
          </a:xfrm>
          <a:prstGeom prst="rect">
            <a:avLst/>
          </a:prstGeom>
          <a:ln w="889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xmlns="" id="{B55466FD-76AF-1144-96F4-7D18F4AA5A8B}"/>
              </a:ext>
            </a:extLst>
          </p:cNvPr>
          <p:cNvSpPr txBox="1"/>
          <p:nvPr/>
        </p:nvSpPr>
        <p:spPr>
          <a:xfrm>
            <a:off x="866195" y="3147997"/>
            <a:ext cx="1660802" cy="369332"/>
          </a:xfrm>
          <a:prstGeom prst="rect">
            <a:avLst/>
          </a:prstGeom>
          <a:noFill/>
        </p:spPr>
        <p:txBody>
          <a:bodyPr wrap="square" rtlCol="0">
            <a:spAutoFit/>
          </a:bodyPr>
          <a:lstStyle/>
          <a:p>
            <a:pPr algn="ctr"/>
            <a:r>
              <a:rPr lang="en-US" dirty="0">
                <a:latin typeface="Garamond" panose="02020404030301010803" pitchFamily="18" charset="0"/>
              </a:rPr>
              <a:t>Western Toad</a:t>
            </a:r>
          </a:p>
        </p:txBody>
      </p:sp>
      <p:sp>
        <p:nvSpPr>
          <p:cNvPr id="20" name="TextBox 19">
            <a:extLst>
              <a:ext uri="{FF2B5EF4-FFF2-40B4-BE49-F238E27FC236}">
                <a16:creationId xmlns:a16="http://schemas.microsoft.com/office/drawing/2014/main" xmlns="" id="{678816B4-890D-C341-A365-7CA513B28011}"/>
              </a:ext>
            </a:extLst>
          </p:cNvPr>
          <p:cNvSpPr txBox="1"/>
          <p:nvPr/>
        </p:nvSpPr>
        <p:spPr>
          <a:xfrm>
            <a:off x="76341" y="6304605"/>
            <a:ext cx="1660802" cy="369332"/>
          </a:xfrm>
          <a:prstGeom prst="rect">
            <a:avLst/>
          </a:prstGeom>
          <a:noFill/>
        </p:spPr>
        <p:txBody>
          <a:bodyPr wrap="square" rtlCol="0">
            <a:spAutoFit/>
          </a:bodyPr>
          <a:lstStyle/>
          <a:p>
            <a:pPr algn="ctr"/>
            <a:r>
              <a:rPr lang="en-US" dirty="0">
                <a:latin typeface="Garamond" panose="02020404030301010803" pitchFamily="18" charset="0"/>
              </a:rPr>
              <a:t>Gopher Snake</a:t>
            </a:r>
          </a:p>
        </p:txBody>
      </p:sp>
      <p:sp>
        <p:nvSpPr>
          <p:cNvPr id="21" name="TextBox 20">
            <a:extLst>
              <a:ext uri="{FF2B5EF4-FFF2-40B4-BE49-F238E27FC236}">
                <a16:creationId xmlns:a16="http://schemas.microsoft.com/office/drawing/2014/main" xmlns="" id="{0FA81756-B666-794F-9A15-6519DFD43DE8}"/>
              </a:ext>
            </a:extLst>
          </p:cNvPr>
          <p:cNvSpPr txBox="1"/>
          <p:nvPr/>
        </p:nvSpPr>
        <p:spPr>
          <a:xfrm>
            <a:off x="5117134" y="6171473"/>
            <a:ext cx="2054265" cy="369332"/>
          </a:xfrm>
          <a:prstGeom prst="rect">
            <a:avLst/>
          </a:prstGeom>
          <a:noFill/>
        </p:spPr>
        <p:txBody>
          <a:bodyPr wrap="square" rtlCol="0">
            <a:spAutoFit/>
          </a:bodyPr>
          <a:lstStyle/>
          <a:p>
            <a:pPr algn="ctr"/>
            <a:r>
              <a:rPr lang="en-US" dirty="0">
                <a:solidFill>
                  <a:schemeClr val="accent2">
                    <a:lumMod val="50000"/>
                  </a:schemeClr>
                </a:solidFill>
                <a:latin typeface="Garamond" panose="02020404030301010803" pitchFamily="18" charset="0"/>
              </a:rPr>
              <a:t>Pacific Rattlesnake</a:t>
            </a:r>
          </a:p>
        </p:txBody>
      </p:sp>
      <p:sp>
        <p:nvSpPr>
          <p:cNvPr id="22" name="TextBox 21">
            <a:extLst>
              <a:ext uri="{FF2B5EF4-FFF2-40B4-BE49-F238E27FC236}">
                <a16:creationId xmlns:a16="http://schemas.microsoft.com/office/drawing/2014/main" xmlns="" id="{F4162B26-D8FF-6D4A-A5CF-E52A957E1AFF}"/>
              </a:ext>
            </a:extLst>
          </p:cNvPr>
          <p:cNvSpPr txBox="1"/>
          <p:nvPr/>
        </p:nvSpPr>
        <p:spPr>
          <a:xfrm>
            <a:off x="4029446" y="2826116"/>
            <a:ext cx="2175376" cy="369332"/>
          </a:xfrm>
          <a:prstGeom prst="rect">
            <a:avLst/>
          </a:prstGeom>
          <a:noFill/>
        </p:spPr>
        <p:txBody>
          <a:bodyPr wrap="square" rtlCol="0">
            <a:spAutoFit/>
          </a:bodyPr>
          <a:lstStyle/>
          <a:p>
            <a:pPr algn="ctr"/>
            <a:r>
              <a:rPr lang="en-US" dirty="0">
                <a:latin typeface="Garamond" panose="02020404030301010803" pitchFamily="18" charset="0"/>
              </a:rPr>
              <a:t>Coast Horned Lizard</a:t>
            </a:r>
          </a:p>
        </p:txBody>
      </p:sp>
      <p:sp>
        <p:nvSpPr>
          <p:cNvPr id="23" name="TextBox 22">
            <a:extLst>
              <a:ext uri="{FF2B5EF4-FFF2-40B4-BE49-F238E27FC236}">
                <a16:creationId xmlns:a16="http://schemas.microsoft.com/office/drawing/2014/main" xmlns="" id="{94FF93BF-581B-8945-939F-EAA3B85FA0DC}"/>
              </a:ext>
            </a:extLst>
          </p:cNvPr>
          <p:cNvSpPr txBox="1"/>
          <p:nvPr/>
        </p:nvSpPr>
        <p:spPr>
          <a:xfrm>
            <a:off x="8458659" y="3796588"/>
            <a:ext cx="2203119" cy="369332"/>
          </a:xfrm>
          <a:prstGeom prst="rect">
            <a:avLst/>
          </a:prstGeom>
          <a:noFill/>
        </p:spPr>
        <p:txBody>
          <a:bodyPr wrap="square" rtlCol="0">
            <a:spAutoFit/>
          </a:bodyPr>
          <a:lstStyle/>
          <a:p>
            <a:pPr algn="ctr"/>
            <a:r>
              <a:rPr lang="en-US" dirty="0">
                <a:latin typeface="Garamond" panose="02020404030301010803" pitchFamily="18" charset="0"/>
              </a:rPr>
              <a:t>Side-Blotched Lizard</a:t>
            </a:r>
          </a:p>
        </p:txBody>
      </p:sp>
      <p:sp>
        <p:nvSpPr>
          <p:cNvPr id="24" name="TextBox 23">
            <a:extLst>
              <a:ext uri="{FF2B5EF4-FFF2-40B4-BE49-F238E27FC236}">
                <a16:creationId xmlns:a16="http://schemas.microsoft.com/office/drawing/2014/main" xmlns="" id="{A318E48E-9BF7-8D4E-8550-2D72DD9ED1DC}"/>
              </a:ext>
            </a:extLst>
          </p:cNvPr>
          <p:cNvSpPr txBox="1"/>
          <p:nvPr/>
        </p:nvSpPr>
        <p:spPr>
          <a:xfrm>
            <a:off x="8001699" y="6334736"/>
            <a:ext cx="2137383" cy="369332"/>
          </a:xfrm>
          <a:prstGeom prst="rect">
            <a:avLst/>
          </a:prstGeom>
          <a:noFill/>
        </p:spPr>
        <p:txBody>
          <a:bodyPr wrap="square" rtlCol="0">
            <a:spAutoFit/>
          </a:bodyPr>
          <a:lstStyle/>
          <a:p>
            <a:pPr algn="ctr"/>
            <a:r>
              <a:rPr lang="en-US" dirty="0">
                <a:latin typeface="Garamond" panose="02020404030301010803" pitchFamily="18" charset="0"/>
              </a:rPr>
              <a:t>Western Fence Lizard</a:t>
            </a:r>
          </a:p>
        </p:txBody>
      </p:sp>
    </p:spTree>
    <p:extLst>
      <p:ext uri="{BB962C8B-B14F-4D97-AF65-F5344CB8AC3E}">
        <p14:creationId xmlns:p14="http://schemas.microsoft.com/office/powerpoint/2010/main" val="3927236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4AB76-B16F-E348-8FFB-0D405D6BBFA8}"/>
              </a:ext>
            </a:extLst>
          </p:cNvPr>
          <p:cNvSpPr>
            <a:spLocks noGrp="1"/>
          </p:cNvSpPr>
          <p:nvPr>
            <p:ph type="title"/>
          </p:nvPr>
        </p:nvSpPr>
        <p:spPr>
          <a:xfrm>
            <a:off x="3241884" y="200699"/>
            <a:ext cx="7950984" cy="1081705"/>
          </a:xfrm>
        </p:spPr>
        <p:txBody>
          <a:bodyPr>
            <a:normAutofit/>
          </a:bodyPr>
          <a:lstStyle/>
          <a:p>
            <a:r>
              <a:rPr lang="en-US" dirty="0"/>
              <a:t>Why is </a:t>
            </a:r>
            <a:r>
              <a:rPr lang="en-US" dirty="0">
                <a:solidFill>
                  <a:schemeClr val="accent1"/>
                </a:solidFill>
                <a:latin typeface="Zapfino" panose="03030300040707070C03" pitchFamily="66" charset="77"/>
              </a:rPr>
              <a:t>Chaparral</a:t>
            </a:r>
            <a:r>
              <a:rPr lang="en-US" dirty="0"/>
              <a:t>  Important?</a:t>
            </a:r>
          </a:p>
        </p:txBody>
      </p:sp>
      <p:sp>
        <p:nvSpPr>
          <p:cNvPr id="5" name="Content Placeholder 2">
            <a:extLst>
              <a:ext uri="{FF2B5EF4-FFF2-40B4-BE49-F238E27FC236}">
                <a16:creationId xmlns:a16="http://schemas.microsoft.com/office/drawing/2014/main" xmlns="" id="{2B61CDF2-CE40-BF40-B423-97700AF01DBD}"/>
              </a:ext>
            </a:extLst>
          </p:cNvPr>
          <p:cNvSpPr txBox="1">
            <a:spLocks noGrp="1"/>
          </p:cNvSpPr>
          <p:nvPr>
            <p:ph sz="half" idx="2"/>
          </p:nvPr>
        </p:nvSpPr>
        <p:spPr>
          <a:xfrm>
            <a:off x="7400076" y="1558080"/>
            <a:ext cx="3894222" cy="4449170"/>
          </a:xfrm>
          <a:prstGeom prst="rect">
            <a:avLst/>
          </a:prstGeom>
        </p:spPr>
        <p:txBody>
          <a:bodyPr vert="horz" lIns="91440" tIns="45720" rIns="91440" bIns="45720" rtlCol="0" anchor="ct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r>
              <a:rPr lang="en-US" sz="2400" dirty="0">
                <a:solidFill>
                  <a:schemeClr val="accent1"/>
                </a:solidFill>
              </a:rPr>
              <a:t>Carbon storage: helps regulate the warmth of the atmosphere &amp; releases oxygen</a:t>
            </a:r>
          </a:p>
          <a:p>
            <a:r>
              <a:rPr lang="en-US" sz="2400" dirty="0"/>
              <a:t>Recreation: Provides a beautiful and peaceful place to experience California naturally</a:t>
            </a:r>
          </a:p>
        </p:txBody>
      </p:sp>
      <p:sp>
        <p:nvSpPr>
          <p:cNvPr id="6" name="Content Placeholder 2">
            <a:extLst>
              <a:ext uri="{FF2B5EF4-FFF2-40B4-BE49-F238E27FC236}">
                <a16:creationId xmlns:a16="http://schemas.microsoft.com/office/drawing/2014/main" xmlns="" id="{2313D31A-27C4-EE45-B936-DAA0B9BAC58F}"/>
              </a:ext>
            </a:extLst>
          </p:cNvPr>
          <p:cNvSpPr>
            <a:spLocks noGrp="1"/>
          </p:cNvSpPr>
          <p:nvPr>
            <p:ph sz="half" idx="1"/>
          </p:nvPr>
        </p:nvSpPr>
        <p:spPr>
          <a:xfrm>
            <a:off x="2880744" y="1146412"/>
            <a:ext cx="4336632" cy="5413073"/>
          </a:xfrm>
        </p:spPr>
        <p:txBody>
          <a:bodyPr>
            <a:noAutofit/>
          </a:bodyPr>
          <a:lstStyle/>
          <a:p>
            <a:r>
              <a:rPr lang="en-US" sz="2400" dirty="0">
                <a:solidFill>
                  <a:schemeClr val="accent4"/>
                </a:solidFill>
              </a:rPr>
              <a:t>Biodiversity! </a:t>
            </a:r>
            <a:r>
              <a:rPr lang="en-US" sz="2400" dirty="0"/>
              <a:t>Chaparral plants make up 25% of the state’s native plant species, of which almost half are endemics (only found in CA)</a:t>
            </a:r>
          </a:p>
          <a:p>
            <a:r>
              <a:rPr lang="en-US" sz="2400" dirty="0">
                <a:solidFill>
                  <a:schemeClr val="accent1"/>
                </a:solidFill>
              </a:rPr>
              <a:t>Water provision: Shrubs capture water to help replenish underground stores</a:t>
            </a:r>
          </a:p>
          <a:p>
            <a:r>
              <a:rPr lang="en-US" sz="2400" dirty="0"/>
              <a:t>Erosion control: Roots hold the soil to help prevent erosion</a:t>
            </a:r>
          </a:p>
          <a:p>
            <a:endParaRPr lang="en-US" sz="2400" dirty="0">
              <a:solidFill>
                <a:schemeClr val="accent1"/>
              </a:solidFill>
            </a:endParaRPr>
          </a:p>
        </p:txBody>
      </p:sp>
      <p:pic>
        <p:nvPicPr>
          <p:cNvPr id="8" name="Picture 7">
            <a:extLst>
              <a:ext uri="{FF2B5EF4-FFF2-40B4-BE49-F238E27FC236}">
                <a16:creationId xmlns:a16="http://schemas.microsoft.com/office/drawing/2014/main" xmlns="" id="{DEFD95AA-70E6-704B-9F4B-AA055D0B8E7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a:xfrm>
            <a:off x="0" y="0"/>
            <a:ext cx="2436072" cy="6790758"/>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xmlns="" id="{ABA21611-F753-2945-A696-66467F84EAC7}"/>
              </a:ext>
            </a:extLst>
          </p:cNvPr>
          <p:cNvSpPr txBox="1"/>
          <p:nvPr/>
        </p:nvSpPr>
        <p:spPr>
          <a:xfrm>
            <a:off x="2588082" y="6513759"/>
            <a:ext cx="1963271" cy="276999"/>
          </a:xfrm>
          <a:prstGeom prst="rect">
            <a:avLst/>
          </a:prstGeom>
          <a:noFill/>
        </p:spPr>
        <p:txBody>
          <a:bodyPr wrap="square" rtlCol="0">
            <a:spAutoFit/>
          </a:bodyPr>
          <a:lstStyle/>
          <a:p>
            <a:r>
              <a:rPr lang="en-US" sz="1200" dirty="0">
                <a:latin typeface="Garamond" panose="02020404030301010803" pitchFamily="18" charset="0"/>
              </a:rPr>
              <a:t>(Photo: Bethany Szczepanski)</a:t>
            </a:r>
          </a:p>
        </p:txBody>
      </p:sp>
      <p:sp>
        <p:nvSpPr>
          <p:cNvPr id="12" name="TextBox 11">
            <a:extLst>
              <a:ext uri="{FF2B5EF4-FFF2-40B4-BE49-F238E27FC236}">
                <a16:creationId xmlns:a16="http://schemas.microsoft.com/office/drawing/2014/main" xmlns="" id="{48917BCE-25C3-764B-86F0-B37D8B26F2B6}"/>
              </a:ext>
            </a:extLst>
          </p:cNvPr>
          <p:cNvSpPr txBox="1"/>
          <p:nvPr/>
        </p:nvSpPr>
        <p:spPr>
          <a:xfrm>
            <a:off x="372909" y="6369434"/>
            <a:ext cx="1690254" cy="369332"/>
          </a:xfrm>
          <a:prstGeom prst="rect">
            <a:avLst/>
          </a:prstGeom>
          <a:noFill/>
        </p:spPr>
        <p:txBody>
          <a:bodyPr wrap="square" rtlCol="0">
            <a:spAutoFit/>
          </a:bodyPr>
          <a:lstStyle/>
          <a:p>
            <a:pPr algn="ctr"/>
            <a:r>
              <a:rPr lang="en-US" b="1" dirty="0">
                <a:solidFill>
                  <a:schemeClr val="bg2"/>
                </a:solidFill>
                <a:latin typeface="Garamond" panose="02020404030301010803" pitchFamily="18" charset="0"/>
              </a:rPr>
              <a:t>Manzanita</a:t>
            </a:r>
          </a:p>
        </p:txBody>
      </p:sp>
      <p:sp>
        <p:nvSpPr>
          <p:cNvPr id="3" name="TextBox 2">
            <a:extLst>
              <a:ext uri="{FF2B5EF4-FFF2-40B4-BE49-F238E27FC236}">
                <a16:creationId xmlns:a16="http://schemas.microsoft.com/office/drawing/2014/main" xmlns="" id="{F7231042-D6A3-3544-8D44-FF27FD0D1F62}"/>
              </a:ext>
            </a:extLst>
          </p:cNvPr>
          <p:cNvSpPr txBox="1"/>
          <p:nvPr/>
        </p:nvSpPr>
        <p:spPr>
          <a:xfrm>
            <a:off x="11184336" y="6513759"/>
            <a:ext cx="1206500" cy="276999"/>
          </a:xfrm>
          <a:prstGeom prst="rect">
            <a:avLst/>
          </a:prstGeom>
          <a:noFill/>
        </p:spPr>
        <p:txBody>
          <a:bodyPr wrap="square" rtlCol="0">
            <a:spAutoFit/>
          </a:bodyPr>
          <a:lstStyle/>
          <a:p>
            <a:r>
              <a:rPr lang="en-US" sz="1200" dirty="0"/>
              <a:t>(</a:t>
            </a:r>
            <a:r>
              <a:rPr lang="en-US" sz="1200" dirty="0" err="1"/>
              <a:t>Litman</a:t>
            </a:r>
            <a:r>
              <a:rPr lang="en-US" sz="1200" dirty="0"/>
              <a:t>, 2013)</a:t>
            </a:r>
          </a:p>
        </p:txBody>
      </p:sp>
      <p:sp>
        <p:nvSpPr>
          <p:cNvPr id="4" name="TextBox 3">
            <a:extLst>
              <a:ext uri="{FF2B5EF4-FFF2-40B4-BE49-F238E27FC236}">
                <a16:creationId xmlns:a16="http://schemas.microsoft.com/office/drawing/2014/main" xmlns="" id="{7C9BC4F8-8656-E247-86D3-422B35F3B0B5}"/>
              </a:ext>
            </a:extLst>
          </p:cNvPr>
          <p:cNvSpPr txBox="1"/>
          <p:nvPr/>
        </p:nvSpPr>
        <p:spPr>
          <a:xfrm>
            <a:off x="8125713" y="6282926"/>
            <a:ext cx="2442949" cy="369332"/>
          </a:xfrm>
          <a:prstGeom prst="rect">
            <a:avLst/>
          </a:prstGeom>
          <a:noFill/>
        </p:spPr>
        <p:txBody>
          <a:bodyPr wrap="square" rtlCol="0">
            <a:spAutoFit/>
          </a:bodyPr>
          <a:lstStyle/>
          <a:p>
            <a:r>
              <a:rPr lang="en-US" dirty="0">
                <a:hlinkClick r:id="rId5"/>
              </a:rPr>
              <a:t>Valuing Chaparral Video</a:t>
            </a:r>
            <a:endParaRPr lang="en-US" dirty="0"/>
          </a:p>
        </p:txBody>
      </p:sp>
    </p:spTree>
    <p:extLst>
      <p:ext uri="{BB962C8B-B14F-4D97-AF65-F5344CB8AC3E}">
        <p14:creationId xmlns:p14="http://schemas.microsoft.com/office/powerpoint/2010/main" val="1245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10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10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10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10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26" dur="10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10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3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39A0B-8C73-B94E-A536-BF2765D48374}"/>
              </a:ext>
            </a:extLst>
          </p:cNvPr>
          <p:cNvSpPr>
            <a:spLocks noGrp="1"/>
          </p:cNvSpPr>
          <p:nvPr>
            <p:ph type="title"/>
          </p:nvPr>
        </p:nvSpPr>
        <p:spPr>
          <a:xfrm>
            <a:off x="5170192" y="300232"/>
            <a:ext cx="6150865" cy="1077229"/>
          </a:xfrm>
        </p:spPr>
        <p:txBody>
          <a:bodyPr>
            <a:normAutofit/>
          </a:bodyPr>
          <a:lstStyle/>
          <a:p>
            <a:pPr algn="ctr"/>
            <a:r>
              <a:rPr lang="en-US" dirty="0"/>
              <a:t>What is a </a:t>
            </a:r>
            <a:r>
              <a:rPr lang="en-US" dirty="0">
                <a:solidFill>
                  <a:schemeClr val="accent1"/>
                </a:solidFill>
                <a:latin typeface="Zapfino" panose="03030300040707070C03" pitchFamily="66" charset="77"/>
              </a:rPr>
              <a:t>plant community</a:t>
            </a:r>
            <a:r>
              <a:rPr lang="en-US" dirty="0">
                <a:latin typeface="Zapfino" panose="03030300040707070C03" pitchFamily="66" charset="77"/>
              </a:rPr>
              <a:t>?</a:t>
            </a:r>
          </a:p>
        </p:txBody>
      </p:sp>
      <p:sp>
        <p:nvSpPr>
          <p:cNvPr id="3" name="Content Placeholder 2">
            <a:extLst>
              <a:ext uri="{FF2B5EF4-FFF2-40B4-BE49-F238E27FC236}">
                <a16:creationId xmlns:a16="http://schemas.microsoft.com/office/drawing/2014/main" xmlns="" id="{A04A464C-CF5E-634A-AEF3-B144EA319BA8}"/>
              </a:ext>
            </a:extLst>
          </p:cNvPr>
          <p:cNvSpPr>
            <a:spLocks noGrp="1"/>
          </p:cNvSpPr>
          <p:nvPr>
            <p:ph idx="1"/>
          </p:nvPr>
        </p:nvSpPr>
        <p:spPr>
          <a:xfrm>
            <a:off x="5711251" y="1517914"/>
            <a:ext cx="5068749" cy="4782181"/>
          </a:xfrm>
        </p:spPr>
        <p:txBody>
          <a:bodyPr>
            <a:normAutofit/>
          </a:bodyPr>
          <a:lstStyle/>
          <a:p>
            <a:pPr marL="0" indent="0" algn="ctr">
              <a:buNone/>
            </a:pPr>
            <a:r>
              <a:rPr lang="en-US" sz="3600" b="0" dirty="0"/>
              <a:t>“Plant communities are </a:t>
            </a:r>
            <a:r>
              <a:rPr lang="en-US" sz="3600" b="0" dirty="0">
                <a:solidFill>
                  <a:schemeClr val="accent1"/>
                </a:solidFill>
              </a:rPr>
              <a:t>groups of plants sharing a common environment </a:t>
            </a:r>
            <a:r>
              <a:rPr lang="en-US" sz="3600" b="0" dirty="0"/>
              <a:t>that interact with each other, animal populations, and the physical environment.”</a:t>
            </a:r>
            <a:endParaRPr lang="en-US" sz="3600" dirty="0"/>
          </a:p>
        </p:txBody>
      </p:sp>
      <p:sp>
        <p:nvSpPr>
          <p:cNvPr id="4" name="TextBox 3">
            <a:extLst>
              <a:ext uri="{FF2B5EF4-FFF2-40B4-BE49-F238E27FC236}">
                <a16:creationId xmlns:a16="http://schemas.microsoft.com/office/drawing/2014/main" xmlns="" id="{BC88B77A-BB2C-9B47-908E-3FFB36A8BEED}"/>
              </a:ext>
            </a:extLst>
          </p:cNvPr>
          <p:cNvSpPr txBox="1"/>
          <p:nvPr/>
        </p:nvSpPr>
        <p:spPr>
          <a:xfrm>
            <a:off x="10520053" y="6581000"/>
            <a:ext cx="2370519" cy="276999"/>
          </a:xfrm>
          <a:prstGeom prst="rect">
            <a:avLst/>
          </a:prstGeom>
          <a:noFill/>
        </p:spPr>
        <p:txBody>
          <a:bodyPr wrap="square" rtlCol="0">
            <a:spAutoFit/>
          </a:bodyPr>
          <a:lstStyle/>
          <a:p>
            <a:r>
              <a:rPr lang="en-US" sz="1200" dirty="0">
                <a:latin typeface="Garamond Regular"/>
              </a:rPr>
              <a:t>(Zimmerman, et al., 2012)</a:t>
            </a:r>
          </a:p>
        </p:txBody>
      </p:sp>
      <p:pic>
        <p:nvPicPr>
          <p:cNvPr id="6" name="Picture 5">
            <a:extLst>
              <a:ext uri="{FF2B5EF4-FFF2-40B4-BE49-F238E27FC236}">
                <a16:creationId xmlns:a16="http://schemas.microsoft.com/office/drawing/2014/main" xmlns="" id="{CB3F7B72-5AAD-F245-96F2-9B3ABD7DCA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xmlns="" id="{509F9808-20C8-EF44-98C6-C78399436511}"/>
              </a:ext>
            </a:extLst>
          </p:cNvPr>
          <p:cNvSpPr txBox="1"/>
          <p:nvPr/>
        </p:nvSpPr>
        <p:spPr>
          <a:xfrm>
            <a:off x="5170192" y="6581001"/>
            <a:ext cx="2171700" cy="276999"/>
          </a:xfrm>
          <a:prstGeom prst="rect">
            <a:avLst/>
          </a:prstGeom>
          <a:noFill/>
        </p:spPr>
        <p:txBody>
          <a:bodyPr wrap="square" rtlCol="0">
            <a:spAutoFit/>
          </a:bodyPr>
          <a:lstStyle/>
          <a:p>
            <a:r>
              <a:rPr lang="en-US" sz="1200" dirty="0">
                <a:latin typeface="Garamond Regular"/>
              </a:rPr>
              <a:t>(Photo: Bethany Szczepanski)</a:t>
            </a:r>
          </a:p>
        </p:txBody>
      </p:sp>
    </p:spTree>
    <p:extLst>
      <p:ext uri="{BB962C8B-B14F-4D97-AF65-F5344CB8AC3E}">
        <p14:creationId xmlns:p14="http://schemas.microsoft.com/office/powerpoint/2010/main" val="193427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81ACAE2-D3A7-3F4D-99AF-3117094531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A9629D0-4220-B04D-9E6B-10FF66C8F0CA}"/>
              </a:ext>
            </a:extLst>
          </p:cNvPr>
          <p:cNvSpPr>
            <a:spLocks noGrp="1"/>
          </p:cNvSpPr>
          <p:nvPr>
            <p:ph type="title"/>
          </p:nvPr>
        </p:nvSpPr>
        <p:spPr>
          <a:xfrm>
            <a:off x="4233669" y="206773"/>
            <a:ext cx="7958331" cy="1077229"/>
          </a:xfrm>
        </p:spPr>
        <p:txBody>
          <a:bodyPr>
            <a:normAutofit/>
          </a:bodyPr>
          <a:lstStyle/>
          <a:p>
            <a:r>
              <a:rPr lang="en-US" dirty="0"/>
              <a:t>Why is </a:t>
            </a:r>
            <a:r>
              <a:rPr lang="en-US" dirty="0">
                <a:latin typeface="Zapfino" panose="03030300040707070C03" pitchFamily="66" charset="77"/>
              </a:rPr>
              <a:t>Chaparral</a:t>
            </a:r>
            <a:r>
              <a:rPr lang="en-US" dirty="0"/>
              <a:t>  Important?</a:t>
            </a:r>
          </a:p>
        </p:txBody>
      </p:sp>
      <p:sp>
        <p:nvSpPr>
          <p:cNvPr id="4" name="Rectangle 3">
            <a:extLst>
              <a:ext uri="{FF2B5EF4-FFF2-40B4-BE49-F238E27FC236}">
                <a16:creationId xmlns:a16="http://schemas.microsoft.com/office/drawing/2014/main" xmlns="" id="{ED04ADCD-D923-654E-90A9-A45DD9EB1F8C}"/>
              </a:ext>
            </a:extLst>
          </p:cNvPr>
          <p:cNvSpPr/>
          <p:nvPr/>
        </p:nvSpPr>
        <p:spPr>
          <a:xfrm>
            <a:off x="9449611" y="6581001"/>
            <a:ext cx="2777171" cy="276999"/>
          </a:xfrm>
          <a:prstGeom prst="rect">
            <a:avLst/>
          </a:prstGeom>
        </p:spPr>
        <p:txBody>
          <a:bodyPr wrap="none">
            <a:spAutoFit/>
          </a:bodyPr>
          <a:lstStyle/>
          <a:p>
            <a:r>
              <a:rPr lang="en-US" sz="1200" dirty="0">
                <a:latin typeface="Garamond Regular"/>
              </a:rPr>
              <a:t>(Halsey, 2011; Photo: Bethany Szczepanski)</a:t>
            </a:r>
          </a:p>
        </p:txBody>
      </p:sp>
      <p:sp>
        <p:nvSpPr>
          <p:cNvPr id="6" name="Content Placeholder 2">
            <a:extLst>
              <a:ext uri="{FF2B5EF4-FFF2-40B4-BE49-F238E27FC236}">
                <a16:creationId xmlns:a16="http://schemas.microsoft.com/office/drawing/2014/main" xmlns="" id="{F90CDAA1-2099-D842-95E6-C66F50D29F8B}"/>
              </a:ext>
            </a:extLst>
          </p:cNvPr>
          <p:cNvSpPr txBox="1">
            <a:spLocks/>
          </p:cNvSpPr>
          <p:nvPr/>
        </p:nvSpPr>
        <p:spPr>
          <a:xfrm>
            <a:off x="215153" y="1888388"/>
            <a:ext cx="4550255" cy="4969612"/>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endParaRPr lang="en-US" dirty="0"/>
          </a:p>
        </p:txBody>
      </p:sp>
      <p:sp>
        <p:nvSpPr>
          <p:cNvPr id="9" name="TextBox 8">
            <a:extLst>
              <a:ext uri="{FF2B5EF4-FFF2-40B4-BE49-F238E27FC236}">
                <a16:creationId xmlns:a16="http://schemas.microsoft.com/office/drawing/2014/main" xmlns="" id="{C0A40293-22FE-E941-ABBF-99B3F3B2C2F5}"/>
              </a:ext>
            </a:extLst>
          </p:cNvPr>
          <p:cNvSpPr txBox="1"/>
          <p:nvPr/>
        </p:nvSpPr>
        <p:spPr>
          <a:xfrm>
            <a:off x="106500" y="745387"/>
            <a:ext cx="4020670" cy="5669578"/>
          </a:xfrm>
          <a:prstGeom prst="ellipse">
            <a:avLst/>
          </a:prstGeom>
          <a:gradFill flip="none" rotWithShape="1">
            <a:gsLst>
              <a:gs pos="0">
                <a:schemeClr val="accent1">
                  <a:tint val="48000"/>
                  <a:alpha val="88000"/>
                  <a:satMod val="105000"/>
                  <a:lumMod val="110000"/>
                </a:schemeClr>
              </a:gs>
              <a:gs pos="100000">
                <a:schemeClr val="accent1">
                  <a:tint val="78000"/>
                  <a:alpha val="92000"/>
                  <a:satMod val="109000"/>
                  <a:lumMod val="100000"/>
                </a:schemeClr>
              </a:gs>
            </a:gsLst>
            <a:lin ang="10800000" scaled="1"/>
            <a:tileRec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solidFill>
                  <a:schemeClr val="accent3">
                    <a:lumMod val="50000"/>
                  </a:schemeClr>
                </a:solidFill>
                <a:latin typeface="Garamond" panose="02020404030301010803" pitchFamily="18" charset="0"/>
              </a:rPr>
              <a:t>“Besides providing a wide variety of ecosystem services (watershed protection, biodiversity, [wildlife] habitat, aesthetics, etc.), </a:t>
            </a:r>
            <a:r>
              <a:rPr lang="en-US" sz="2400" b="1" dirty="0">
                <a:solidFill>
                  <a:schemeClr val="accent3">
                    <a:lumMod val="50000"/>
                  </a:schemeClr>
                </a:solidFill>
                <a:latin typeface="Garamond" panose="02020404030301010803" pitchFamily="18" charset="0"/>
              </a:rPr>
              <a:t>chaparral defines California </a:t>
            </a:r>
            <a:r>
              <a:rPr lang="en-US" sz="2400" dirty="0">
                <a:solidFill>
                  <a:schemeClr val="accent3">
                    <a:lumMod val="50000"/>
                  </a:schemeClr>
                </a:solidFill>
                <a:latin typeface="Garamond" panose="02020404030301010803" pitchFamily="18" charset="0"/>
              </a:rPr>
              <a:t>like no other plant community.”</a:t>
            </a:r>
          </a:p>
          <a:p>
            <a:pPr algn="ctr"/>
            <a:r>
              <a:rPr lang="en-US" sz="1600" dirty="0">
                <a:solidFill>
                  <a:schemeClr val="accent3">
                    <a:lumMod val="50000"/>
                  </a:schemeClr>
                </a:solidFill>
                <a:latin typeface="Garamond" panose="02020404030301010803" pitchFamily="18" charset="0"/>
              </a:rPr>
              <a:t>–Richard Halsey</a:t>
            </a:r>
          </a:p>
        </p:txBody>
      </p:sp>
      <p:sp>
        <p:nvSpPr>
          <p:cNvPr id="3" name="TextBox 2">
            <a:extLst>
              <a:ext uri="{FF2B5EF4-FFF2-40B4-BE49-F238E27FC236}">
                <a16:creationId xmlns:a16="http://schemas.microsoft.com/office/drawing/2014/main" xmlns="" id="{73C70D0A-4FE5-7640-82C8-B66FB4D13B1C}"/>
              </a:ext>
            </a:extLst>
          </p:cNvPr>
          <p:cNvSpPr txBox="1"/>
          <p:nvPr/>
        </p:nvSpPr>
        <p:spPr>
          <a:xfrm>
            <a:off x="71415" y="6473456"/>
            <a:ext cx="2418865" cy="369332"/>
          </a:xfrm>
          <a:prstGeom prst="rect">
            <a:avLst/>
          </a:prstGeom>
          <a:noFill/>
        </p:spPr>
        <p:txBody>
          <a:bodyPr wrap="square" rtlCol="0">
            <a:spAutoFit/>
          </a:bodyPr>
          <a:lstStyle/>
          <a:p>
            <a:r>
              <a:rPr lang="en-US" dirty="0">
                <a:latin typeface="Garamond" panose="02020404030301010803" pitchFamily="18" charset="0"/>
              </a:rPr>
              <a:t>Catalina Mariposa Lily</a:t>
            </a:r>
          </a:p>
        </p:txBody>
      </p:sp>
    </p:spTree>
    <p:extLst>
      <p:ext uri="{BB962C8B-B14F-4D97-AF65-F5344CB8AC3E}">
        <p14:creationId xmlns:p14="http://schemas.microsoft.com/office/powerpoint/2010/main" val="20423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8" repeatCount="indefinite" restart="whenNotActive" fill="hold" evtFilter="cancelBubble" nodeType="interactiveSeq">
                <p:stCondLst>
                  <p:cond delay="indefinite"/>
                  <p:cond evt="onBegin" delay="0">
                    <p:tn val="1"/>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09062 -0.11806 " pathEditMode="relative" rAng="0" ptsTypes="AA">
                                      <p:cBhvr>
                                        <p:cTn id="12" dur="30000" fill="hold"/>
                                        <p:tgtEl>
                                          <p:spTgt spid="8"/>
                                        </p:tgtEl>
                                        <p:attrNameLst>
                                          <p:attrName>ppt_x</p:attrName>
                                          <p:attrName>ppt_y</p:attrName>
                                        </p:attrNameLst>
                                      </p:cBhvr>
                                      <p:rCtr x="-4531" y="-5903"/>
                                    </p:animMotion>
                                  </p:childTnLst>
                                </p:cTn>
                              </p:par>
                              <p:par>
                                <p:cTn id="13" presetID="6" presetClass="emph" presetSubtype="0" accel="50000" decel="50000" fill="hold" nodeType="withEffect">
                                  <p:stCondLst>
                                    <p:cond delay="0"/>
                                  </p:stCondLst>
                                  <p:childTnLst>
                                    <p:animScale>
                                      <p:cBhvr>
                                        <p:cTn id="14" dur="30000" fill="hold"/>
                                        <p:tgtEl>
                                          <p:spTgt spid="8"/>
                                        </p:tgtEl>
                                      </p:cBhvr>
                                      <p:by x="150000" y="150000"/>
                                    </p:animScale>
                                  </p:childTnLst>
                                </p:cTn>
                              </p:par>
                            </p:childTnLst>
                          </p:cTn>
                        </p:par>
                        <p:par>
                          <p:cTn id="15" fill="hold">
                            <p:stCondLst>
                              <p:cond delay="30000"/>
                            </p:stCondLst>
                            <p:childTnLst>
                              <p:par>
                                <p:cTn id="16" presetID="0" presetClass="path" presetSubtype="0" accel="50000" decel="50000" fill="hold" nodeType="afterEffect">
                                  <p:stCondLst>
                                    <p:cond delay="5000"/>
                                  </p:stCondLst>
                                  <p:childTnLst>
                                    <p:animMotion origin="layout" path="M -0.09062 -0.11806 L 0 0 " pathEditMode="relative" rAng="0" ptsTypes="AA">
                                      <p:cBhvr>
                                        <p:cTn id="17" dur="30000" fill="hold"/>
                                        <p:tgtEl>
                                          <p:spTgt spid="8"/>
                                        </p:tgtEl>
                                        <p:attrNameLst>
                                          <p:attrName>ppt_x</p:attrName>
                                          <p:attrName>ppt_y</p:attrName>
                                        </p:attrNameLst>
                                      </p:cBhvr>
                                      <p:rCtr x="4531" y="5903"/>
                                    </p:animMotion>
                                  </p:childTnLst>
                                </p:cTn>
                              </p:par>
                              <p:par>
                                <p:cTn id="18" presetID="6" presetClass="emph" presetSubtype="0" accel="50000" decel="50000" fill="hold" nodeType="withEffect">
                                  <p:stCondLst>
                                    <p:cond delay="5000"/>
                                  </p:stCondLst>
                                  <p:childTnLst>
                                    <p:animScale>
                                      <p:cBhvr>
                                        <p:cTn id="19" dur="30000" fill="hold"/>
                                        <p:tgtEl>
                                          <p:spTgt spid="8"/>
                                        </p:tgtEl>
                                      </p:cBhvr>
                                      <p:by x="150000" y="150000"/>
                                      <p:to x="100000" y="100000"/>
                                    </p:animScale>
                                  </p:childTnLst>
                                </p:cTn>
                              </p:par>
                            </p:childTnLst>
                          </p:cTn>
                        </p:par>
                        <p:par>
                          <p:cTn id="20" fill="hold">
                            <p:stCondLst>
                              <p:cond delay="65000"/>
                            </p:stCondLst>
                            <p:childTnLst>
                              <p:par>
                                <p:cTn id="21" presetID="0" presetClass="path" presetSubtype="0" accel="50000" decel="50000" fill="hold" nodeType="afterEffect">
                                  <p:stCondLst>
                                    <p:cond delay="0"/>
                                  </p:stCondLst>
                                  <p:childTnLst>
                                    <p:animMotion origin="layout" path="M 0 0 L 0 0.00023 " pathEditMode="relative" rAng="0" ptsTypes="AA">
                                      <p:cBhvr>
                                        <p:cTn id="22" dur="5000" fill="hold"/>
                                        <p:tgtEl>
                                          <p:spTgt spid="8"/>
                                        </p:tgtEl>
                                        <p:attrNameLst>
                                          <p:attrName>ppt_x</p:attrName>
                                          <p:attrName>ppt_y</p:attrName>
                                        </p:attrNameLst>
                                      </p:cBhvr>
                                      <p:rCtr x="0" y="0"/>
                                    </p:animMotion>
                                  </p:childTnLst>
                                </p:cTn>
                              </p:par>
                            </p:childTnLst>
                          </p:cTn>
                        </p:par>
                      </p:childTnLst>
                    </p:cTn>
                  </p:par>
                </p:childTnLst>
              </p:cTn>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010F4-44BC-D647-93C8-A6D66AB70DFF}"/>
              </a:ext>
            </a:extLst>
          </p:cNvPr>
          <p:cNvSpPr>
            <a:spLocks noGrp="1"/>
          </p:cNvSpPr>
          <p:nvPr>
            <p:ph type="title"/>
          </p:nvPr>
        </p:nvSpPr>
        <p:spPr>
          <a:xfrm>
            <a:off x="3062184" y="234850"/>
            <a:ext cx="7958331" cy="1077229"/>
          </a:xfrm>
        </p:spPr>
        <p:txBody>
          <a:bodyPr>
            <a:normAutofit/>
          </a:bodyPr>
          <a:lstStyle/>
          <a:p>
            <a:r>
              <a:rPr lang="en-US" dirty="0"/>
              <a:t>Threats to </a:t>
            </a:r>
            <a:r>
              <a:rPr lang="en-US" dirty="0">
                <a:latin typeface="Zapfino" panose="03030300040707070C03" pitchFamily="66" charset="77"/>
              </a:rPr>
              <a:t>Chaparral</a:t>
            </a:r>
          </a:p>
        </p:txBody>
      </p:sp>
      <p:sp>
        <p:nvSpPr>
          <p:cNvPr id="4" name="Content Placeholder 3">
            <a:extLst>
              <a:ext uri="{FF2B5EF4-FFF2-40B4-BE49-F238E27FC236}">
                <a16:creationId xmlns:a16="http://schemas.microsoft.com/office/drawing/2014/main" xmlns="" id="{4B5ED96E-9185-D444-A867-927D62E3E032}"/>
              </a:ext>
            </a:extLst>
          </p:cNvPr>
          <p:cNvSpPr>
            <a:spLocks noGrp="1"/>
          </p:cNvSpPr>
          <p:nvPr>
            <p:ph idx="1"/>
          </p:nvPr>
        </p:nvSpPr>
        <p:spPr>
          <a:xfrm>
            <a:off x="5061078" y="1491279"/>
            <a:ext cx="3960542" cy="5242030"/>
          </a:xfrm>
        </p:spPr>
        <p:txBody>
          <a:bodyPr>
            <a:normAutofit/>
          </a:bodyPr>
          <a:lstStyle/>
          <a:p>
            <a:pPr marL="0" indent="0" algn="ctr">
              <a:buNone/>
            </a:pPr>
            <a:r>
              <a:rPr lang="en-US" sz="2400" u="sng" dirty="0">
                <a:solidFill>
                  <a:schemeClr val="accent1"/>
                </a:solidFill>
              </a:rPr>
              <a:t>Threats</a:t>
            </a:r>
            <a:r>
              <a:rPr lang="en-US" sz="2400" dirty="0">
                <a:solidFill>
                  <a:schemeClr val="accent1"/>
                </a:solidFill>
              </a:rPr>
              <a:t>:</a:t>
            </a:r>
          </a:p>
          <a:p>
            <a:r>
              <a:rPr lang="en-US" sz="2400" b="0" dirty="0"/>
              <a:t>Habitat Loss due to development</a:t>
            </a:r>
          </a:p>
          <a:p>
            <a:r>
              <a:rPr lang="en-US" sz="2400" b="0" dirty="0">
                <a:solidFill>
                  <a:schemeClr val="accent1"/>
                </a:solidFill>
              </a:rPr>
              <a:t>Invasive species</a:t>
            </a:r>
          </a:p>
          <a:p>
            <a:r>
              <a:rPr lang="en-US" sz="2400" b="0" dirty="0"/>
              <a:t>Fragmentation</a:t>
            </a:r>
          </a:p>
          <a:p>
            <a:r>
              <a:rPr lang="en-US" sz="2400" b="0" dirty="0">
                <a:solidFill>
                  <a:schemeClr val="accent1"/>
                </a:solidFill>
              </a:rPr>
              <a:t>Degradation of the ecosystem</a:t>
            </a:r>
          </a:p>
          <a:p>
            <a:r>
              <a:rPr lang="en-US" sz="2400" b="0" dirty="0"/>
              <a:t>Increased fire frequency</a:t>
            </a:r>
          </a:p>
        </p:txBody>
      </p:sp>
      <p:sp>
        <p:nvSpPr>
          <p:cNvPr id="6" name="Content Placeholder 3">
            <a:extLst>
              <a:ext uri="{FF2B5EF4-FFF2-40B4-BE49-F238E27FC236}">
                <a16:creationId xmlns:a16="http://schemas.microsoft.com/office/drawing/2014/main" xmlns="" id="{A1E8598B-7B32-3847-97FF-E2D3F03BA9E2}"/>
              </a:ext>
            </a:extLst>
          </p:cNvPr>
          <p:cNvSpPr txBox="1">
            <a:spLocks/>
          </p:cNvSpPr>
          <p:nvPr/>
        </p:nvSpPr>
        <p:spPr>
          <a:xfrm>
            <a:off x="1223173" y="1461257"/>
            <a:ext cx="3521106" cy="4885898"/>
          </a:xfrm>
          <a:prstGeom prst="rect">
            <a:avLst/>
          </a:prstGeom>
        </p:spPr>
        <p:txBody>
          <a:bodyPr vert="horz" lIns="91440" tIns="45720" rIns="91440" bIns="45720" rtlCol="0" anchor="ctr">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b="1" i="0" kern="1200">
                <a:solidFill>
                  <a:schemeClr val="tx1"/>
                </a:solidFill>
                <a:effectLst/>
                <a:latin typeface="Garamond Bold"/>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b="1" i="0" kern="1200">
                <a:solidFill>
                  <a:schemeClr val="tx1"/>
                </a:solidFill>
                <a:effectLst/>
                <a:latin typeface="Garamond Bold"/>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b="1" i="0" kern="1200">
                <a:solidFill>
                  <a:schemeClr val="tx1"/>
                </a:solidFill>
                <a:effectLst/>
                <a:latin typeface="Garamond Bold"/>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b="1" i="0" kern="1200">
                <a:solidFill>
                  <a:schemeClr val="tx1"/>
                </a:solidFill>
                <a:effectLst/>
                <a:latin typeface="Garamond Bold"/>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a:solidFill>
                  <a:schemeClr val="tx1"/>
                </a:solidFill>
                <a:effectLst/>
                <a:latin typeface="Garamond Bold"/>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b="1" i="0" kern="1200" baseline="0">
                <a:solidFill>
                  <a:schemeClr val="tx1"/>
                </a:solidFill>
                <a:effectLst/>
                <a:latin typeface="Garamond Bold"/>
                <a:ea typeface="+mn-ea"/>
                <a:cs typeface="+mn-cs"/>
              </a:defRPr>
            </a:lvl9pPr>
          </a:lstStyle>
          <a:p>
            <a:pPr marL="0" indent="0" algn="ctr">
              <a:buNone/>
            </a:pPr>
            <a:r>
              <a:rPr lang="en-US" sz="2400" dirty="0"/>
              <a:t>“Due to a combination of threats, </a:t>
            </a:r>
            <a:r>
              <a:rPr lang="en-US" sz="2400" dirty="0" err="1"/>
              <a:t>shrublands</a:t>
            </a:r>
            <a:r>
              <a:rPr lang="en-US" sz="2400" dirty="0"/>
              <a:t> are some of the most endangered and least protected plant communities in California” </a:t>
            </a:r>
            <a:r>
              <a:rPr lang="en-US" sz="1200" dirty="0"/>
              <a:t>(</a:t>
            </a:r>
            <a:r>
              <a:rPr lang="en-US" sz="1200" dirty="0" err="1"/>
              <a:t>Litman</a:t>
            </a:r>
            <a:r>
              <a:rPr lang="en-US" sz="1200" dirty="0"/>
              <a:t>, 2013, p. 3).</a:t>
            </a:r>
          </a:p>
        </p:txBody>
      </p:sp>
      <p:sp>
        <p:nvSpPr>
          <p:cNvPr id="7" name="TextBox 6">
            <a:extLst>
              <a:ext uri="{FF2B5EF4-FFF2-40B4-BE49-F238E27FC236}">
                <a16:creationId xmlns:a16="http://schemas.microsoft.com/office/drawing/2014/main" xmlns="" id="{38603302-C952-064B-87BB-EF62A866245F}"/>
              </a:ext>
            </a:extLst>
          </p:cNvPr>
          <p:cNvSpPr txBox="1"/>
          <p:nvPr/>
        </p:nvSpPr>
        <p:spPr>
          <a:xfrm>
            <a:off x="10395004" y="6581001"/>
            <a:ext cx="2151185" cy="276999"/>
          </a:xfrm>
          <a:prstGeom prst="rect">
            <a:avLst/>
          </a:prstGeom>
          <a:noFill/>
        </p:spPr>
        <p:txBody>
          <a:bodyPr wrap="square" rtlCol="0">
            <a:spAutoFit/>
          </a:bodyPr>
          <a:lstStyle/>
          <a:p>
            <a:r>
              <a:rPr lang="en-US" sz="1200" dirty="0"/>
              <a:t>(</a:t>
            </a:r>
            <a:r>
              <a:rPr lang="en-US" sz="1200" dirty="0" err="1"/>
              <a:t>Litman</a:t>
            </a:r>
            <a:r>
              <a:rPr lang="en-US" sz="1200" dirty="0"/>
              <a:t>, 2013; Photo: NPS)</a:t>
            </a:r>
          </a:p>
        </p:txBody>
      </p:sp>
      <p:pic>
        <p:nvPicPr>
          <p:cNvPr id="10" name="Picture 9">
            <a:extLst>
              <a:ext uri="{FF2B5EF4-FFF2-40B4-BE49-F238E27FC236}">
                <a16:creationId xmlns:a16="http://schemas.microsoft.com/office/drawing/2014/main" xmlns="" id="{5B167940-E527-764C-9E58-1375B6102745}"/>
              </a:ext>
            </a:extLst>
          </p:cNvPr>
          <p:cNvPicPr>
            <a:picLocks noChangeAspect="1"/>
          </p:cNvPicPr>
          <p:nvPr/>
        </p:nvPicPr>
        <p:blipFill>
          <a:blip r:embed="rId3"/>
          <a:stretch>
            <a:fillRect/>
          </a:stretch>
        </p:blipFill>
        <p:spPr>
          <a:xfrm>
            <a:off x="8424661" y="2262466"/>
            <a:ext cx="2471833" cy="2124551"/>
          </a:xfrm>
          <a:prstGeom prst="ellipse">
            <a:avLst/>
          </a:prstGeom>
          <a:ln>
            <a:noFill/>
          </a:ln>
          <a:effectLst>
            <a:softEdge rad="112500"/>
          </a:effectLst>
        </p:spPr>
      </p:pic>
      <p:sp>
        <p:nvSpPr>
          <p:cNvPr id="11" name="TextBox 10">
            <a:extLst>
              <a:ext uri="{FF2B5EF4-FFF2-40B4-BE49-F238E27FC236}">
                <a16:creationId xmlns:a16="http://schemas.microsoft.com/office/drawing/2014/main" xmlns="" id="{A7A4B586-B6CF-3A4D-ADF9-C86E742D11D7}"/>
              </a:ext>
            </a:extLst>
          </p:cNvPr>
          <p:cNvSpPr txBox="1"/>
          <p:nvPr/>
        </p:nvSpPr>
        <p:spPr>
          <a:xfrm>
            <a:off x="8202704" y="4461606"/>
            <a:ext cx="2937693" cy="1477328"/>
          </a:xfrm>
          <a:prstGeom prst="rect">
            <a:avLst/>
          </a:prstGeom>
          <a:noFill/>
        </p:spPr>
        <p:txBody>
          <a:bodyPr wrap="square" rtlCol="0">
            <a:spAutoFit/>
          </a:bodyPr>
          <a:lstStyle/>
          <a:p>
            <a:pPr algn="ctr"/>
            <a:r>
              <a:rPr lang="en-US" dirty="0">
                <a:solidFill>
                  <a:schemeClr val="accent5"/>
                </a:solidFill>
                <a:latin typeface="Garamond" panose="02020404030301010803" pitchFamily="18" charset="0"/>
              </a:rPr>
              <a:t>Invasive plant species can be spread by </a:t>
            </a:r>
            <a:r>
              <a:rPr lang="en-US" b="1" dirty="0">
                <a:solidFill>
                  <a:schemeClr val="accent5"/>
                </a:solidFill>
                <a:latin typeface="Garamond" panose="02020404030301010803" pitchFamily="18" charset="0"/>
              </a:rPr>
              <a:t>carrying seeds </a:t>
            </a:r>
            <a:r>
              <a:rPr lang="en-US" dirty="0">
                <a:solidFill>
                  <a:schemeClr val="accent5"/>
                </a:solidFill>
                <a:latin typeface="Garamond" panose="02020404030301010803" pitchFamily="18" charset="0"/>
              </a:rPr>
              <a:t>in your shoes or clothing. Check yourself, your equipment, and your pets before taking a hike.</a:t>
            </a:r>
          </a:p>
        </p:txBody>
      </p:sp>
    </p:spTree>
    <p:extLst>
      <p:ext uri="{BB962C8B-B14F-4D97-AF65-F5344CB8AC3E}">
        <p14:creationId xmlns:p14="http://schemas.microsoft.com/office/powerpoint/2010/main" val="424794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31" presetClass="entr" presetSubtype="0" fill="hold" grpId="1" nodeType="afterEffect">
                                  <p:stCondLst>
                                    <p:cond delay="5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3963875-337E-6046-8AEC-9DDAA8217C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62972884-D3DE-D240-BA59-E91770476F1E}"/>
              </a:ext>
            </a:extLst>
          </p:cNvPr>
          <p:cNvSpPr>
            <a:spLocks noGrp="1"/>
          </p:cNvSpPr>
          <p:nvPr>
            <p:ph type="title"/>
          </p:nvPr>
        </p:nvSpPr>
        <p:spPr>
          <a:xfrm>
            <a:off x="3001768" y="312756"/>
            <a:ext cx="7958331" cy="1077229"/>
          </a:xfrm>
        </p:spPr>
        <p:txBody>
          <a:bodyPr>
            <a:normAutofit/>
          </a:bodyPr>
          <a:lstStyle/>
          <a:p>
            <a:r>
              <a:rPr lang="en-US" dirty="0"/>
              <a:t>Questions for </a:t>
            </a:r>
            <a:r>
              <a:rPr lang="en-US" dirty="0">
                <a:latin typeface="Zapfino" panose="03030300040707070C03" pitchFamily="66" charset="77"/>
              </a:rPr>
              <a:t>Thought</a:t>
            </a:r>
          </a:p>
        </p:txBody>
      </p:sp>
      <p:sp>
        <p:nvSpPr>
          <p:cNvPr id="3" name="Content Placeholder 2">
            <a:extLst>
              <a:ext uri="{FF2B5EF4-FFF2-40B4-BE49-F238E27FC236}">
                <a16:creationId xmlns:a16="http://schemas.microsoft.com/office/drawing/2014/main" xmlns="" id="{C5BFAAD4-6B0B-AE47-B2F8-1A1359116026}"/>
              </a:ext>
            </a:extLst>
          </p:cNvPr>
          <p:cNvSpPr>
            <a:spLocks noGrp="1"/>
          </p:cNvSpPr>
          <p:nvPr>
            <p:ph idx="1"/>
          </p:nvPr>
        </p:nvSpPr>
        <p:spPr>
          <a:xfrm>
            <a:off x="1765300" y="1562100"/>
            <a:ext cx="9194799" cy="5295900"/>
          </a:xfrm>
        </p:spPr>
        <p:txBody>
          <a:bodyPr>
            <a:normAutofit/>
          </a:bodyPr>
          <a:lstStyle/>
          <a:p>
            <a:r>
              <a:rPr lang="en-US" sz="3000" dirty="0"/>
              <a:t>How much wilderness, open space, and natural heritage do you want remaining 100 years from now?</a:t>
            </a:r>
          </a:p>
          <a:p>
            <a:r>
              <a:rPr lang="en-US" sz="3000" dirty="0">
                <a:solidFill>
                  <a:schemeClr val="accent1"/>
                </a:solidFill>
              </a:rPr>
              <a:t>Do wild places like chaparral have value?</a:t>
            </a:r>
          </a:p>
          <a:p>
            <a:r>
              <a:rPr lang="en-US" sz="3000" dirty="0"/>
              <a:t>Can open spaces &amp; wilderness make a positive contribution to your family’s quality of life?</a:t>
            </a:r>
          </a:p>
          <a:p>
            <a:r>
              <a:rPr lang="en-US" sz="3000" dirty="0">
                <a:solidFill>
                  <a:schemeClr val="accent1"/>
                </a:solidFill>
              </a:rPr>
              <a:t>What can you do to help the chaparral?</a:t>
            </a:r>
          </a:p>
          <a:p>
            <a:endParaRPr lang="en-US" dirty="0"/>
          </a:p>
        </p:txBody>
      </p:sp>
      <p:sp>
        <p:nvSpPr>
          <p:cNvPr id="6" name="TextBox 5">
            <a:extLst>
              <a:ext uri="{FF2B5EF4-FFF2-40B4-BE49-F238E27FC236}">
                <a16:creationId xmlns:a16="http://schemas.microsoft.com/office/drawing/2014/main" xmlns="" id="{DA377A97-B63B-8649-BFA5-48B2E3938438}"/>
              </a:ext>
            </a:extLst>
          </p:cNvPr>
          <p:cNvSpPr txBox="1"/>
          <p:nvPr/>
        </p:nvSpPr>
        <p:spPr>
          <a:xfrm>
            <a:off x="11252200" y="6581001"/>
            <a:ext cx="1117600" cy="276999"/>
          </a:xfrm>
          <a:prstGeom prst="rect">
            <a:avLst/>
          </a:prstGeom>
          <a:noFill/>
        </p:spPr>
        <p:txBody>
          <a:bodyPr wrap="square" rtlCol="0">
            <a:spAutoFit/>
          </a:bodyPr>
          <a:lstStyle/>
          <a:p>
            <a:r>
              <a:rPr lang="en-US" sz="1200" dirty="0">
                <a:latin typeface="Garamond" panose="02020404030301010803" pitchFamily="18" charset="0"/>
              </a:rPr>
              <a:t>(Image: NPS)</a:t>
            </a:r>
          </a:p>
        </p:txBody>
      </p:sp>
    </p:spTree>
    <p:extLst>
      <p:ext uri="{BB962C8B-B14F-4D97-AF65-F5344CB8AC3E}">
        <p14:creationId xmlns:p14="http://schemas.microsoft.com/office/powerpoint/2010/main" val="2750695249"/>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2409 0.19583 " pathEditMode="relative" rAng="0" ptsTypes="AA">
                                      <p:cBhvr>
                                        <p:cTn id="6" dur="30000" fill="hold"/>
                                        <p:tgtEl>
                                          <p:spTgt spid="5"/>
                                        </p:tgtEl>
                                        <p:attrNameLst>
                                          <p:attrName>ppt_x</p:attrName>
                                          <p:attrName>ppt_y</p:attrName>
                                        </p:attrNameLst>
                                      </p:cBhvr>
                                      <p:rCtr x="11198" y="9792"/>
                                    </p:animMotion>
                                  </p:childTnLst>
                                </p:cTn>
                              </p:par>
                              <p:par>
                                <p:cTn id="7" presetID="6" presetClass="emph" presetSubtype="0" accel="50000" decel="50000" fill="hold" nodeType="withEffect">
                                  <p:stCondLst>
                                    <p:cond delay="0"/>
                                  </p:stCondLst>
                                  <p:childTnLst>
                                    <p:animScale>
                                      <p:cBhvr>
                                        <p:cTn id="8" dur="30000" fill="hold"/>
                                        <p:tgtEl>
                                          <p:spTgt spid="5"/>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22409 0.19583 L 0 0 " pathEditMode="relative" rAng="0" ptsTypes="AA">
                                      <p:cBhvr>
                                        <p:cTn id="11" dur="30000" fill="hold"/>
                                        <p:tgtEl>
                                          <p:spTgt spid="5"/>
                                        </p:tgtEl>
                                        <p:attrNameLst>
                                          <p:attrName>ppt_x</p:attrName>
                                          <p:attrName>ppt_y</p:attrName>
                                        </p:attrNameLst>
                                      </p:cBhvr>
                                      <p:rCtr x="-11211" y="-9792"/>
                                    </p:animMotion>
                                  </p:childTnLst>
                                </p:cTn>
                              </p:par>
                              <p:par>
                                <p:cTn id="12" presetID="6" presetClass="emph" presetSubtype="0" accel="50000" decel="50000" fill="hold" nodeType="withEffect">
                                  <p:stCondLst>
                                    <p:cond delay="5000"/>
                                  </p:stCondLst>
                                  <p:childTnLst>
                                    <p:animScale>
                                      <p:cBhvr>
                                        <p:cTn id="13" dur="30000" fill="hold"/>
                                        <p:tgtEl>
                                          <p:spTgt spid="5"/>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 0 L 0 0.00023 " pathEditMode="relative" rAng="0" ptsTypes="AA">
                                      <p:cBhvr>
                                        <p:cTn id="16" dur="5000" fill="hold"/>
                                        <p:tgtEl>
                                          <p:spTgt spid="5"/>
                                        </p:tgtEl>
                                        <p:attrNameLst>
                                          <p:attrName>ppt_x</p:attrName>
                                          <p:attrName>ppt_y</p:attrName>
                                        </p:attrNameLst>
                                      </p:cBhvr>
                                      <p:rCtr x="0" y="0"/>
                                    </p:animMotion>
                                  </p:childTnLst>
                                </p:cTn>
                              </p:par>
                            </p:childTnLst>
                          </p:cTn>
                        </p:par>
                      </p:childTnLst>
                    </p:cTn>
                  </p:par>
                </p:childTnLst>
              </p:cTn>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66E2B6-7A3B-DB4D-BD96-7FFD004D0729}"/>
              </a:ext>
            </a:extLst>
          </p:cNvPr>
          <p:cNvSpPr>
            <a:spLocks noGrp="1"/>
          </p:cNvSpPr>
          <p:nvPr>
            <p:ph type="title"/>
          </p:nvPr>
        </p:nvSpPr>
        <p:spPr>
          <a:xfrm>
            <a:off x="3146990" y="170744"/>
            <a:ext cx="7958331" cy="1077229"/>
          </a:xfrm>
        </p:spPr>
        <p:txBody>
          <a:bodyPr>
            <a:normAutofit/>
          </a:bodyPr>
          <a:lstStyle/>
          <a:p>
            <a:r>
              <a:rPr lang="en-US" dirty="0">
                <a:solidFill>
                  <a:schemeClr val="accent1"/>
                </a:solidFill>
                <a:latin typeface="Zapfino" panose="03030300040707070C03" pitchFamily="66" charset="77"/>
              </a:rPr>
              <a:t>Closing Thoughts</a:t>
            </a:r>
          </a:p>
        </p:txBody>
      </p:sp>
      <p:sp>
        <p:nvSpPr>
          <p:cNvPr id="3" name="Content Placeholder 2">
            <a:extLst>
              <a:ext uri="{FF2B5EF4-FFF2-40B4-BE49-F238E27FC236}">
                <a16:creationId xmlns:a16="http://schemas.microsoft.com/office/drawing/2014/main" xmlns="" id="{EB9D89E8-4877-AE43-81DB-ECD6B27C385B}"/>
              </a:ext>
            </a:extLst>
          </p:cNvPr>
          <p:cNvSpPr>
            <a:spLocks noGrp="1"/>
          </p:cNvSpPr>
          <p:nvPr>
            <p:ph idx="1"/>
          </p:nvPr>
        </p:nvSpPr>
        <p:spPr>
          <a:xfrm>
            <a:off x="5632174" y="1577009"/>
            <a:ext cx="5380382" cy="5003992"/>
          </a:xfrm>
        </p:spPr>
        <p:txBody>
          <a:bodyPr>
            <a:noAutofit/>
          </a:bodyPr>
          <a:lstStyle/>
          <a:p>
            <a:pPr marL="0" indent="0" algn="ctr">
              <a:buNone/>
            </a:pPr>
            <a:r>
              <a:rPr lang="en-US" sz="3200" dirty="0"/>
              <a:t>“By recognizing and being able to identify </a:t>
            </a:r>
            <a:r>
              <a:rPr lang="en-US" sz="3200" dirty="0">
                <a:solidFill>
                  <a:schemeClr val="accent1"/>
                </a:solidFill>
              </a:rPr>
              <a:t>native species </a:t>
            </a:r>
            <a:r>
              <a:rPr lang="en-US" sz="3200" dirty="0"/>
              <a:t>and their surrounding environment, we begin to see their habitat as </a:t>
            </a:r>
            <a:r>
              <a:rPr lang="en-US" sz="3200" dirty="0">
                <a:solidFill>
                  <a:schemeClr val="accent1"/>
                </a:solidFill>
              </a:rPr>
              <a:t>worthy of attention and stewardship</a:t>
            </a:r>
            <a:r>
              <a:rPr lang="en-US" sz="3200" dirty="0"/>
              <a:t>. </a:t>
            </a:r>
            <a:r>
              <a:rPr lang="en-US" sz="3200" dirty="0">
                <a:solidFill>
                  <a:schemeClr val="accent5"/>
                </a:solidFill>
              </a:rPr>
              <a:t>Wild space becomes our space as well.</a:t>
            </a:r>
            <a:r>
              <a:rPr lang="en-US" sz="3200" dirty="0"/>
              <a:t>”</a:t>
            </a:r>
          </a:p>
        </p:txBody>
      </p:sp>
      <p:sp>
        <p:nvSpPr>
          <p:cNvPr id="4" name="TextBox 3">
            <a:extLst>
              <a:ext uri="{FF2B5EF4-FFF2-40B4-BE49-F238E27FC236}">
                <a16:creationId xmlns:a16="http://schemas.microsoft.com/office/drawing/2014/main" xmlns="" id="{BA57FA3E-2B2E-DF40-A066-36314A8E003D}"/>
              </a:ext>
            </a:extLst>
          </p:cNvPr>
          <p:cNvSpPr txBox="1"/>
          <p:nvPr/>
        </p:nvSpPr>
        <p:spPr>
          <a:xfrm>
            <a:off x="10737756" y="6581001"/>
            <a:ext cx="1454244" cy="276999"/>
          </a:xfrm>
          <a:prstGeom prst="rect">
            <a:avLst/>
          </a:prstGeom>
          <a:noFill/>
        </p:spPr>
        <p:txBody>
          <a:bodyPr wrap="none" rtlCol="0">
            <a:spAutoFit/>
          </a:bodyPr>
          <a:lstStyle/>
          <a:p>
            <a:r>
              <a:rPr lang="en-US" sz="1200" dirty="0"/>
              <a:t>(Halsey, 2008, p. 133)</a:t>
            </a:r>
          </a:p>
        </p:txBody>
      </p:sp>
      <p:pic>
        <p:nvPicPr>
          <p:cNvPr id="6" name="Picture 5">
            <a:extLst>
              <a:ext uri="{FF2B5EF4-FFF2-40B4-BE49-F238E27FC236}">
                <a16:creationId xmlns:a16="http://schemas.microsoft.com/office/drawing/2014/main" xmlns="" id="{91BB94A7-A179-F547-A991-7B8678921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143500" cy="6858000"/>
          </a:xfrm>
          <a:prstGeom prst="rect">
            <a:avLst/>
          </a:prstGeom>
          <a:ln w="88900" cap="sq" cmpd="thickThin">
            <a:solidFill>
              <a:srgbClr val="000000"/>
            </a:solidFill>
            <a:prstDash val="solid"/>
            <a:miter lim="800000"/>
          </a:ln>
          <a:effectLst>
            <a:innerShdw blurRad="76200">
              <a:srgbClr val="000000"/>
            </a:innerShdw>
          </a:effectLst>
        </p:spPr>
      </p:pic>
      <p:sp>
        <p:nvSpPr>
          <p:cNvPr id="7" name="TextBox 6">
            <a:extLst>
              <a:ext uri="{FF2B5EF4-FFF2-40B4-BE49-F238E27FC236}">
                <a16:creationId xmlns:a16="http://schemas.microsoft.com/office/drawing/2014/main" xmlns="" id="{85B7BFC7-A652-8440-BEF1-59D7AA8D3E22}"/>
              </a:ext>
            </a:extLst>
          </p:cNvPr>
          <p:cNvSpPr txBox="1"/>
          <p:nvPr/>
        </p:nvSpPr>
        <p:spPr>
          <a:xfrm>
            <a:off x="0" y="6257835"/>
            <a:ext cx="5143500" cy="646331"/>
          </a:xfrm>
          <a:prstGeom prst="rect">
            <a:avLst/>
          </a:prstGeom>
          <a:noFill/>
        </p:spPr>
        <p:txBody>
          <a:bodyPr wrap="square" rtlCol="0">
            <a:spAutoFit/>
          </a:bodyPr>
          <a:lstStyle/>
          <a:p>
            <a:pPr algn="ctr"/>
            <a:r>
              <a:rPr lang="en-US" b="1" dirty="0"/>
              <a:t>Students hike through the Chaparral on a Santa Monica Mountains Field Trip</a:t>
            </a:r>
          </a:p>
        </p:txBody>
      </p:sp>
      <p:sp>
        <p:nvSpPr>
          <p:cNvPr id="8" name="TextBox 7">
            <a:extLst>
              <a:ext uri="{FF2B5EF4-FFF2-40B4-BE49-F238E27FC236}">
                <a16:creationId xmlns:a16="http://schemas.microsoft.com/office/drawing/2014/main" xmlns="" id="{889F1E8B-03A1-0946-A52B-6E508B92A944}"/>
              </a:ext>
            </a:extLst>
          </p:cNvPr>
          <p:cNvSpPr txBox="1"/>
          <p:nvPr/>
        </p:nvSpPr>
        <p:spPr>
          <a:xfrm>
            <a:off x="5187644" y="6581000"/>
            <a:ext cx="1957844" cy="276999"/>
          </a:xfrm>
          <a:prstGeom prst="rect">
            <a:avLst/>
          </a:prstGeom>
          <a:noFill/>
        </p:spPr>
        <p:txBody>
          <a:bodyPr wrap="none" rtlCol="0">
            <a:spAutoFit/>
          </a:bodyPr>
          <a:lstStyle/>
          <a:p>
            <a:r>
              <a:rPr lang="en-US" sz="1200" dirty="0"/>
              <a:t>(Photo: Bethany Szczepanski)</a:t>
            </a:r>
          </a:p>
        </p:txBody>
      </p:sp>
    </p:spTree>
    <p:extLst>
      <p:ext uri="{BB962C8B-B14F-4D97-AF65-F5344CB8AC3E}">
        <p14:creationId xmlns:p14="http://schemas.microsoft.com/office/powerpoint/2010/main" val="312528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42CC861-2C3B-0243-885C-1C5EA71D2A04}"/>
              </a:ext>
            </a:extLst>
          </p:cNvPr>
          <p:cNvSpPr>
            <a:spLocks noGrp="1"/>
          </p:cNvSpPr>
          <p:nvPr>
            <p:ph idx="1"/>
          </p:nvPr>
        </p:nvSpPr>
        <p:spPr>
          <a:xfrm>
            <a:off x="133693" y="254001"/>
            <a:ext cx="11150634" cy="6604000"/>
          </a:xfrm>
          <a:solidFill>
            <a:schemeClr val="bg2"/>
          </a:solidFill>
        </p:spPr>
        <p:txBody>
          <a:bodyPr anchor="t">
            <a:noAutofit/>
          </a:bodyPr>
          <a:lstStyle/>
          <a:p>
            <a:pPr>
              <a:spcBef>
                <a:spcPts val="400"/>
              </a:spcBef>
              <a:spcAft>
                <a:spcPts val="400"/>
              </a:spcAft>
            </a:pPr>
            <a:r>
              <a:rPr lang="en-US" sz="1200" b="0" dirty="0" err="1"/>
              <a:t>Calflora</a:t>
            </a:r>
            <a:r>
              <a:rPr lang="en-US" sz="1200" b="0" dirty="0"/>
              <a:t>. (n.d.). Plant communities. Retrieved May 15, 2018, from http://</a:t>
            </a:r>
            <a:r>
              <a:rPr lang="en-US" sz="1200" b="0" dirty="0" err="1"/>
              <a:t>www.calflora.net</a:t>
            </a:r>
            <a:r>
              <a:rPr lang="en-US" sz="1200" b="0" dirty="0"/>
              <a:t>/</a:t>
            </a:r>
            <a:r>
              <a:rPr lang="en-US" sz="1200" b="0" dirty="0" err="1"/>
              <a:t>botanicalnames</a:t>
            </a:r>
            <a:r>
              <a:rPr lang="en-US" sz="1200" b="0" dirty="0"/>
              <a:t>/</a:t>
            </a:r>
            <a:r>
              <a:rPr lang="en-US" sz="1200" b="0" dirty="0" err="1"/>
              <a:t>plantcommunities.htmlCalifornia</a:t>
            </a:r>
            <a:r>
              <a:rPr lang="en-US" sz="1200" b="0" dirty="0"/>
              <a:t> </a:t>
            </a:r>
          </a:p>
          <a:p>
            <a:pPr>
              <a:spcBef>
                <a:spcPts val="400"/>
              </a:spcBef>
              <a:spcAft>
                <a:spcPts val="400"/>
              </a:spcAft>
            </a:pPr>
            <a:r>
              <a:rPr lang="en-US" sz="1200" b="0" dirty="0"/>
              <a:t>Chaparral Institute (CCI). (</a:t>
            </a:r>
            <a:r>
              <a:rPr lang="en-US" sz="1200" b="0" dirty="0" err="1"/>
              <a:t>n.d.a</a:t>
            </a:r>
            <a:r>
              <a:rPr lang="en-US" sz="1200" b="0" dirty="0"/>
              <a:t>). Plants and animals of the chaparral. Retrieved March 22, 2018, from http://</a:t>
            </a:r>
            <a:r>
              <a:rPr lang="en-US" sz="1200" b="0" dirty="0" err="1"/>
              <a:t>www.californiachaparral.org</a:t>
            </a:r>
            <a:r>
              <a:rPr lang="en-US" sz="1200" b="0" dirty="0"/>
              <a:t>/</a:t>
            </a:r>
            <a:r>
              <a:rPr lang="en-US" sz="1200" b="0" dirty="0" err="1"/>
              <a:t>chaparralfacts</a:t>
            </a:r>
            <a:r>
              <a:rPr lang="en-US" sz="1200" b="0" dirty="0"/>
              <a:t>/</a:t>
            </a:r>
            <a:r>
              <a:rPr lang="en-US" sz="1200" b="0" dirty="0" err="1"/>
              <a:t>cplantsanimals.html</a:t>
            </a:r>
            <a:endParaRPr lang="en-US" sz="1200" b="0" dirty="0"/>
          </a:p>
          <a:p>
            <a:pPr>
              <a:spcBef>
                <a:spcPts val="400"/>
              </a:spcBef>
              <a:spcAft>
                <a:spcPts val="400"/>
              </a:spcAft>
            </a:pPr>
            <a:r>
              <a:rPr lang="en-US" sz="1200" b="0" dirty="0"/>
              <a:t>California Chaparral Institute (CCI). (</a:t>
            </a:r>
            <a:r>
              <a:rPr lang="en-US" sz="1200" b="0" dirty="0" err="1"/>
              <a:t>n.d.b</a:t>
            </a:r>
            <a:r>
              <a:rPr lang="en-US" sz="1200" b="0" dirty="0"/>
              <a:t>). Fire and nature. Retrieved April 07, 2018, from http://</a:t>
            </a:r>
            <a:r>
              <a:rPr lang="en-US" sz="1200" b="0" dirty="0" err="1"/>
              <a:t>www.californiachaparral.org</a:t>
            </a:r>
            <a:r>
              <a:rPr lang="en-US" sz="1200" b="0" dirty="0"/>
              <a:t>/fire/</a:t>
            </a:r>
            <a:r>
              <a:rPr lang="en-US" sz="1200" b="0" dirty="0" err="1"/>
              <a:t>firenature.html</a:t>
            </a:r>
            <a:endParaRPr lang="en-US" sz="1200" b="0" dirty="0"/>
          </a:p>
          <a:p>
            <a:pPr>
              <a:spcBef>
                <a:spcPts val="400"/>
              </a:spcBef>
              <a:spcAft>
                <a:spcPts val="400"/>
              </a:spcAft>
            </a:pPr>
            <a:r>
              <a:rPr lang="en-US" sz="1200" b="0" dirty="0"/>
              <a:t>California Chaparral Institute (CCI). (</a:t>
            </a:r>
            <a:r>
              <a:rPr lang="en-US" sz="1200" b="0" dirty="0" err="1"/>
              <a:t>n.d.c</a:t>
            </a:r>
            <a:r>
              <a:rPr lang="en-US" sz="1200" b="0" dirty="0"/>
              <a:t>). Where to find chaparral. Retrieved April 04, 2018, from http://</a:t>
            </a:r>
            <a:r>
              <a:rPr lang="en-US" sz="1200" b="0" dirty="0" err="1"/>
              <a:t>www.californiachaparral.org</a:t>
            </a:r>
            <a:r>
              <a:rPr lang="en-US" sz="1200" b="0" dirty="0"/>
              <a:t>/</a:t>
            </a:r>
            <a:r>
              <a:rPr lang="en-US" sz="1200" b="0" dirty="0" err="1"/>
              <a:t>chaparralfacts</a:t>
            </a:r>
            <a:r>
              <a:rPr lang="en-US" sz="1200" b="0" dirty="0"/>
              <a:t>/</a:t>
            </a:r>
            <a:r>
              <a:rPr lang="en-US" sz="1200" b="0" dirty="0" err="1"/>
              <a:t>awheresthechaparral.html</a:t>
            </a:r>
            <a:endParaRPr lang="en-US" sz="1200" b="0" dirty="0"/>
          </a:p>
          <a:p>
            <a:pPr>
              <a:spcBef>
                <a:spcPts val="400"/>
              </a:spcBef>
              <a:spcAft>
                <a:spcPts val="400"/>
              </a:spcAft>
            </a:pPr>
            <a:r>
              <a:rPr lang="en-US" sz="1200" b="0" dirty="0"/>
              <a:t>California Chaparral Institute (CCI). (2009). The chaparral habitat: For young </a:t>
            </a:r>
            <a:r>
              <a:rPr lang="en-US" sz="1200" b="0" dirty="0" err="1"/>
              <a:t>chaparralians</a:t>
            </a:r>
            <a:r>
              <a:rPr lang="en-US" sz="1200" b="0" dirty="0"/>
              <a:t>. </a:t>
            </a:r>
            <a:r>
              <a:rPr lang="en-US" sz="1200" b="0" i="1" dirty="0"/>
              <a:t>The Chaparralian,6</a:t>
            </a:r>
            <a:r>
              <a:rPr lang="en-US" sz="1200" b="0" dirty="0"/>
              <a:t>(3). Retrieved from http://</a:t>
            </a:r>
            <a:r>
              <a:rPr lang="en-US" sz="1200" b="0" dirty="0" err="1"/>
              <a:t>www.californiachaparral.com</a:t>
            </a:r>
            <a:r>
              <a:rPr lang="en-US" sz="1200" b="0" dirty="0"/>
              <a:t>/images/CHAP_32_Learning_Chaparral_Habitat.pdf</a:t>
            </a:r>
          </a:p>
          <a:p>
            <a:pPr>
              <a:spcBef>
                <a:spcPts val="400"/>
              </a:spcBef>
              <a:spcAft>
                <a:spcPts val="400"/>
              </a:spcAft>
            </a:pPr>
            <a:r>
              <a:rPr lang="en-US" sz="1200" b="0" dirty="0"/>
              <a:t>Halsey, R. W. (2008). Fire, chaparral, and survival in southern California. San Diego, CA: Sunbelt Publications.</a:t>
            </a:r>
          </a:p>
          <a:p>
            <a:pPr>
              <a:spcBef>
                <a:spcPts val="400"/>
              </a:spcBef>
              <a:spcAft>
                <a:spcPts val="400"/>
              </a:spcAft>
            </a:pPr>
            <a:r>
              <a:rPr lang="en-US" sz="1200" b="0" dirty="0"/>
              <a:t>Halsey, R. W. (2011). Chaparral as a natural resource: Changing the conversation about chaparral and fire. In California Native Plant Society 2009 Conservation Conference </a:t>
            </a:r>
            <a:r>
              <a:rPr lang="en-US" sz="1200" b="0" dirty="0" err="1"/>
              <a:t>Procedings</a:t>
            </a:r>
            <a:r>
              <a:rPr lang="en-US" sz="1200" b="0" dirty="0"/>
              <a:t> Strategies and Solutions (pp. 82-86). Sacramento, CA: California Native Plant Society.</a:t>
            </a:r>
          </a:p>
          <a:p>
            <a:pPr>
              <a:spcBef>
                <a:spcPts val="400"/>
              </a:spcBef>
              <a:spcAft>
                <a:spcPts val="400"/>
              </a:spcAft>
            </a:pPr>
            <a:r>
              <a:rPr lang="en-US" sz="1200" b="0" dirty="0" err="1"/>
              <a:t>Litman</a:t>
            </a:r>
            <a:r>
              <a:rPr lang="en-US" sz="1200" b="0" dirty="0"/>
              <a:t>, L. (Ed.). (2013). California’s native landscape. </a:t>
            </a:r>
            <a:r>
              <a:rPr lang="en-US" sz="1200" b="0" i="1" dirty="0"/>
              <a:t>Forestland Steward</a:t>
            </a:r>
            <a:r>
              <a:rPr lang="en-US" sz="1200" b="0" dirty="0"/>
              <a:t>, </a:t>
            </a:r>
            <a:r>
              <a:rPr lang="en-US" sz="1200" b="0" i="1" dirty="0"/>
              <a:t>Summer 2013</a:t>
            </a:r>
            <a:r>
              <a:rPr lang="en-US" sz="1200" b="0" dirty="0"/>
              <a:t>. Retrieved March 21, 2018, from </a:t>
            </a:r>
            <a:r>
              <a:rPr lang="en-US" sz="1200" b="0" dirty="0">
                <a:hlinkClick r:id="rId3"/>
              </a:rPr>
              <a:t>http://calfire.ca.gov/foreststeward/pdf/news-summer2013.pdf</a:t>
            </a:r>
            <a:endParaRPr lang="en-US" sz="1200" b="0" dirty="0"/>
          </a:p>
          <a:p>
            <a:pPr>
              <a:spcBef>
                <a:spcPts val="400"/>
              </a:spcBef>
              <a:spcAft>
                <a:spcPts val="400"/>
              </a:spcAft>
            </a:pPr>
            <a:r>
              <a:rPr lang="en-US" sz="1200" b="0" dirty="0"/>
              <a:t>National Park Service (NPS). (</a:t>
            </a:r>
            <a:r>
              <a:rPr lang="en-US" sz="1200" b="0" dirty="0" err="1"/>
              <a:t>n.d.a</a:t>
            </a:r>
            <a:r>
              <a:rPr lang="en-US" sz="1200" b="0" dirty="0"/>
              <a:t>). Amphibians. Retrieved April 07, 2018, from https://</a:t>
            </a:r>
            <a:r>
              <a:rPr lang="en-US" sz="1200" b="0" dirty="0" err="1"/>
              <a:t>www.nps.gov</a:t>
            </a:r>
            <a:r>
              <a:rPr lang="en-US" sz="1200" b="0" dirty="0"/>
              <a:t>/</a:t>
            </a:r>
            <a:r>
              <a:rPr lang="en-US" sz="1200" b="0" dirty="0" err="1"/>
              <a:t>samo</a:t>
            </a:r>
            <a:r>
              <a:rPr lang="en-US" sz="1200" b="0" dirty="0"/>
              <a:t>/learn/nature/</a:t>
            </a:r>
            <a:r>
              <a:rPr lang="en-US" sz="1200" b="0" dirty="0" err="1"/>
              <a:t>amphibians.htm</a:t>
            </a:r>
            <a:endParaRPr lang="en-US" sz="1200" b="0" dirty="0"/>
          </a:p>
          <a:p>
            <a:pPr>
              <a:spcBef>
                <a:spcPts val="400"/>
              </a:spcBef>
              <a:spcAft>
                <a:spcPts val="400"/>
              </a:spcAft>
            </a:pPr>
            <a:r>
              <a:rPr lang="en-US" sz="1200" b="0" dirty="0"/>
              <a:t>National Park Service (NPS). (</a:t>
            </a:r>
            <a:r>
              <a:rPr lang="en-US" sz="1200" b="0" dirty="0" err="1"/>
              <a:t>n.d.b</a:t>
            </a:r>
            <a:r>
              <a:rPr lang="en-US" sz="1200" b="0" dirty="0"/>
              <a:t>). Habitat Loss and Fragmentation. Retrieved April 07, 2018, from https://</a:t>
            </a:r>
            <a:r>
              <a:rPr lang="en-US" sz="1200" b="0" dirty="0" err="1"/>
              <a:t>www.nps.gov</a:t>
            </a:r>
            <a:r>
              <a:rPr lang="en-US" sz="1200" b="0" dirty="0"/>
              <a:t>/</a:t>
            </a:r>
            <a:r>
              <a:rPr lang="en-US" sz="1200" b="0" dirty="0" err="1"/>
              <a:t>samo</a:t>
            </a:r>
            <a:r>
              <a:rPr lang="en-US" sz="1200" b="0" dirty="0"/>
              <a:t>/learn/nature/</a:t>
            </a:r>
            <a:r>
              <a:rPr lang="en-US" sz="1200" b="0" dirty="0" err="1"/>
              <a:t>habitatloss.htm</a:t>
            </a:r>
            <a:endParaRPr lang="en-US" sz="1200" b="0" dirty="0"/>
          </a:p>
          <a:p>
            <a:pPr>
              <a:spcBef>
                <a:spcPts val="400"/>
              </a:spcBef>
              <a:spcAft>
                <a:spcPts val="400"/>
              </a:spcAft>
            </a:pPr>
            <a:r>
              <a:rPr lang="en-US" sz="1200" b="0" dirty="0"/>
              <a:t>National Park Service (NPS). (</a:t>
            </a:r>
            <a:r>
              <a:rPr lang="en-US" sz="1200" b="0" dirty="0" err="1"/>
              <a:t>n.d.c</a:t>
            </a:r>
            <a:r>
              <a:rPr lang="en-US" sz="1200" b="0" dirty="0"/>
              <a:t>). Mammals. Retrieved April 07, 2018, from https://</a:t>
            </a:r>
            <a:r>
              <a:rPr lang="en-US" sz="1200" b="0" dirty="0" err="1"/>
              <a:t>www.nps.gov</a:t>
            </a:r>
            <a:r>
              <a:rPr lang="en-US" sz="1200" b="0" dirty="0"/>
              <a:t>/</a:t>
            </a:r>
            <a:r>
              <a:rPr lang="en-US" sz="1200" b="0" dirty="0" err="1"/>
              <a:t>samo</a:t>
            </a:r>
            <a:r>
              <a:rPr lang="en-US" sz="1200" b="0" dirty="0"/>
              <a:t>/learn/nature/</a:t>
            </a:r>
            <a:r>
              <a:rPr lang="en-US" sz="1200" b="0" dirty="0" err="1"/>
              <a:t>mammals.htm</a:t>
            </a:r>
            <a:endParaRPr lang="en-US" sz="1200" b="0" dirty="0"/>
          </a:p>
          <a:p>
            <a:pPr>
              <a:spcBef>
                <a:spcPts val="400"/>
              </a:spcBef>
              <a:spcAft>
                <a:spcPts val="400"/>
              </a:spcAft>
            </a:pPr>
            <a:r>
              <a:rPr lang="en-US" sz="1200" b="0" dirty="0"/>
              <a:t>National Park Service (NPS). (</a:t>
            </a:r>
            <a:r>
              <a:rPr lang="en-US" sz="1200" b="0" dirty="0" err="1"/>
              <a:t>n.d.d</a:t>
            </a:r>
            <a:r>
              <a:rPr lang="en-US" sz="1200" b="0" dirty="0"/>
              <a:t>). Non-native Species. Retrieved April 07, 2018, from https://</a:t>
            </a:r>
            <a:r>
              <a:rPr lang="en-US" sz="1200" b="0" dirty="0" err="1"/>
              <a:t>www.nps.gov</a:t>
            </a:r>
            <a:r>
              <a:rPr lang="en-US" sz="1200" b="0" dirty="0"/>
              <a:t>/</a:t>
            </a:r>
            <a:r>
              <a:rPr lang="en-US" sz="1200" b="0" dirty="0" err="1"/>
              <a:t>samo</a:t>
            </a:r>
            <a:r>
              <a:rPr lang="en-US" sz="1200" b="0" dirty="0"/>
              <a:t>/learn/nature/</a:t>
            </a:r>
            <a:r>
              <a:rPr lang="en-US" sz="1200" b="0" dirty="0" err="1"/>
              <a:t>nonnativespecies.htm</a:t>
            </a:r>
            <a:endParaRPr lang="en-US" sz="1200" b="0" dirty="0"/>
          </a:p>
          <a:p>
            <a:pPr>
              <a:spcBef>
                <a:spcPts val="400"/>
              </a:spcBef>
              <a:spcAft>
                <a:spcPts val="400"/>
              </a:spcAft>
            </a:pPr>
            <a:r>
              <a:rPr lang="en-US" sz="1200" b="0" dirty="0"/>
              <a:t>National Park Service (NPS). (</a:t>
            </a:r>
            <a:r>
              <a:rPr lang="en-US" sz="1200" b="0" dirty="0" err="1"/>
              <a:t>n.d.e</a:t>
            </a:r>
            <a:r>
              <a:rPr lang="en-US" sz="1200" b="0" dirty="0"/>
              <a:t>). Reptiles. Retrieved April 07, 2018, from https://</a:t>
            </a:r>
            <a:r>
              <a:rPr lang="en-US" sz="1200" b="0" dirty="0" err="1"/>
              <a:t>www.nps.gov</a:t>
            </a:r>
            <a:r>
              <a:rPr lang="en-US" sz="1200" b="0" dirty="0"/>
              <a:t>/</a:t>
            </a:r>
            <a:r>
              <a:rPr lang="en-US" sz="1200" b="0" dirty="0" err="1"/>
              <a:t>samo</a:t>
            </a:r>
            <a:r>
              <a:rPr lang="en-US" sz="1200" b="0" dirty="0"/>
              <a:t>/learn/nature/</a:t>
            </a:r>
            <a:r>
              <a:rPr lang="en-US" sz="1200" b="0" dirty="0" err="1"/>
              <a:t>reptiles.htm</a:t>
            </a:r>
            <a:endParaRPr lang="en-US" sz="1200" b="0" dirty="0"/>
          </a:p>
          <a:p>
            <a:pPr>
              <a:spcBef>
                <a:spcPts val="400"/>
              </a:spcBef>
              <a:spcAft>
                <a:spcPts val="400"/>
              </a:spcAft>
            </a:pPr>
            <a:r>
              <a:rPr lang="en-US" sz="1200" b="0" dirty="0" err="1"/>
              <a:t>Spira</a:t>
            </a:r>
            <a:r>
              <a:rPr lang="en-US" sz="1200" b="0" dirty="0"/>
              <a:t>, T. (2011). Wildflowers and plant communities of the southern Appalachian Mountains and Piedmont: A naturalist's guide to the Carolinas, Virginia, Tennessee, and Georgia (1st ed., Southern gateways guide). Chapel Hill [N.C.]: University of North Carolina Press.</a:t>
            </a:r>
          </a:p>
          <a:p>
            <a:pPr>
              <a:spcBef>
                <a:spcPts val="400"/>
              </a:spcBef>
              <a:spcAft>
                <a:spcPts val="400"/>
              </a:spcAft>
            </a:pPr>
            <a:r>
              <a:rPr lang="en-US" sz="1200" b="0" dirty="0"/>
              <a:t>Taylor, R. S.  (</a:t>
            </a:r>
            <a:r>
              <a:rPr lang="en-US" sz="1200" b="0" dirty="0" err="1"/>
              <a:t>n.d.</a:t>
            </a:r>
            <a:r>
              <a:rPr lang="en-US" sz="1200" b="0" dirty="0"/>
              <a:t>). </a:t>
            </a:r>
            <a:r>
              <a:rPr lang="en-US" sz="1200" b="0" i="1" dirty="0"/>
              <a:t>Fire regime, fire history, and fire behavior in the Santa Monica Mountains </a:t>
            </a:r>
            <a:r>
              <a:rPr lang="en-US" sz="1200" b="0" dirty="0"/>
              <a:t>[PowerPoint slides]. </a:t>
            </a:r>
          </a:p>
          <a:p>
            <a:pPr>
              <a:spcBef>
                <a:spcPts val="400"/>
              </a:spcBef>
              <a:spcAft>
                <a:spcPts val="400"/>
              </a:spcAft>
            </a:pPr>
            <a:r>
              <a:rPr lang="en-US" sz="1200" b="0" dirty="0"/>
              <a:t>Zimmerman, E., Davis, T., </a:t>
            </a:r>
            <a:r>
              <a:rPr lang="en-US" sz="1200" b="0" dirty="0" err="1"/>
              <a:t>Podniesinski</a:t>
            </a:r>
            <a:r>
              <a:rPr lang="en-US" sz="1200" b="0" dirty="0"/>
              <a:t>, G., </a:t>
            </a:r>
            <a:r>
              <a:rPr lang="en-US" sz="1200" b="0" dirty="0" err="1"/>
              <a:t>Furedi</a:t>
            </a:r>
            <a:r>
              <a:rPr lang="en-US" sz="1200" b="0" dirty="0"/>
              <a:t>, M., McPherson, J., Seymour, S., . . . </a:t>
            </a:r>
            <a:r>
              <a:rPr lang="en-US" sz="1200" b="0" dirty="0" err="1"/>
              <a:t>Fike</a:t>
            </a:r>
            <a:r>
              <a:rPr lang="en-US" sz="1200" b="0" dirty="0"/>
              <a:t>, J. (Eds.). (2012). Terrestrial &amp; Palustrine Plant Communities of Pennsylvania, 2nd Ed. Pennsylvania Natural Heritage Program, Pennsylvania Department of Conservation and Natural Resources, Harrisburg, Pennsylvania. Retrieved April 04, 2018, from http://</a:t>
            </a:r>
            <a:r>
              <a:rPr lang="en-US" sz="1200" b="0" dirty="0" err="1"/>
              <a:t>www.naturalheritage.state.pa.us</a:t>
            </a:r>
            <a:r>
              <a:rPr lang="en-US" sz="1200" b="0" dirty="0"/>
              <a:t>/</a:t>
            </a:r>
            <a:r>
              <a:rPr lang="en-US" sz="1200" b="0" dirty="0" err="1"/>
              <a:t>Communities.aspx</a:t>
            </a:r>
            <a:endParaRPr lang="en-US" sz="1200" b="0" dirty="0"/>
          </a:p>
        </p:txBody>
      </p:sp>
      <p:sp>
        <p:nvSpPr>
          <p:cNvPr id="2" name="Title 1">
            <a:extLst>
              <a:ext uri="{FF2B5EF4-FFF2-40B4-BE49-F238E27FC236}">
                <a16:creationId xmlns:a16="http://schemas.microsoft.com/office/drawing/2014/main" xmlns="" id="{B36F59E7-D667-7047-ACC6-7696BB707E73}"/>
              </a:ext>
            </a:extLst>
          </p:cNvPr>
          <p:cNvSpPr>
            <a:spLocks noGrp="1"/>
          </p:cNvSpPr>
          <p:nvPr>
            <p:ph type="title"/>
          </p:nvPr>
        </p:nvSpPr>
        <p:spPr>
          <a:xfrm>
            <a:off x="8534400" y="48590"/>
            <a:ext cx="2749927" cy="1077229"/>
          </a:xfrm>
        </p:spPr>
        <p:txBody>
          <a:bodyPr>
            <a:normAutofit/>
          </a:bodyPr>
          <a:lstStyle/>
          <a:p>
            <a:r>
              <a:rPr lang="en-US" sz="2000" dirty="0">
                <a:solidFill>
                  <a:schemeClr val="accent1"/>
                </a:solidFill>
                <a:latin typeface="Zapfino" panose="03030300040707070C03" pitchFamily="66" charset="77"/>
              </a:rPr>
              <a:t>References</a:t>
            </a:r>
          </a:p>
        </p:txBody>
      </p:sp>
    </p:spTree>
    <p:extLst>
      <p:ext uri="{BB962C8B-B14F-4D97-AF65-F5344CB8AC3E}">
        <p14:creationId xmlns:p14="http://schemas.microsoft.com/office/powerpoint/2010/main" val="3216690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DE3817-3839-6540-BB0F-1DFF28649D21}"/>
              </a:ext>
            </a:extLst>
          </p:cNvPr>
          <p:cNvSpPr>
            <a:spLocks noGrp="1"/>
          </p:cNvSpPr>
          <p:nvPr>
            <p:ph type="title"/>
          </p:nvPr>
        </p:nvSpPr>
        <p:spPr>
          <a:xfrm>
            <a:off x="2326105" y="358350"/>
            <a:ext cx="8944159" cy="1725282"/>
          </a:xfrm>
        </p:spPr>
        <p:txBody>
          <a:bodyPr>
            <a:normAutofit fontScale="90000"/>
          </a:bodyPr>
          <a:lstStyle/>
          <a:p>
            <a:r>
              <a:rPr lang="en-US" dirty="0"/>
              <a:t>Many plant communities </a:t>
            </a:r>
            <a:br>
              <a:rPr lang="en-US" dirty="0"/>
            </a:br>
            <a:r>
              <a:rPr lang="en-US" dirty="0"/>
              <a:t>can be experienced very near you within </a:t>
            </a:r>
            <a:br>
              <a:rPr lang="en-US" dirty="0"/>
            </a:br>
            <a:r>
              <a:rPr lang="en-US" dirty="0">
                <a:solidFill>
                  <a:schemeClr val="accent1"/>
                </a:solidFill>
              </a:rPr>
              <a:t>Santa Monica Mountains National Recreation Area</a:t>
            </a:r>
          </a:p>
        </p:txBody>
      </p:sp>
      <p:pic>
        <p:nvPicPr>
          <p:cNvPr id="4" name="Content Placeholder 3">
            <a:extLst>
              <a:ext uri="{FF2B5EF4-FFF2-40B4-BE49-F238E27FC236}">
                <a16:creationId xmlns:a16="http://schemas.microsoft.com/office/drawing/2014/main" xmlns="" id="{EED9B02F-3E67-4B48-9D49-360F63508B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2245" y="2083632"/>
            <a:ext cx="10178019" cy="4452079"/>
          </a:xfrm>
          <a:prstGeom prst="rect">
            <a:avLst/>
          </a:prstGeom>
        </p:spPr>
      </p:pic>
      <p:sp>
        <p:nvSpPr>
          <p:cNvPr id="5" name="TextBox 4">
            <a:extLst>
              <a:ext uri="{FF2B5EF4-FFF2-40B4-BE49-F238E27FC236}">
                <a16:creationId xmlns:a16="http://schemas.microsoft.com/office/drawing/2014/main" xmlns="" id="{E46B5282-FEC9-464C-AB61-49588CB72E84}"/>
              </a:ext>
            </a:extLst>
          </p:cNvPr>
          <p:cNvSpPr txBox="1"/>
          <p:nvPr/>
        </p:nvSpPr>
        <p:spPr>
          <a:xfrm>
            <a:off x="11271407" y="6581001"/>
            <a:ext cx="1045854" cy="276999"/>
          </a:xfrm>
          <a:prstGeom prst="rect">
            <a:avLst/>
          </a:prstGeom>
          <a:noFill/>
        </p:spPr>
        <p:txBody>
          <a:bodyPr wrap="square" rtlCol="0">
            <a:spAutoFit/>
          </a:bodyPr>
          <a:lstStyle/>
          <a:p>
            <a:r>
              <a:rPr lang="en-US" sz="1200" dirty="0"/>
              <a:t>(Image: NPS)</a:t>
            </a:r>
          </a:p>
        </p:txBody>
      </p:sp>
    </p:spTree>
    <p:extLst>
      <p:ext uri="{BB962C8B-B14F-4D97-AF65-F5344CB8AC3E}">
        <p14:creationId xmlns:p14="http://schemas.microsoft.com/office/powerpoint/2010/main" val="17225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062299-3A28-3C4D-BD9E-E8C104E95877}"/>
              </a:ext>
            </a:extLst>
          </p:cNvPr>
          <p:cNvSpPr>
            <a:spLocks noGrp="1"/>
          </p:cNvSpPr>
          <p:nvPr>
            <p:ph type="title"/>
          </p:nvPr>
        </p:nvSpPr>
        <p:spPr/>
        <p:txBody>
          <a:bodyPr>
            <a:normAutofit/>
          </a:bodyPr>
          <a:lstStyle/>
          <a:p>
            <a:r>
              <a:rPr lang="en-US" sz="2800" dirty="0"/>
              <a:t>There are </a:t>
            </a:r>
            <a:r>
              <a:rPr lang="en-US" sz="2800" i="1" dirty="0"/>
              <a:t>many</a:t>
            </a:r>
            <a:r>
              <a:rPr lang="en-US" sz="2800" dirty="0"/>
              <a:t> plant communities in Southern California &amp; the Santa Monica Mountains</a:t>
            </a:r>
          </a:p>
        </p:txBody>
      </p:sp>
      <p:sp>
        <p:nvSpPr>
          <p:cNvPr id="3" name="Content Placeholder 2">
            <a:extLst>
              <a:ext uri="{FF2B5EF4-FFF2-40B4-BE49-F238E27FC236}">
                <a16:creationId xmlns:a16="http://schemas.microsoft.com/office/drawing/2014/main" xmlns="" id="{4B491144-05FC-D64E-9D0E-2797A3C904A3}"/>
              </a:ext>
            </a:extLst>
          </p:cNvPr>
          <p:cNvSpPr>
            <a:spLocks noGrp="1"/>
          </p:cNvSpPr>
          <p:nvPr>
            <p:ph sz="half" idx="1"/>
          </p:nvPr>
        </p:nvSpPr>
        <p:spPr>
          <a:xfrm>
            <a:off x="2345882" y="2052116"/>
            <a:ext cx="3891960" cy="3997828"/>
          </a:xfrm>
        </p:spPr>
        <p:txBody>
          <a:bodyPr>
            <a:normAutofit fontScale="92500" lnSpcReduction="20000"/>
          </a:bodyPr>
          <a:lstStyle/>
          <a:p>
            <a:r>
              <a:rPr lang="en-US" dirty="0"/>
              <a:t>Coastal Strand</a:t>
            </a:r>
          </a:p>
          <a:p>
            <a:r>
              <a:rPr lang="en-US" dirty="0">
                <a:solidFill>
                  <a:schemeClr val="accent1"/>
                </a:solidFill>
              </a:rPr>
              <a:t>Coastal Salt Marsh</a:t>
            </a:r>
          </a:p>
          <a:p>
            <a:r>
              <a:rPr lang="en-US" dirty="0"/>
              <a:t>Freshwater Marsh</a:t>
            </a:r>
          </a:p>
          <a:p>
            <a:r>
              <a:rPr lang="en-US" dirty="0">
                <a:solidFill>
                  <a:schemeClr val="accent1"/>
                </a:solidFill>
              </a:rPr>
              <a:t>Coastal Sage Scrub</a:t>
            </a:r>
          </a:p>
          <a:p>
            <a:r>
              <a:rPr lang="en-US" dirty="0"/>
              <a:t>Riparian Woodland</a:t>
            </a:r>
          </a:p>
          <a:p>
            <a:r>
              <a:rPr lang="en-US" dirty="0">
                <a:solidFill>
                  <a:schemeClr val="accent1"/>
                </a:solidFill>
              </a:rPr>
              <a:t>Valley Grassland</a:t>
            </a:r>
          </a:p>
          <a:p>
            <a:r>
              <a:rPr lang="en-US" dirty="0"/>
              <a:t>Southern Oak Woodland</a:t>
            </a:r>
          </a:p>
          <a:p>
            <a:r>
              <a:rPr lang="en-US" dirty="0">
                <a:solidFill>
                  <a:schemeClr val="accent1"/>
                </a:solidFill>
              </a:rPr>
              <a:t>Chaparral</a:t>
            </a:r>
          </a:p>
        </p:txBody>
      </p:sp>
      <p:pic>
        <p:nvPicPr>
          <p:cNvPr id="11" name="Content Placeholder 10">
            <a:extLst>
              <a:ext uri="{FF2B5EF4-FFF2-40B4-BE49-F238E27FC236}">
                <a16:creationId xmlns:a16="http://schemas.microsoft.com/office/drawing/2014/main" xmlns="" id="{A08D5DDA-2B5E-1C49-9D14-820CDFD1881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454590" y="2136180"/>
            <a:ext cx="5106267" cy="3829699"/>
          </a:xfrm>
          <a:prstGeom prst="rect">
            <a:avLst/>
          </a:prstGeom>
          <a:ln w="889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xmlns="" id="{FB349557-A509-DD4A-BE2E-06DA2BE80098}"/>
              </a:ext>
            </a:extLst>
          </p:cNvPr>
          <p:cNvSpPr txBox="1"/>
          <p:nvPr/>
        </p:nvSpPr>
        <p:spPr>
          <a:xfrm>
            <a:off x="6574339" y="6214537"/>
            <a:ext cx="2866767" cy="369332"/>
          </a:xfrm>
          <a:prstGeom prst="rect">
            <a:avLst/>
          </a:prstGeom>
          <a:noFill/>
        </p:spPr>
        <p:txBody>
          <a:bodyPr wrap="square" rtlCol="0">
            <a:spAutoFit/>
          </a:bodyPr>
          <a:lstStyle/>
          <a:p>
            <a:pPr algn="ctr"/>
            <a:r>
              <a:rPr lang="en-US" b="1" dirty="0" err="1">
                <a:solidFill>
                  <a:schemeClr val="accent1"/>
                </a:solidFill>
                <a:latin typeface="Garamond" panose="02020404030301010803" pitchFamily="18" charset="0"/>
              </a:rPr>
              <a:t>Trancas</a:t>
            </a:r>
            <a:r>
              <a:rPr lang="en-US" b="1" dirty="0">
                <a:solidFill>
                  <a:schemeClr val="accent1"/>
                </a:solidFill>
                <a:latin typeface="Garamond" panose="02020404030301010803" pitchFamily="18" charset="0"/>
              </a:rPr>
              <a:t> Creek </a:t>
            </a:r>
            <a:endParaRPr lang="en-US" dirty="0">
              <a:solidFill>
                <a:schemeClr val="accent1"/>
              </a:solidFill>
              <a:latin typeface="Garamond" panose="02020404030301010803" pitchFamily="18" charset="0"/>
            </a:endParaRPr>
          </a:p>
        </p:txBody>
      </p:sp>
      <p:sp>
        <p:nvSpPr>
          <p:cNvPr id="13" name="TextBox 12">
            <a:extLst>
              <a:ext uri="{FF2B5EF4-FFF2-40B4-BE49-F238E27FC236}">
                <a16:creationId xmlns:a16="http://schemas.microsoft.com/office/drawing/2014/main" xmlns="" id="{F55FD337-0069-1A4E-B5D4-A834FC1DEE71}"/>
              </a:ext>
            </a:extLst>
          </p:cNvPr>
          <p:cNvSpPr txBox="1"/>
          <p:nvPr/>
        </p:nvSpPr>
        <p:spPr>
          <a:xfrm>
            <a:off x="128337" y="3266199"/>
            <a:ext cx="2217545" cy="1200329"/>
          </a:xfrm>
          <a:prstGeom prst="rect">
            <a:avLst/>
          </a:prstGeom>
          <a:solidFill>
            <a:schemeClr val="bg2"/>
          </a:solidFill>
        </p:spPr>
        <p:txBody>
          <a:bodyPr wrap="square" rtlCol="0">
            <a:spAutoFit/>
          </a:bodyPr>
          <a:lstStyle/>
          <a:p>
            <a:pPr algn="ctr"/>
            <a:r>
              <a:rPr lang="en-US" sz="2400" b="1" dirty="0">
                <a:solidFill>
                  <a:schemeClr val="accent3"/>
                </a:solidFill>
                <a:latin typeface="Garamond" panose="02020404030301010803" pitchFamily="18" charset="0"/>
              </a:rPr>
              <a:t>What kind of community is in this picture?</a:t>
            </a:r>
          </a:p>
        </p:txBody>
      </p:sp>
      <p:sp>
        <p:nvSpPr>
          <p:cNvPr id="14" name="Oval 13">
            <a:extLst>
              <a:ext uri="{FF2B5EF4-FFF2-40B4-BE49-F238E27FC236}">
                <a16:creationId xmlns:a16="http://schemas.microsoft.com/office/drawing/2014/main" xmlns="" id="{D1793114-9C91-DB40-B0F2-C917A47134ED}"/>
              </a:ext>
            </a:extLst>
          </p:cNvPr>
          <p:cNvSpPr/>
          <p:nvPr/>
        </p:nvSpPr>
        <p:spPr>
          <a:xfrm>
            <a:off x="2509665" y="3920505"/>
            <a:ext cx="2475694" cy="546023"/>
          </a:xfrm>
          <a:prstGeom prst="ellipse">
            <a:avLst/>
          </a:prstGeom>
          <a:noFill/>
          <a:ln>
            <a:solidFill>
              <a:schemeClr val="accent5"/>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latin typeface="Garamond Regular"/>
            </a:endParaRPr>
          </a:p>
        </p:txBody>
      </p:sp>
      <p:sp>
        <p:nvSpPr>
          <p:cNvPr id="15" name="TextBox 14">
            <a:extLst>
              <a:ext uri="{FF2B5EF4-FFF2-40B4-BE49-F238E27FC236}">
                <a16:creationId xmlns:a16="http://schemas.microsoft.com/office/drawing/2014/main" xmlns="" id="{B11243D8-68DE-B045-9B14-3828EC41CBD3}"/>
              </a:ext>
            </a:extLst>
          </p:cNvPr>
          <p:cNvSpPr txBox="1"/>
          <p:nvPr/>
        </p:nvSpPr>
        <p:spPr>
          <a:xfrm>
            <a:off x="11261089" y="6583869"/>
            <a:ext cx="1618938" cy="276999"/>
          </a:xfrm>
          <a:prstGeom prst="rect">
            <a:avLst/>
          </a:prstGeom>
          <a:noFill/>
        </p:spPr>
        <p:txBody>
          <a:bodyPr wrap="square" rtlCol="0">
            <a:spAutoFit/>
          </a:bodyPr>
          <a:lstStyle/>
          <a:p>
            <a:r>
              <a:rPr lang="en-US" sz="1200" dirty="0">
                <a:latin typeface="Garamond Regular"/>
              </a:rPr>
              <a:t>(Photo: NPS)</a:t>
            </a:r>
          </a:p>
        </p:txBody>
      </p:sp>
    </p:spTree>
    <p:extLst>
      <p:ext uri="{BB962C8B-B14F-4D97-AF65-F5344CB8AC3E}">
        <p14:creationId xmlns:p14="http://schemas.microsoft.com/office/powerpoint/2010/main" val="42507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870">
                                          <p:stCondLst>
                                            <p:cond delay="0"/>
                                          </p:stCondLst>
                                        </p:cTn>
                                        <p:tgtEl>
                                          <p:spTgt spid="13"/>
                                        </p:tgtEl>
                                      </p:cBhvr>
                                    </p:animEffect>
                                    <p:anim calcmode="lin" valueType="num">
                                      <p:cBhvr>
                                        <p:cTn id="8" dur="273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3"/>
                                        </p:tgtEl>
                                        <p:attrNameLst>
                                          <p:attrName>ppt_y</p:attrName>
                                        </p:attrNameLst>
                                      </p:cBhvr>
                                      <p:tavLst>
                                        <p:tav tm="0" fmla="#ppt_y-sin(pi*$)/81">
                                          <p:val>
                                            <p:fltVal val="0"/>
                                          </p:val>
                                        </p:tav>
                                        <p:tav tm="100000">
                                          <p:val>
                                            <p:fltVal val="1"/>
                                          </p:val>
                                        </p:tav>
                                      </p:tavLst>
                                    </p:anim>
                                    <p:animScale>
                                      <p:cBhvr>
                                        <p:cTn id="13" dur="39">
                                          <p:stCondLst>
                                            <p:cond delay="975"/>
                                          </p:stCondLst>
                                        </p:cTn>
                                        <p:tgtEl>
                                          <p:spTgt spid="13"/>
                                        </p:tgtEl>
                                      </p:cBhvr>
                                      <p:to x="100000" y="60000"/>
                                    </p:animScale>
                                    <p:animScale>
                                      <p:cBhvr>
                                        <p:cTn id="14" dur="249" decel="50000">
                                          <p:stCondLst>
                                            <p:cond delay="1014"/>
                                          </p:stCondLst>
                                        </p:cTn>
                                        <p:tgtEl>
                                          <p:spTgt spid="13"/>
                                        </p:tgtEl>
                                      </p:cBhvr>
                                      <p:to x="100000" y="100000"/>
                                    </p:animScale>
                                    <p:animScale>
                                      <p:cBhvr>
                                        <p:cTn id="15" dur="39">
                                          <p:stCondLst>
                                            <p:cond delay="1968"/>
                                          </p:stCondLst>
                                        </p:cTn>
                                        <p:tgtEl>
                                          <p:spTgt spid="13"/>
                                        </p:tgtEl>
                                      </p:cBhvr>
                                      <p:to x="100000" y="80000"/>
                                    </p:animScale>
                                    <p:animScale>
                                      <p:cBhvr>
                                        <p:cTn id="16" dur="249" decel="50000">
                                          <p:stCondLst>
                                            <p:cond delay="2007"/>
                                          </p:stCondLst>
                                        </p:cTn>
                                        <p:tgtEl>
                                          <p:spTgt spid="13"/>
                                        </p:tgtEl>
                                      </p:cBhvr>
                                      <p:to x="100000" y="100000"/>
                                    </p:animScale>
                                    <p:animScale>
                                      <p:cBhvr>
                                        <p:cTn id="17" dur="39">
                                          <p:stCondLst>
                                            <p:cond delay="2463"/>
                                          </p:stCondLst>
                                        </p:cTn>
                                        <p:tgtEl>
                                          <p:spTgt spid="13"/>
                                        </p:tgtEl>
                                      </p:cBhvr>
                                      <p:to x="100000" y="90000"/>
                                    </p:animScale>
                                    <p:animScale>
                                      <p:cBhvr>
                                        <p:cTn id="18" dur="249" decel="50000">
                                          <p:stCondLst>
                                            <p:cond delay="2502"/>
                                          </p:stCondLst>
                                        </p:cTn>
                                        <p:tgtEl>
                                          <p:spTgt spid="13"/>
                                        </p:tgtEl>
                                      </p:cBhvr>
                                      <p:to x="100000" y="100000"/>
                                    </p:animScale>
                                    <p:animScale>
                                      <p:cBhvr>
                                        <p:cTn id="19" dur="39">
                                          <p:stCondLst>
                                            <p:cond delay="2712"/>
                                          </p:stCondLst>
                                        </p:cTn>
                                        <p:tgtEl>
                                          <p:spTgt spid="13"/>
                                        </p:tgtEl>
                                      </p:cBhvr>
                                      <p:to x="100000" y="95000"/>
                                    </p:animScale>
                                    <p:animScale>
                                      <p:cBhvr>
                                        <p:cTn id="20" dur="249" decel="50000">
                                          <p:stCondLst>
                                            <p:cond delay="2751"/>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AF1FDC-C1F0-3A4B-A5E8-63BBFF01AB5D}"/>
              </a:ext>
            </a:extLst>
          </p:cNvPr>
          <p:cNvSpPr>
            <a:spLocks noGrp="1"/>
          </p:cNvSpPr>
          <p:nvPr>
            <p:ph type="title"/>
          </p:nvPr>
        </p:nvSpPr>
        <p:spPr>
          <a:xfrm>
            <a:off x="2140253" y="123060"/>
            <a:ext cx="9145424" cy="1081705"/>
          </a:xfrm>
        </p:spPr>
        <p:txBody>
          <a:bodyPr>
            <a:normAutofit/>
          </a:bodyPr>
          <a:lstStyle/>
          <a:p>
            <a:r>
              <a:rPr lang="en-US" sz="3600" dirty="0">
                <a:latin typeface="Garamond" panose="02020404030301010803" pitchFamily="18" charset="0"/>
                <a:cs typeface="Bangla MN" pitchFamily="2" charset="0"/>
              </a:rPr>
              <a:t>Santa Monica Mountains </a:t>
            </a:r>
            <a:r>
              <a:rPr lang="en-US" dirty="0"/>
              <a:t>Plant Communities</a:t>
            </a:r>
          </a:p>
        </p:txBody>
      </p:sp>
      <p:sp>
        <p:nvSpPr>
          <p:cNvPr id="3" name="Content Placeholder 2">
            <a:extLst>
              <a:ext uri="{FF2B5EF4-FFF2-40B4-BE49-F238E27FC236}">
                <a16:creationId xmlns:a16="http://schemas.microsoft.com/office/drawing/2014/main" xmlns="" id="{3232FD14-2575-044F-87D6-3088779743CE}"/>
              </a:ext>
            </a:extLst>
          </p:cNvPr>
          <p:cNvSpPr>
            <a:spLocks noGrp="1"/>
          </p:cNvSpPr>
          <p:nvPr>
            <p:ph sz="half" idx="1"/>
          </p:nvPr>
        </p:nvSpPr>
        <p:spPr>
          <a:xfrm>
            <a:off x="1349288" y="6142340"/>
            <a:ext cx="3680136" cy="814817"/>
          </a:xfrm>
        </p:spPr>
        <p:txBody>
          <a:bodyPr>
            <a:normAutofit/>
          </a:bodyPr>
          <a:lstStyle/>
          <a:p>
            <a:pPr marL="0" indent="0">
              <a:buNone/>
            </a:pPr>
            <a:r>
              <a:rPr lang="en-US" sz="3000" dirty="0">
                <a:solidFill>
                  <a:schemeClr val="accent6"/>
                </a:solidFill>
              </a:rPr>
              <a:t>Coastal Sage Scrub</a:t>
            </a:r>
          </a:p>
          <a:p>
            <a:endParaRPr lang="en-US" dirty="0"/>
          </a:p>
        </p:txBody>
      </p:sp>
      <p:sp>
        <p:nvSpPr>
          <p:cNvPr id="17" name="Rectangle 16">
            <a:extLst>
              <a:ext uri="{FF2B5EF4-FFF2-40B4-BE49-F238E27FC236}">
                <a16:creationId xmlns:a16="http://schemas.microsoft.com/office/drawing/2014/main" xmlns="" id="{29076C93-D2AB-CA46-A9ED-3D28038D6FE9}"/>
              </a:ext>
            </a:extLst>
          </p:cNvPr>
          <p:cNvSpPr/>
          <p:nvPr/>
        </p:nvSpPr>
        <p:spPr>
          <a:xfrm>
            <a:off x="7934531" y="6230575"/>
            <a:ext cx="2405546" cy="553998"/>
          </a:xfrm>
          <a:prstGeom prst="rect">
            <a:avLst/>
          </a:prstGeom>
        </p:spPr>
        <p:txBody>
          <a:bodyPr wrap="square">
            <a:spAutoFit/>
          </a:bodyPr>
          <a:lstStyle/>
          <a:p>
            <a:pPr algn="ctr"/>
            <a:r>
              <a:rPr lang="en-US" sz="3000" b="1" dirty="0">
                <a:solidFill>
                  <a:schemeClr val="accent6"/>
                </a:solidFill>
                <a:latin typeface="Garamond" panose="02020404030301010803" pitchFamily="18" charset="0"/>
              </a:rPr>
              <a:t>Chaparral</a:t>
            </a:r>
          </a:p>
        </p:txBody>
      </p:sp>
      <p:sp>
        <p:nvSpPr>
          <p:cNvPr id="6" name="TextBox 5">
            <a:extLst>
              <a:ext uri="{FF2B5EF4-FFF2-40B4-BE49-F238E27FC236}">
                <a16:creationId xmlns:a16="http://schemas.microsoft.com/office/drawing/2014/main" xmlns="" id="{08FCFA37-BC27-AC42-89BA-A4C8B8D53F4B}"/>
              </a:ext>
            </a:extLst>
          </p:cNvPr>
          <p:cNvSpPr txBox="1"/>
          <p:nvPr/>
        </p:nvSpPr>
        <p:spPr>
          <a:xfrm>
            <a:off x="10686297" y="6581001"/>
            <a:ext cx="1850260" cy="276999"/>
          </a:xfrm>
          <a:prstGeom prst="rect">
            <a:avLst/>
          </a:prstGeom>
          <a:noFill/>
        </p:spPr>
        <p:txBody>
          <a:bodyPr wrap="square" rtlCol="0">
            <a:spAutoFit/>
          </a:bodyPr>
          <a:lstStyle/>
          <a:p>
            <a:r>
              <a:rPr lang="en-US" sz="1200" dirty="0">
                <a:latin typeface="Garamond Regular"/>
              </a:rPr>
              <a:t>(Photos: Robert Taylor)</a:t>
            </a:r>
          </a:p>
        </p:txBody>
      </p:sp>
      <p:pic>
        <p:nvPicPr>
          <p:cNvPr id="8" name="Picture 7">
            <a:extLst>
              <a:ext uri="{FF2B5EF4-FFF2-40B4-BE49-F238E27FC236}">
                <a16:creationId xmlns:a16="http://schemas.microsoft.com/office/drawing/2014/main" xmlns="" id="{8586C0F3-33E1-C940-8EB3-032874A26A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673" y="2270963"/>
            <a:ext cx="4955366" cy="3716524"/>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xmlns="" id="{3BB16DA1-2F97-184E-A1E6-369711499B38}"/>
              </a:ext>
            </a:extLst>
          </p:cNvPr>
          <p:cNvPicPr>
            <a:picLocks noChangeAspect="1"/>
          </p:cNvPicPr>
          <p:nvPr/>
        </p:nvPicPr>
        <p:blipFill>
          <a:blip r:embed="rId4"/>
          <a:stretch>
            <a:fillRect/>
          </a:stretch>
        </p:blipFill>
        <p:spPr>
          <a:xfrm>
            <a:off x="6337006" y="2284870"/>
            <a:ext cx="5600596" cy="3702617"/>
          </a:xfrm>
          <a:prstGeom prst="rect">
            <a:avLst/>
          </a:prstGeom>
          <a:ln w="889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xmlns="" id="{E7C6A2A6-A7E4-5C46-9A4C-F053D0DE536F}"/>
              </a:ext>
            </a:extLst>
          </p:cNvPr>
          <p:cNvSpPr txBox="1"/>
          <p:nvPr/>
        </p:nvSpPr>
        <p:spPr>
          <a:xfrm>
            <a:off x="1369599" y="907001"/>
            <a:ext cx="9638492" cy="1077218"/>
          </a:xfrm>
          <a:prstGeom prst="rect">
            <a:avLst/>
          </a:prstGeom>
          <a:noFill/>
        </p:spPr>
        <p:txBody>
          <a:bodyPr wrap="square" rtlCol="0">
            <a:spAutoFit/>
          </a:bodyPr>
          <a:lstStyle/>
          <a:p>
            <a:pPr algn="ctr"/>
            <a:r>
              <a:rPr lang="en-US" sz="3200" dirty="0">
                <a:solidFill>
                  <a:schemeClr val="accent5"/>
                </a:solidFill>
              </a:rPr>
              <a:t>75% of the vegetation in the Santa Monica Mountains is Coastal Sage Scrub &amp; Chaparral.</a:t>
            </a:r>
          </a:p>
        </p:txBody>
      </p:sp>
    </p:spTree>
    <p:extLst>
      <p:ext uri="{BB962C8B-B14F-4D97-AF65-F5344CB8AC3E}">
        <p14:creationId xmlns:p14="http://schemas.microsoft.com/office/powerpoint/2010/main" val="16220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28E24E-A9A3-F243-B5FD-E05D1E0B3789}"/>
              </a:ext>
            </a:extLst>
          </p:cNvPr>
          <p:cNvSpPr>
            <a:spLocks noGrp="1"/>
          </p:cNvSpPr>
          <p:nvPr>
            <p:ph type="title"/>
          </p:nvPr>
        </p:nvSpPr>
        <p:spPr>
          <a:xfrm>
            <a:off x="2068296" y="1187796"/>
            <a:ext cx="8250192" cy="3003025"/>
          </a:xfrm>
        </p:spPr>
        <p:txBody>
          <a:bodyPr>
            <a:normAutofit/>
          </a:bodyPr>
          <a:lstStyle/>
          <a:p>
            <a:r>
              <a:rPr lang="en-US" sz="9600" i="1" dirty="0">
                <a:solidFill>
                  <a:schemeClr val="accent1"/>
                </a:solidFill>
                <a:latin typeface="Zapfino" panose="03030300040707070C03" pitchFamily="66" charset="77"/>
              </a:rPr>
              <a:t>Chaparral</a:t>
            </a:r>
          </a:p>
        </p:txBody>
      </p:sp>
      <p:sp>
        <p:nvSpPr>
          <p:cNvPr id="3" name="Text Placeholder 2">
            <a:extLst>
              <a:ext uri="{FF2B5EF4-FFF2-40B4-BE49-F238E27FC236}">
                <a16:creationId xmlns:a16="http://schemas.microsoft.com/office/drawing/2014/main" xmlns="" id="{D5B0FDFC-B750-FE43-BEA8-54E0EA43567E}"/>
              </a:ext>
            </a:extLst>
          </p:cNvPr>
          <p:cNvSpPr>
            <a:spLocks noGrp="1"/>
          </p:cNvSpPr>
          <p:nvPr>
            <p:ph type="body" idx="1"/>
          </p:nvPr>
        </p:nvSpPr>
        <p:spPr>
          <a:xfrm>
            <a:off x="2799554" y="-61644"/>
            <a:ext cx="7791931" cy="878468"/>
          </a:xfrm>
        </p:spPr>
        <p:txBody>
          <a:bodyPr>
            <a:noAutofit/>
          </a:bodyPr>
          <a:lstStyle/>
          <a:p>
            <a:r>
              <a:rPr lang="en-US" sz="2400" dirty="0"/>
              <a:t>The most common plant community in California is:</a:t>
            </a:r>
          </a:p>
        </p:txBody>
      </p:sp>
      <p:sp>
        <p:nvSpPr>
          <p:cNvPr id="4" name="Rectangle 3">
            <a:extLst>
              <a:ext uri="{FF2B5EF4-FFF2-40B4-BE49-F238E27FC236}">
                <a16:creationId xmlns:a16="http://schemas.microsoft.com/office/drawing/2014/main" xmlns="" id="{3D2CE767-3A2A-1842-8CA3-051158259269}"/>
              </a:ext>
            </a:extLst>
          </p:cNvPr>
          <p:cNvSpPr/>
          <p:nvPr/>
        </p:nvSpPr>
        <p:spPr>
          <a:xfrm>
            <a:off x="1117223" y="4503054"/>
            <a:ext cx="6271224" cy="2123658"/>
          </a:xfrm>
          <a:prstGeom prst="rect">
            <a:avLst/>
          </a:prstGeom>
        </p:spPr>
        <p:txBody>
          <a:bodyPr wrap="square">
            <a:spAutoFit/>
          </a:bodyPr>
          <a:lstStyle/>
          <a:p>
            <a:pPr algn="ctr"/>
            <a:r>
              <a:rPr lang="en-US" sz="2200" dirty="0">
                <a:latin typeface="Garamond" panose="02020404030301010803" pitchFamily="18" charset="0"/>
              </a:rPr>
              <a:t>“…chaparral is pure California. It exists in every single county… It’s a frequent home to the California quail (State Bird), is occasionally decorated by the California poppy (State Flower), and was the preferred habitat to the now extinct California grizzly bear </a:t>
            </a:r>
          </a:p>
          <a:p>
            <a:pPr algn="ctr"/>
            <a:r>
              <a:rPr lang="en-US" sz="2200" dirty="0">
                <a:latin typeface="Garamond" panose="02020404030301010803" pitchFamily="18" charset="0"/>
              </a:rPr>
              <a:t>(State Animal)…” </a:t>
            </a:r>
            <a:r>
              <a:rPr lang="en-US" sz="1200" dirty="0">
                <a:latin typeface="Garamond" panose="02020404030301010803" pitchFamily="18" charset="0"/>
              </a:rPr>
              <a:t>– Richard Halsey</a:t>
            </a:r>
          </a:p>
        </p:txBody>
      </p:sp>
      <p:pic>
        <p:nvPicPr>
          <p:cNvPr id="6" name="Picture 5">
            <a:extLst>
              <a:ext uri="{FF2B5EF4-FFF2-40B4-BE49-F238E27FC236}">
                <a16:creationId xmlns:a16="http://schemas.microsoft.com/office/drawing/2014/main" xmlns="" id="{2603C19B-5C05-7B48-93AE-CA8CF4E64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321" y="3912526"/>
            <a:ext cx="3298521" cy="24738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xmlns="" id="{1B550CA6-6BE9-5047-8026-39F3DDBF1466}"/>
              </a:ext>
            </a:extLst>
          </p:cNvPr>
          <p:cNvSpPr txBox="1"/>
          <p:nvPr/>
        </p:nvSpPr>
        <p:spPr>
          <a:xfrm>
            <a:off x="8361460" y="6442046"/>
            <a:ext cx="1754242" cy="369332"/>
          </a:xfrm>
          <a:prstGeom prst="rect">
            <a:avLst/>
          </a:prstGeom>
          <a:noFill/>
        </p:spPr>
        <p:txBody>
          <a:bodyPr wrap="square" rtlCol="0">
            <a:spAutoFit/>
          </a:bodyPr>
          <a:lstStyle/>
          <a:p>
            <a:r>
              <a:rPr lang="en-US" dirty="0">
                <a:solidFill>
                  <a:schemeClr val="accent5"/>
                </a:solidFill>
                <a:latin typeface="Garamond Regular"/>
              </a:rPr>
              <a:t>California Poppy</a:t>
            </a:r>
          </a:p>
        </p:txBody>
      </p:sp>
      <p:sp>
        <p:nvSpPr>
          <p:cNvPr id="8" name="TextBox 7">
            <a:extLst>
              <a:ext uri="{FF2B5EF4-FFF2-40B4-BE49-F238E27FC236}">
                <a16:creationId xmlns:a16="http://schemas.microsoft.com/office/drawing/2014/main" xmlns="" id="{6F22D1B0-0175-F048-A827-FF6E163BFFCF}"/>
              </a:ext>
            </a:extLst>
          </p:cNvPr>
          <p:cNvSpPr txBox="1"/>
          <p:nvPr/>
        </p:nvSpPr>
        <p:spPr>
          <a:xfrm>
            <a:off x="7951" y="6526212"/>
            <a:ext cx="2218544" cy="276999"/>
          </a:xfrm>
          <a:prstGeom prst="rect">
            <a:avLst/>
          </a:prstGeom>
          <a:noFill/>
        </p:spPr>
        <p:txBody>
          <a:bodyPr wrap="square" rtlCol="0">
            <a:spAutoFit/>
          </a:bodyPr>
          <a:lstStyle/>
          <a:p>
            <a:r>
              <a:rPr lang="en-US" sz="1200" dirty="0">
                <a:latin typeface="Garamond Regular"/>
              </a:rPr>
              <a:t>(Halsey, 2008, p. ix)</a:t>
            </a:r>
          </a:p>
        </p:txBody>
      </p:sp>
      <p:sp>
        <p:nvSpPr>
          <p:cNvPr id="5" name="TextBox 4">
            <a:extLst>
              <a:ext uri="{FF2B5EF4-FFF2-40B4-BE49-F238E27FC236}">
                <a16:creationId xmlns:a16="http://schemas.microsoft.com/office/drawing/2014/main" xmlns="" id="{B4AFE781-3CAE-2049-AD09-86FCAECA8FDE}"/>
              </a:ext>
            </a:extLst>
          </p:cNvPr>
          <p:cNvSpPr txBox="1"/>
          <p:nvPr/>
        </p:nvSpPr>
        <p:spPr>
          <a:xfrm>
            <a:off x="10318488" y="6581001"/>
            <a:ext cx="1957844" cy="276999"/>
          </a:xfrm>
          <a:prstGeom prst="rect">
            <a:avLst/>
          </a:prstGeom>
          <a:noFill/>
        </p:spPr>
        <p:txBody>
          <a:bodyPr wrap="none" rtlCol="0">
            <a:spAutoFit/>
          </a:bodyPr>
          <a:lstStyle/>
          <a:p>
            <a:r>
              <a:rPr lang="en-US" sz="1200" dirty="0">
                <a:latin typeface="Garamond Regular"/>
              </a:rPr>
              <a:t>(Photo: Bethany Szczepanski)</a:t>
            </a:r>
          </a:p>
        </p:txBody>
      </p:sp>
    </p:spTree>
    <p:extLst>
      <p:ext uri="{BB962C8B-B14F-4D97-AF65-F5344CB8AC3E}">
        <p14:creationId xmlns:p14="http://schemas.microsoft.com/office/powerpoint/2010/main" val="1259554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536B3-9CB3-3E4A-B268-F22617A77FDC}"/>
              </a:ext>
            </a:extLst>
          </p:cNvPr>
          <p:cNvSpPr>
            <a:spLocks noGrp="1"/>
          </p:cNvSpPr>
          <p:nvPr>
            <p:ph type="title"/>
          </p:nvPr>
        </p:nvSpPr>
        <p:spPr>
          <a:xfrm>
            <a:off x="5315185" y="427056"/>
            <a:ext cx="5483444" cy="775443"/>
          </a:xfrm>
        </p:spPr>
        <p:txBody>
          <a:bodyPr>
            <a:normAutofit/>
          </a:bodyPr>
          <a:lstStyle/>
          <a:p>
            <a:r>
              <a:rPr lang="en-US" sz="4400" dirty="0"/>
              <a:t>Where is </a:t>
            </a:r>
            <a:r>
              <a:rPr lang="en-US" sz="3600" dirty="0">
                <a:solidFill>
                  <a:schemeClr val="accent1"/>
                </a:solidFill>
                <a:latin typeface="Zapfino" panose="03030300040707070C03" pitchFamily="66" charset="77"/>
              </a:rPr>
              <a:t>Chaparral </a:t>
            </a:r>
            <a:r>
              <a:rPr lang="en-US" sz="4400" dirty="0">
                <a:solidFill>
                  <a:schemeClr val="accent1"/>
                </a:solidFill>
                <a:latin typeface="Zapfino" panose="03030300040707070C03" pitchFamily="66" charset="77"/>
              </a:rPr>
              <a:t>?</a:t>
            </a:r>
          </a:p>
        </p:txBody>
      </p:sp>
      <p:sp>
        <p:nvSpPr>
          <p:cNvPr id="3" name="Content Placeholder 2">
            <a:extLst>
              <a:ext uri="{FF2B5EF4-FFF2-40B4-BE49-F238E27FC236}">
                <a16:creationId xmlns:a16="http://schemas.microsoft.com/office/drawing/2014/main" xmlns="" id="{1F5C241A-FF1B-4D4B-9E67-C85A169881DA}"/>
              </a:ext>
            </a:extLst>
          </p:cNvPr>
          <p:cNvSpPr>
            <a:spLocks noGrp="1"/>
          </p:cNvSpPr>
          <p:nvPr>
            <p:ph idx="1"/>
          </p:nvPr>
        </p:nvSpPr>
        <p:spPr>
          <a:xfrm>
            <a:off x="6625443" y="5763597"/>
            <a:ext cx="4740839" cy="1024356"/>
          </a:xfrm>
        </p:spPr>
        <p:txBody>
          <a:bodyPr>
            <a:normAutofit/>
          </a:bodyPr>
          <a:lstStyle/>
          <a:p>
            <a:r>
              <a:rPr lang="en-US" sz="1300" dirty="0"/>
              <a:t>Chaparral Pictures: </a:t>
            </a:r>
            <a:r>
              <a:rPr lang="en-US" sz="1300" dirty="0">
                <a:hlinkClick r:id="rId3"/>
              </a:rPr>
              <a:t>http://www.californiachaparral.org/chaparralfacts/awheresthechaparral.html</a:t>
            </a:r>
            <a:endParaRPr lang="en-US" sz="1300" dirty="0"/>
          </a:p>
        </p:txBody>
      </p:sp>
      <p:sp>
        <p:nvSpPr>
          <p:cNvPr id="4" name="TextBox 3">
            <a:extLst>
              <a:ext uri="{FF2B5EF4-FFF2-40B4-BE49-F238E27FC236}">
                <a16:creationId xmlns:a16="http://schemas.microsoft.com/office/drawing/2014/main" xmlns="" id="{F3ABF2C0-1E62-9449-BB93-10EC103938FE}"/>
              </a:ext>
            </a:extLst>
          </p:cNvPr>
          <p:cNvSpPr txBox="1"/>
          <p:nvPr/>
        </p:nvSpPr>
        <p:spPr>
          <a:xfrm>
            <a:off x="11366282" y="6581001"/>
            <a:ext cx="1054411" cy="276999"/>
          </a:xfrm>
          <a:prstGeom prst="rect">
            <a:avLst/>
          </a:prstGeom>
          <a:noFill/>
        </p:spPr>
        <p:txBody>
          <a:bodyPr wrap="square" rtlCol="0">
            <a:spAutoFit/>
          </a:bodyPr>
          <a:lstStyle/>
          <a:p>
            <a:r>
              <a:rPr lang="en-US" sz="1200" dirty="0">
                <a:latin typeface="Garamond Regular"/>
              </a:rPr>
              <a:t>(CCI, </a:t>
            </a:r>
            <a:r>
              <a:rPr lang="en-US" sz="1200" dirty="0" err="1">
                <a:latin typeface="Garamond Regular"/>
              </a:rPr>
              <a:t>n.d.c</a:t>
            </a:r>
            <a:r>
              <a:rPr lang="en-US" sz="1200" dirty="0">
                <a:latin typeface="Garamond Regular"/>
              </a:rPr>
              <a:t>)</a:t>
            </a:r>
          </a:p>
        </p:txBody>
      </p:sp>
      <p:sp>
        <p:nvSpPr>
          <p:cNvPr id="5" name="Rectangle 4">
            <a:extLst>
              <a:ext uri="{FF2B5EF4-FFF2-40B4-BE49-F238E27FC236}">
                <a16:creationId xmlns:a16="http://schemas.microsoft.com/office/drawing/2014/main" xmlns="" id="{D4615A72-4705-7648-87DB-523407BFF164}"/>
              </a:ext>
            </a:extLst>
          </p:cNvPr>
          <p:cNvSpPr/>
          <p:nvPr/>
        </p:nvSpPr>
        <p:spPr>
          <a:xfrm>
            <a:off x="0" y="5583278"/>
            <a:ext cx="3327816" cy="1384995"/>
          </a:xfrm>
          <a:prstGeom prst="rect">
            <a:avLst/>
          </a:prstGeom>
        </p:spPr>
        <p:txBody>
          <a:bodyPr wrap="square">
            <a:spAutoFit/>
          </a:bodyPr>
          <a:lstStyle/>
          <a:p>
            <a:r>
              <a:rPr lang="en-US" sz="1200" dirty="0">
                <a:latin typeface="Garamond" panose="02020404030301010803" pitchFamily="18" charset="0"/>
              </a:rPr>
              <a:t>Map from Keeley, J.E. and F.W. Davis. 2007. Chaparral. In M.G. Barbour (</a:t>
            </a:r>
            <a:r>
              <a:rPr lang="en-US" sz="1200" dirty="0" err="1">
                <a:latin typeface="Garamond" panose="02020404030301010803" pitchFamily="18" charset="0"/>
              </a:rPr>
              <a:t>ed</a:t>
            </a:r>
            <a:r>
              <a:rPr lang="en-US" sz="1200" dirty="0">
                <a:latin typeface="Garamond" panose="02020404030301010803" pitchFamily="18" charset="0"/>
              </a:rPr>
              <a:t>), Terrestrial vegetation of California. University of California Press, Los Angeles. Addendum: there's a small patch of chaparral in the southwest corner of Imperial County missing from the map. (CCI, </a:t>
            </a:r>
            <a:r>
              <a:rPr lang="en-US" sz="1200" dirty="0" err="1">
                <a:latin typeface="Garamond" panose="02020404030301010803" pitchFamily="18" charset="0"/>
              </a:rPr>
              <a:t>n.d.c</a:t>
            </a:r>
            <a:r>
              <a:rPr lang="en-US" sz="1200" dirty="0">
                <a:latin typeface="Garamond" panose="02020404030301010803" pitchFamily="18" charset="0"/>
              </a:rPr>
              <a:t>)</a:t>
            </a:r>
          </a:p>
          <a:p>
            <a:endParaRPr lang="en-US" sz="1200" dirty="0">
              <a:effectLst/>
              <a:latin typeface="Garamond" panose="02020404030301010803" pitchFamily="18" charset="0"/>
            </a:endParaRPr>
          </a:p>
        </p:txBody>
      </p:sp>
      <p:pic>
        <p:nvPicPr>
          <p:cNvPr id="1027" name="Picture 3" descr="/var/folders/hj/q9czcxn17zs_rphztt1pg0880000gn/T/com.microsoft.Powerpoint/WebArchiveCopyPasteTempFiles/322_Cal_Chap_Dist_Map_II.jpg">
            <a:extLst>
              <a:ext uri="{FF2B5EF4-FFF2-40B4-BE49-F238E27FC236}">
                <a16:creationId xmlns:a16="http://schemas.microsoft.com/office/drawing/2014/main" xmlns="" id="{3F0B8BFD-8F7D-784A-9A59-864BC1BB3C86}"/>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10000" b="90000" l="6522" r="94410">
                        <a14:foregroundMark x1="41615" y1="63256" x2="41615" y2="63256"/>
                        <a14:foregroundMark x1="22671" y1="43953" x2="22671" y2="43953"/>
                        <a14:foregroundMark x1="7453" y1="34651" x2="7453" y2="34651"/>
                        <a14:foregroundMark x1="6522" y1="25116" x2="6522" y2="25116"/>
                        <a14:foregroundMark x1="61801" y1="56047" x2="61801" y2="56047"/>
                        <a14:foregroundMark x1="57453" y1="53488" x2="57453" y2="53488"/>
                        <a14:foregroundMark x1="74845" y1="66977" x2="74845" y2="66977"/>
                        <a14:foregroundMark x1="67391" y1="67442" x2="67391" y2="67442"/>
                        <a14:foregroundMark x1="94410" y1="76977" x2="94410" y2="76977"/>
                        <a14:foregroundMark x1="85714" y1="86512" x2="85714" y2="86512"/>
                      </a14:backgroundRemoval>
                    </a14:imgEffect>
                  </a14:imgLayer>
                </a14:imgProps>
              </a:ext>
              <a:ext uri="{28A0092B-C50C-407E-A947-70E740481C1C}">
                <a14:useLocalDpi xmlns:a14="http://schemas.microsoft.com/office/drawing/2010/main"/>
              </a:ext>
            </a:extLst>
          </a:blip>
          <a:srcRect t="6699" b="4118"/>
          <a:stretch/>
        </p:blipFill>
        <p:spPr bwMode="auto">
          <a:xfrm>
            <a:off x="448554" y="-1"/>
            <a:ext cx="5758524"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EEDFCEE-A49D-C64D-9A10-345DF885614E}"/>
              </a:ext>
            </a:extLst>
          </p:cNvPr>
          <p:cNvSpPr txBox="1"/>
          <p:nvPr/>
        </p:nvSpPr>
        <p:spPr>
          <a:xfrm>
            <a:off x="6207078" y="2101056"/>
            <a:ext cx="4740839" cy="3662541"/>
          </a:xfrm>
          <a:prstGeom prst="rect">
            <a:avLst/>
          </a:prstGeom>
          <a:noFill/>
        </p:spPr>
        <p:txBody>
          <a:bodyPr wrap="square" rtlCol="0">
            <a:spAutoFit/>
          </a:bodyPr>
          <a:lstStyle/>
          <a:p>
            <a:pPr marL="685800" indent="-685800">
              <a:buClr>
                <a:schemeClr val="accent3"/>
              </a:buClr>
              <a:buFont typeface="Wingdings" pitchFamily="2" charset="2"/>
              <a:buChar char="§"/>
            </a:pPr>
            <a:r>
              <a:rPr lang="en-US" sz="3400" dirty="0">
                <a:latin typeface="Garamond" panose="02020404030301010803" pitchFamily="18" charset="0"/>
              </a:rPr>
              <a:t>Chaparral is found in every single county in California </a:t>
            </a:r>
            <a:r>
              <a:rPr lang="en-US" sz="3400" dirty="0"/>
              <a:t>over a broad range of elevations, from sea level to about 6000 feet. </a:t>
            </a:r>
            <a:endParaRPr lang="en-US" sz="3400" dirty="0">
              <a:latin typeface="Garamond" panose="02020404030301010803" pitchFamily="18" charset="0"/>
            </a:endParaRPr>
          </a:p>
          <a:p>
            <a:pPr marL="685800" indent="-685800">
              <a:buClr>
                <a:schemeClr val="accent3"/>
              </a:buClr>
              <a:buFont typeface="Wingdings" pitchFamily="2" charset="2"/>
              <a:buChar char="§"/>
            </a:pPr>
            <a:endParaRPr lang="en-US" sz="2800" dirty="0">
              <a:solidFill>
                <a:schemeClr val="accent1"/>
              </a:solidFill>
              <a:latin typeface="Garamond" panose="02020404030301010803" pitchFamily="18" charset="0"/>
            </a:endParaRPr>
          </a:p>
        </p:txBody>
      </p:sp>
      <p:sp>
        <p:nvSpPr>
          <p:cNvPr id="10" name="TextBox 9">
            <a:extLst>
              <a:ext uri="{FF2B5EF4-FFF2-40B4-BE49-F238E27FC236}">
                <a16:creationId xmlns:a16="http://schemas.microsoft.com/office/drawing/2014/main" xmlns="" id="{8CB9B953-2D20-394E-AB8C-C1444EE7EE4D}"/>
              </a:ext>
            </a:extLst>
          </p:cNvPr>
          <p:cNvSpPr txBox="1"/>
          <p:nvPr/>
        </p:nvSpPr>
        <p:spPr>
          <a:xfrm>
            <a:off x="3037206" y="814777"/>
            <a:ext cx="2277979" cy="1815882"/>
          </a:xfrm>
          <a:prstGeom prst="rect">
            <a:avLst/>
          </a:prstGeom>
          <a:noFill/>
        </p:spPr>
        <p:txBody>
          <a:bodyPr wrap="square" rtlCol="0">
            <a:spAutoFit/>
          </a:bodyPr>
          <a:lstStyle/>
          <a:p>
            <a:pPr algn="ctr"/>
            <a:r>
              <a:rPr lang="en-US" sz="2800" dirty="0">
                <a:solidFill>
                  <a:schemeClr val="accent5"/>
                </a:solidFill>
                <a:latin typeface="Garamond" panose="02020404030301010803" pitchFamily="18" charset="0"/>
              </a:rPr>
              <a:t>Is there Chaparral where you live?</a:t>
            </a:r>
          </a:p>
        </p:txBody>
      </p:sp>
    </p:spTree>
    <p:extLst>
      <p:ext uri="{BB962C8B-B14F-4D97-AF65-F5344CB8AC3E}">
        <p14:creationId xmlns:p14="http://schemas.microsoft.com/office/powerpoint/2010/main" val="8689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674B3E1-B6D6-5243-92FB-C90CA5AEAE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1438021" cy="6858000"/>
          </a:xfrm>
          <a:prstGeom prst="rect">
            <a:avLst/>
          </a:prstGeom>
          <a:ln>
            <a:noFill/>
          </a:ln>
        </p:spPr>
      </p:pic>
      <p:sp>
        <p:nvSpPr>
          <p:cNvPr id="2" name="Title 1">
            <a:extLst>
              <a:ext uri="{FF2B5EF4-FFF2-40B4-BE49-F238E27FC236}">
                <a16:creationId xmlns:a16="http://schemas.microsoft.com/office/drawing/2014/main" xmlns="" id="{E4C1EF05-44D5-5D40-AB9A-A24C25525C8F}"/>
              </a:ext>
            </a:extLst>
          </p:cNvPr>
          <p:cNvSpPr>
            <a:spLocks noGrp="1"/>
          </p:cNvSpPr>
          <p:nvPr>
            <p:ph type="title"/>
          </p:nvPr>
        </p:nvSpPr>
        <p:spPr>
          <a:xfrm>
            <a:off x="206862" y="144379"/>
            <a:ext cx="7958331" cy="1077229"/>
          </a:xfrm>
        </p:spPr>
        <p:txBody>
          <a:bodyPr>
            <a:normAutofit/>
          </a:bodyPr>
          <a:lstStyle/>
          <a:p>
            <a:pPr algn="l"/>
            <a:r>
              <a:rPr lang="en-US" dirty="0"/>
              <a:t>What is </a:t>
            </a:r>
            <a:r>
              <a:rPr lang="en-US" dirty="0">
                <a:latin typeface="Zapfino" panose="03030300040707070C03" pitchFamily="66" charset="77"/>
              </a:rPr>
              <a:t>Chaparral?</a:t>
            </a:r>
            <a:endParaRPr lang="en-US" dirty="0"/>
          </a:p>
        </p:txBody>
      </p:sp>
      <p:sp>
        <p:nvSpPr>
          <p:cNvPr id="3" name="Content Placeholder 2">
            <a:extLst>
              <a:ext uri="{FF2B5EF4-FFF2-40B4-BE49-F238E27FC236}">
                <a16:creationId xmlns:a16="http://schemas.microsoft.com/office/drawing/2014/main" xmlns="" id="{FBDDC5DD-4774-F94C-9815-B974F521B05D}"/>
              </a:ext>
            </a:extLst>
          </p:cNvPr>
          <p:cNvSpPr>
            <a:spLocks noGrp="1"/>
          </p:cNvSpPr>
          <p:nvPr>
            <p:ph idx="1"/>
          </p:nvPr>
        </p:nvSpPr>
        <p:spPr>
          <a:xfrm>
            <a:off x="206862" y="1497561"/>
            <a:ext cx="5311622" cy="3862878"/>
          </a:xfrm>
        </p:spPr>
        <p:txBody>
          <a:bodyPr>
            <a:normAutofit/>
          </a:bodyPr>
          <a:lstStyle/>
          <a:p>
            <a:pPr marL="0" indent="0">
              <a:buNone/>
            </a:pPr>
            <a:r>
              <a:rPr lang="en-US" sz="2800" dirty="0">
                <a:solidFill>
                  <a:schemeClr val="accent1">
                    <a:lumMod val="50000"/>
                  </a:schemeClr>
                </a:solidFill>
              </a:rPr>
              <a:t>“…Chaparral is a semi-arid, shrub dominated association of </a:t>
            </a:r>
            <a:r>
              <a:rPr lang="en-US" sz="2800" i="1" dirty="0" err="1">
                <a:solidFill>
                  <a:schemeClr val="accent1">
                    <a:lumMod val="50000"/>
                  </a:schemeClr>
                </a:solidFill>
              </a:rPr>
              <a:t>sclerophyllous</a:t>
            </a:r>
            <a:r>
              <a:rPr lang="en-US" sz="2800" dirty="0">
                <a:solidFill>
                  <a:schemeClr val="accent1">
                    <a:lumMod val="50000"/>
                  </a:schemeClr>
                </a:solidFill>
              </a:rPr>
              <a:t> woody plants shaped by summer drought, mild, wet winters, and naturally recurring </a:t>
            </a:r>
            <a:r>
              <a:rPr lang="en-US" sz="2800" dirty="0">
                <a:solidFill>
                  <a:schemeClr val="accent1">
                    <a:lumMod val="50000"/>
                  </a:schemeClr>
                </a:solidFill>
                <a:latin typeface="+mj-lt"/>
              </a:rPr>
              <a:t>fires</a:t>
            </a:r>
            <a:r>
              <a:rPr lang="en-US" sz="2800" dirty="0">
                <a:solidFill>
                  <a:schemeClr val="accent1">
                    <a:lumMod val="50000"/>
                  </a:schemeClr>
                </a:solidFill>
              </a:rPr>
              <a:t> every 30-150 years plus.”</a:t>
            </a:r>
            <a:endParaRPr lang="en-US" sz="1200" dirty="0">
              <a:solidFill>
                <a:schemeClr val="accent1">
                  <a:lumMod val="50000"/>
                </a:schemeClr>
              </a:solidFill>
            </a:endParaRPr>
          </a:p>
          <a:p>
            <a:endParaRPr lang="en-US" dirty="0"/>
          </a:p>
        </p:txBody>
      </p:sp>
      <p:sp>
        <p:nvSpPr>
          <p:cNvPr id="8" name="TextBox 7">
            <a:extLst>
              <a:ext uri="{FF2B5EF4-FFF2-40B4-BE49-F238E27FC236}">
                <a16:creationId xmlns:a16="http://schemas.microsoft.com/office/drawing/2014/main" xmlns="" id="{8DB1CB25-9A50-3C48-A200-419A844A2B6E}"/>
              </a:ext>
            </a:extLst>
          </p:cNvPr>
          <p:cNvSpPr txBox="1"/>
          <p:nvPr/>
        </p:nvSpPr>
        <p:spPr>
          <a:xfrm>
            <a:off x="11251096" y="6581001"/>
            <a:ext cx="1073426" cy="276999"/>
          </a:xfrm>
          <a:prstGeom prst="rect">
            <a:avLst/>
          </a:prstGeom>
          <a:noFill/>
        </p:spPr>
        <p:txBody>
          <a:bodyPr wrap="square" rtlCol="0">
            <a:spAutoFit/>
          </a:bodyPr>
          <a:lstStyle/>
          <a:p>
            <a:r>
              <a:rPr lang="en-US" sz="1200" dirty="0">
                <a:latin typeface="Garamond" panose="02020404030301010803" pitchFamily="18" charset="0"/>
              </a:rPr>
              <a:t>(Photo: NPS)</a:t>
            </a:r>
          </a:p>
        </p:txBody>
      </p:sp>
      <p:sp>
        <p:nvSpPr>
          <p:cNvPr id="4" name="TextBox 3">
            <a:extLst>
              <a:ext uri="{FF2B5EF4-FFF2-40B4-BE49-F238E27FC236}">
                <a16:creationId xmlns:a16="http://schemas.microsoft.com/office/drawing/2014/main" xmlns="" id="{467E26DA-AD88-2B4E-9FD6-B11E6893E522}"/>
              </a:ext>
            </a:extLst>
          </p:cNvPr>
          <p:cNvSpPr txBox="1"/>
          <p:nvPr/>
        </p:nvSpPr>
        <p:spPr>
          <a:xfrm>
            <a:off x="0" y="6580478"/>
            <a:ext cx="2046008" cy="276999"/>
          </a:xfrm>
          <a:prstGeom prst="rect">
            <a:avLst/>
          </a:prstGeom>
          <a:noFill/>
        </p:spPr>
        <p:txBody>
          <a:bodyPr wrap="square" rtlCol="0">
            <a:spAutoFit/>
          </a:bodyPr>
          <a:lstStyle/>
          <a:p>
            <a:r>
              <a:rPr lang="en-US" sz="1200" dirty="0"/>
              <a:t>(Halsey, 2008, p. 3)</a:t>
            </a:r>
          </a:p>
        </p:txBody>
      </p:sp>
    </p:spTree>
    <p:extLst>
      <p:ext uri="{BB962C8B-B14F-4D97-AF65-F5344CB8AC3E}">
        <p14:creationId xmlns:p14="http://schemas.microsoft.com/office/powerpoint/2010/main" val="395358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1EF05-44D5-5D40-AB9A-A24C25525C8F}"/>
              </a:ext>
            </a:extLst>
          </p:cNvPr>
          <p:cNvSpPr>
            <a:spLocks noGrp="1"/>
          </p:cNvSpPr>
          <p:nvPr>
            <p:ph type="title"/>
          </p:nvPr>
        </p:nvSpPr>
        <p:spPr>
          <a:xfrm>
            <a:off x="6711167" y="193459"/>
            <a:ext cx="4516697" cy="1077229"/>
          </a:xfrm>
        </p:spPr>
        <p:txBody>
          <a:bodyPr>
            <a:noAutofit/>
          </a:bodyPr>
          <a:lstStyle/>
          <a:p>
            <a:r>
              <a:rPr lang="en-US" sz="2600" dirty="0">
                <a:solidFill>
                  <a:schemeClr val="accent1"/>
                </a:solidFill>
                <a:latin typeface="Zapfino" panose="03030300040707070C03" pitchFamily="66" charset="77"/>
              </a:rPr>
              <a:t>Chaparral </a:t>
            </a:r>
            <a:r>
              <a:rPr lang="en-US" sz="2600" dirty="0">
                <a:solidFill>
                  <a:schemeClr val="accent1"/>
                </a:solidFill>
                <a:latin typeface="+mj-lt"/>
              </a:rPr>
              <a:t>Characteristics</a:t>
            </a:r>
          </a:p>
        </p:txBody>
      </p:sp>
      <p:sp>
        <p:nvSpPr>
          <p:cNvPr id="3" name="Content Placeholder 2">
            <a:extLst>
              <a:ext uri="{FF2B5EF4-FFF2-40B4-BE49-F238E27FC236}">
                <a16:creationId xmlns:a16="http://schemas.microsoft.com/office/drawing/2014/main" xmlns="" id="{FBDDC5DD-4774-F94C-9815-B974F521B05D}"/>
              </a:ext>
            </a:extLst>
          </p:cNvPr>
          <p:cNvSpPr>
            <a:spLocks noGrp="1"/>
          </p:cNvSpPr>
          <p:nvPr>
            <p:ph idx="1"/>
          </p:nvPr>
        </p:nvSpPr>
        <p:spPr>
          <a:xfrm>
            <a:off x="7079884" y="1270689"/>
            <a:ext cx="3819117" cy="5547010"/>
          </a:xfrm>
        </p:spPr>
        <p:txBody>
          <a:bodyPr>
            <a:normAutofit fontScale="92500" lnSpcReduction="10000"/>
          </a:bodyPr>
          <a:lstStyle/>
          <a:p>
            <a:r>
              <a:rPr lang="en-US" sz="2800" dirty="0"/>
              <a:t>Chaparral is dominated by woody evergreen shrubs.</a:t>
            </a:r>
          </a:p>
          <a:p>
            <a:r>
              <a:rPr lang="en-US" sz="2800" dirty="0">
                <a:solidFill>
                  <a:schemeClr val="accent1"/>
                </a:solidFill>
              </a:rPr>
              <a:t>Plants tolerate drought with either deep roots or physiological drought tolerance and thick leathery leaves.</a:t>
            </a:r>
          </a:p>
          <a:p>
            <a:r>
              <a:rPr lang="en-US" sz="2800" dirty="0"/>
              <a:t>Being evergreen, they can photosynthesize throughout the year.</a:t>
            </a:r>
          </a:p>
          <a:p>
            <a:endParaRPr lang="en-US" dirty="0"/>
          </a:p>
        </p:txBody>
      </p:sp>
      <p:sp>
        <p:nvSpPr>
          <p:cNvPr id="4" name="TextBox 3">
            <a:extLst>
              <a:ext uri="{FF2B5EF4-FFF2-40B4-BE49-F238E27FC236}">
                <a16:creationId xmlns:a16="http://schemas.microsoft.com/office/drawing/2014/main" xmlns="" id="{A38EE2BE-8810-714E-8F22-AE28A215CC0A}"/>
              </a:ext>
            </a:extLst>
          </p:cNvPr>
          <p:cNvSpPr txBox="1"/>
          <p:nvPr/>
        </p:nvSpPr>
        <p:spPr>
          <a:xfrm>
            <a:off x="10878773" y="6540699"/>
            <a:ext cx="1948721" cy="276999"/>
          </a:xfrm>
          <a:prstGeom prst="rect">
            <a:avLst/>
          </a:prstGeom>
          <a:noFill/>
        </p:spPr>
        <p:txBody>
          <a:bodyPr wrap="square" rtlCol="0">
            <a:spAutoFit/>
          </a:bodyPr>
          <a:lstStyle/>
          <a:p>
            <a:r>
              <a:rPr lang="en-US" sz="1200" dirty="0">
                <a:latin typeface="Garamond Regular"/>
              </a:rPr>
              <a:t>(</a:t>
            </a:r>
            <a:r>
              <a:rPr lang="en-US" sz="1200" dirty="0" err="1">
                <a:latin typeface="Garamond Regular"/>
              </a:rPr>
              <a:t>Litman</a:t>
            </a:r>
            <a:r>
              <a:rPr lang="en-US" sz="1200" dirty="0">
                <a:latin typeface="Garamond Regular"/>
              </a:rPr>
              <a:t>, 2013, p. 3)</a:t>
            </a:r>
          </a:p>
        </p:txBody>
      </p:sp>
      <p:pic>
        <p:nvPicPr>
          <p:cNvPr id="8" name="Picture 7">
            <a:extLst>
              <a:ext uri="{FF2B5EF4-FFF2-40B4-BE49-F238E27FC236}">
                <a16:creationId xmlns:a16="http://schemas.microsoft.com/office/drawing/2014/main" xmlns="" id="{DA91F947-541C-AC4D-8DD2-3FE8C3982C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86"/>
            <a:ext cx="6751022" cy="6852214"/>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xmlns="" id="{5CF6C86C-ED69-6A46-9B0E-14D20EF92887}"/>
              </a:ext>
            </a:extLst>
          </p:cNvPr>
          <p:cNvSpPr txBox="1"/>
          <p:nvPr/>
        </p:nvSpPr>
        <p:spPr>
          <a:xfrm>
            <a:off x="6751021" y="6581001"/>
            <a:ext cx="1075062" cy="276999"/>
          </a:xfrm>
          <a:prstGeom prst="rect">
            <a:avLst/>
          </a:prstGeom>
          <a:noFill/>
        </p:spPr>
        <p:txBody>
          <a:bodyPr wrap="square" rtlCol="0">
            <a:spAutoFit/>
          </a:bodyPr>
          <a:lstStyle/>
          <a:p>
            <a:r>
              <a:rPr lang="en-US" sz="1200" dirty="0">
                <a:latin typeface="Garamond" panose="02020404030301010803" pitchFamily="18" charset="0"/>
              </a:rPr>
              <a:t>(Photo: NPS)</a:t>
            </a:r>
          </a:p>
        </p:txBody>
      </p:sp>
    </p:spTree>
    <p:extLst>
      <p:ext uri="{BB962C8B-B14F-4D97-AF65-F5344CB8AC3E}">
        <p14:creationId xmlns:p14="http://schemas.microsoft.com/office/powerpoint/2010/main" val="16594034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Fire Ecology" id="{F4931E89-B50A-9144-9035-C22CD000A2A8}" vid="{0F856638-DFA2-7949-8F17-A645B514F5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11998</TotalTime>
  <Words>3777</Words>
  <Application>Microsoft Office PowerPoint</Application>
  <PresentationFormat>Widescreen</PresentationFormat>
  <Paragraphs>343</Paragraphs>
  <Slides>24</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Bangla MN</vt:lpstr>
      <vt:lpstr>Calibri</vt:lpstr>
      <vt:lpstr>Garamond</vt:lpstr>
      <vt:lpstr>Garamond Bold</vt:lpstr>
      <vt:lpstr>Garamond Regular</vt:lpstr>
      <vt:lpstr>MS Shell Dlg 2</vt:lpstr>
      <vt:lpstr>Wingdings</vt:lpstr>
      <vt:lpstr>Wingdings 3</vt:lpstr>
      <vt:lpstr>Zapfino</vt:lpstr>
      <vt:lpstr>Madison</vt:lpstr>
      <vt:lpstr>Chaparral</vt:lpstr>
      <vt:lpstr>What is a plant community?</vt:lpstr>
      <vt:lpstr>Many plant communities  can be experienced very near you within  Santa Monica Mountains National Recreation Area</vt:lpstr>
      <vt:lpstr>There are many plant communities in Southern California &amp; the Santa Monica Mountains</vt:lpstr>
      <vt:lpstr>Santa Monica Mountains Plant Communities</vt:lpstr>
      <vt:lpstr>Chaparral</vt:lpstr>
      <vt:lpstr>Where is Chaparral ?</vt:lpstr>
      <vt:lpstr>What is Chaparral?</vt:lpstr>
      <vt:lpstr>Chaparral Characteristics</vt:lpstr>
      <vt:lpstr>PowerPoint Presentation</vt:lpstr>
      <vt:lpstr>Chaparral  Plant Adaptations</vt:lpstr>
      <vt:lpstr>Plants of the Chaparral</vt:lpstr>
      <vt:lpstr>Old Growth Chaparral</vt:lpstr>
      <vt:lpstr>Animals of the Chaparral</vt:lpstr>
      <vt:lpstr>Birds of the Chaparral</vt:lpstr>
      <vt:lpstr>Animals of the Chaparral</vt:lpstr>
      <vt:lpstr>Animals of the Chaparral</vt:lpstr>
      <vt:lpstr>Animals of the Chaparral</vt:lpstr>
      <vt:lpstr>Why is Chaparral  Important?</vt:lpstr>
      <vt:lpstr>Why is Chaparral  Important?</vt:lpstr>
      <vt:lpstr>Threats to Chaparral</vt:lpstr>
      <vt:lpstr>Questions for Thought</vt:lpstr>
      <vt:lpstr>Closing Thoughts</vt:lpstr>
      <vt:lpstr>References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ecology</dc:title>
  <dc:subject/>
  <dc:creator>Szczepanski, Timothy C</dc:creator>
  <cp:keywords/>
  <dc:description/>
  <cp:lastModifiedBy>Stacey Sargent Frederick</cp:lastModifiedBy>
  <cp:revision>272</cp:revision>
  <dcterms:created xsi:type="dcterms:W3CDTF">2018-04-04T00:07:05Z</dcterms:created>
  <dcterms:modified xsi:type="dcterms:W3CDTF">2019-07-26T18:27:09Z</dcterms:modified>
  <cp:category/>
</cp:coreProperties>
</file>